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7" r:id="rId6"/>
    <p:sldId id="260" r:id="rId7"/>
    <p:sldId id="276" r:id="rId8"/>
    <p:sldId id="279" r:id="rId9"/>
    <p:sldId id="277" r:id="rId10"/>
    <p:sldId id="278" r:id="rId11"/>
    <p:sldId id="262" r:id="rId12"/>
    <p:sldId id="272" r:id="rId13"/>
    <p:sldId id="273" r:id="rId14"/>
    <p:sldId id="274" r:id="rId15"/>
    <p:sldId id="275" r:id="rId16"/>
    <p:sldId id="263" r:id="rId17"/>
    <p:sldId id="268" r:id="rId18"/>
    <p:sldId id="269" r:id="rId19"/>
    <p:sldId id="261" r:id="rId20"/>
    <p:sldId id="270" r:id="rId21"/>
    <p:sldId id="271" r:id="rId22"/>
    <p:sldId id="280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70" d="100"/>
          <a:sy n="70" d="100"/>
        </p:scale>
        <p:origin x="-136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3B4D6-E964-46E1-90D2-5D0B8AD65E30}" type="doc">
      <dgm:prSet loTypeId="urn:microsoft.com/office/officeart/2005/8/layout/radial3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0E20B2-3F42-46E3-B1D0-15EED3CEFE42}">
      <dgm:prSet phldrT="[文字]"/>
      <dgm:spPr/>
      <dgm:t>
        <a:bodyPr/>
        <a:lstStyle/>
        <a:p>
          <a:r>
            <a:rPr lang="en-US" altLang="zh-TW" dirty="0" err="1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iAGOSS</a:t>
          </a:r>
          <a:r>
            <a: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服務平台系統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770ABD4-E410-498B-952F-93C996C8DF5C}" type="parTrans" cxnId="{204D62E7-A915-4289-82EB-E745690F220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0A1B0A2-21D1-4553-8347-B50B18EF164D}" type="sibTrans" cxnId="{204D62E7-A915-4289-82EB-E745690F220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3CBEFB-56AF-4741-B40E-C1E18C0E02A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健康促進實體通路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831D556-BCF9-47B4-AE1C-D02545C76E3F}" type="parTrans" cxnId="{DACAD5EB-589D-4FEE-9767-E4EF815366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6CE4CD-7A8A-4963-9ED7-54E9E3DD1623}" type="sibTrans" cxnId="{DACAD5EB-589D-4FEE-9767-E4EF815366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8C496E6-E8D6-491D-AE7E-29F4F85A285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健康管理單位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406C20C-153C-4B14-962A-45B2F4F6EEEC}" type="parTrans" cxnId="{19D6C574-9BE8-42BA-87B3-1C1083D89F8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1F8842-39AF-4754-A19D-738FAA39D376}" type="sibTrans" cxnId="{19D6C574-9BE8-42BA-87B3-1C1083D89F8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06786C5-34B8-4E12-B687-D815B4D1E8D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服務支持單位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6E97073-DF01-496C-BFD6-492085B60A06}" type="parTrans" cxnId="{1554421D-27A8-47CB-BB3C-F8CC2BCE079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F69E56-0EEC-4375-8382-D32C5295BC1D}" type="sibTrans" cxnId="{1554421D-27A8-47CB-BB3C-F8CC2BCE079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DA1C6B1-7E9B-4D6D-8D10-73D717D1B62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維運服務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互動機制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A4C2375-D2FB-44B9-952C-6F5F00A57AB6}" type="parTrans" cxnId="{F750B620-97CC-4CFF-AFAB-817F6A7A6A2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AE1B4A-0A41-47C1-B179-7D1A77212EE6}" type="sibTrans" cxnId="{F750B620-97CC-4CFF-AFAB-817F6A7A6A2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BDAA3B0-7C06-459A-90E4-3AFE0D47438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服務系統工具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E5236EF-6CDB-4D69-B5A8-52B7267B0B83}" type="parTrans" cxnId="{BB35DD91-C0C7-4C9F-8B70-91CA7D44FC9A}">
      <dgm:prSet/>
      <dgm:spPr/>
    </dgm:pt>
    <dgm:pt modelId="{FDE5F039-7807-4024-8EF7-1DAC4D013EE4}" type="sibTrans" cxnId="{BB35DD91-C0C7-4C9F-8B70-91CA7D44FC9A}">
      <dgm:prSet/>
      <dgm:spPr/>
    </dgm:pt>
    <dgm:pt modelId="{3D85B31B-21B7-4706-80B9-7683ABE72EC2}" type="pres">
      <dgm:prSet presAssocID="{14B3B4D6-E964-46E1-90D2-5D0B8AD65E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548740-0C96-4593-80E9-C613C427F0CA}" type="pres">
      <dgm:prSet presAssocID="{14B3B4D6-E964-46E1-90D2-5D0B8AD65E30}" presName="radial" presStyleCnt="0">
        <dgm:presLayoutVars>
          <dgm:animLvl val="ctr"/>
        </dgm:presLayoutVars>
      </dgm:prSet>
      <dgm:spPr/>
    </dgm:pt>
    <dgm:pt modelId="{189ED0B4-B1FC-4D43-A9A6-262C7A754949}" type="pres">
      <dgm:prSet presAssocID="{A40E20B2-3F42-46E3-B1D0-15EED3CEFE42}" presName="centerShape" presStyleLbl="vennNode1" presStyleIdx="0" presStyleCnt="6"/>
      <dgm:spPr/>
      <dgm:t>
        <a:bodyPr/>
        <a:lstStyle/>
        <a:p>
          <a:endParaRPr lang="zh-TW" altLang="en-US"/>
        </a:p>
      </dgm:t>
    </dgm:pt>
    <dgm:pt modelId="{55F3EB81-6446-405D-8795-BAA81B956C7B}" type="pres">
      <dgm:prSet presAssocID="{DA3CBEFB-56AF-4741-B40E-C1E18C0E02A1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D0F9BD-5CE7-4555-8308-5C0A8A333B3F}" type="pres">
      <dgm:prSet presAssocID="{DBDAA3B0-7C06-459A-90E4-3AFE0D47438B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8553F2-F919-41F6-812A-9311CD8AB27F}" type="pres">
      <dgm:prSet presAssocID="{506786C5-34B8-4E12-B687-D815B4D1E8D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7CE64-FB32-4ADB-8426-32012BA6571D}" type="pres">
      <dgm:prSet presAssocID="{78C496E6-E8D6-491D-AE7E-29F4F85A2857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39E08D-9C33-40AC-BEC4-5971132BF710}" type="pres">
      <dgm:prSet presAssocID="{8DA1C6B1-7E9B-4D6D-8D10-73D717D1B62E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5BA14E-6F72-46DB-ACEA-FB04EDFF001B}" type="presOf" srcId="{8DA1C6B1-7E9B-4D6D-8D10-73D717D1B62E}" destId="{FE39E08D-9C33-40AC-BEC4-5971132BF710}" srcOrd="0" destOrd="0" presId="urn:microsoft.com/office/officeart/2005/8/layout/radial3"/>
    <dgm:cxn modelId="{784B9B56-CBD6-4BDB-8AF8-A705364885EF}" type="presOf" srcId="{DBDAA3B0-7C06-459A-90E4-3AFE0D47438B}" destId="{B4D0F9BD-5CE7-4555-8308-5C0A8A333B3F}" srcOrd="0" destOrd="0" presId="urn:microsoft.com/office/officeart/2005/8/layout/radial3"/>
    <dgm:cxn modelId="{0A3B450A-EA67-4C46-8BFE-16FA67EF0A7A}" type="presOf" srcId="{78C496E6-E8D6-491D-AE7E-29F4F85A2857}" destId="{0737CE64-FB32-4ADB-8426-32012BA6571D}" srcOrd="0" destOrd="0" presId="urn:microsoft.com/office/officeart/2005/8/layout/radial3"/>
    <dgm:cxn modelId="{BF312B90-C06E-46C2-A6A8-9AD1AB310D9A}" type="presOf" srcId="{DA3CBEFB-56AF-4741-B40E-C1E18C0E02A1}" destId="{55F3EB81-6446-405D-8795-BAA81B956C7B}" srcOrd="0" destOrd="0" presId="urn:microsoft.com/office/officeart/2005/8/layout/radial3"/>
    <dgm:cxn modelId="{B79A7304-6EB8-42D8-9791-4991D69AF1B9}" type="presOf" srcId="{14B3B4D6-E964-46E1-90D2-5D0B8AD65E30}" destId="{3D85B31B-21B7-4706-80B9-7683ABE72EC2}" srcOrd="0" destOrd="0" presId="urn:microsoft.com/office/officeart/2005/8/layout/radial3"/>
    <dgm:cxn modelId="{F750B620-97CC-4CFF-AFAB-817F6A7A6A20}" srcId="{A40E20B2-3F42-46E3-B1D0-15EED3CEFE42}" destId="{8DA1C6B1-7E9B-4D6D-8D10-73D717D1B62E}" srcOrd="4" destOrd="0" parTransId="{5A4C2375-D2FB-44B9-952C-6F5F00A57AB6}" sibTransId="{93AE1B4A-0A41-47C1-B179-7D1A77212EE6}"/>
    <dgm:cxn modelId="{1554421D-27A8-47CB-BB3C-F8CC2BCE079E}" srcId="{A40E20B2-3F42-46E3-B1D0-15EED3CEFE42}" destId="{506786C5-34B8-4E12-B687-D815B4D1E8D3}" srcOrd="2" destOrd="0" parTransId="{46E97073-DF01-496C-BFD6-492085B60A06}" sibTransId="{9BF69E56-0EEC-4375-8382-D32C5295BC1D}"/>
    <dgm:cxn modelId="{BB35DD91-C0C7-4C9F-8B70-91CA7D44FC9A}" srcId="{A40E20B2-3F42-46E3-B1D0-15EED3CEFE42}" destId="{DBDAA3B0-7C06-459A-90E4-3AFE0D47438B}" srcOrd="1" destOrd="0" parTransId="{1E5236EF-6CDB-4D69-B5A8-52B7267B0B83}" sibTransId="{FDE5F039-7807-4024-8EF7-1DAC4D013EE4}"/>
    <dgm:cxn modelId="{204D62E7-A915-4289-82EB-E745690F220F}" srcId="{14B3B4D6-E964-46E1-90D2-5D0B8AD65E30}" destId="{A40E20B2-3F42-46E3-B1D0-15EED3CEFE42}" srcOrd="0" destOrd="0" parTransId="{5770ABD4-E410-498B-952F-93C996C8DF5C}" sibTransId="{60A1B0A2-21D1-4553-8347-B50B18EF164D}"/>
    <dgm:cxn modelId="{B1A5FA6A-4E8F-4443-8147-79B1E268EE96}" type="presOf" srcId="{A40E20B2-3F42-46E3-B1D0-15EED3CEFE42}" destId="{189ED0B4-B1FC-4D43-A9A6-262C7A754949}" srcOrd="0" destOrd="0" presId="urn:microsoft.com/office/officeart/2005/8/layout/radial3"/>
    <dgm:cxn modelId="{3587AE73-E512-4FF0-AE7A-A484A444E9A2}" type="presOf" srcId="{506786C5-34B8-4E12-B687-D815B4D1E8D3}" destId="{D98553F2-F919-41F6-812A-9311CD8AB27F}" srcOrd="0" destOrd="0" presId="urn:microsoft.com/office/officeart/2005/8/layout/radial3"/>
    <dgm:cxn modelId="{19D6C574-9BE8-42BA-87B3-1C1083D89F83}" srcId="{A40E20B2-3F42-46E3-B1D0-15EED3CEFE42}" destId="{78C496E6-E8D6-491D-AE7E-29F4F85A2857}" srcOrd="3" destOrd="0" parTransId="{3406C20C-153C-4B14-962A-45B2F4F6EEEC}" sibTransId="{DA1F8842-39AF-4754-A19D-738FAA39D376}"/>
    <dgm:cxn modelId="{DACAD5EB-589D-4FEE-9767-E4EF81536645}" srcId="{A40E20B2-3F42-46E3-B1D0-15EED3CEFE42}" destId="{DA3CBEFB-56AF-4741-B40E-C1E18C0E02A1}" srcOrd="0" destOrd="0" parTransId="{2831D556-BCF9-47B4-AE1C-D02545C76E3F}" sibTransId="{D96CE4CD-7A8A-4963-9ED7-54E9E3DD1623}"/>
    <dgm:cxn modelId="{62DDC766-BC17-4D8F-BE8D-ECBF625FBE59}" type="presParOf" srcId="{3D85B31B-21B7-4706-80B9-7683ABE72EC2}" destId="{E0548740-0C96-4593-80E9-C613C427F0CA}" srcOrd="0" destOrd="0" presId="urn:microsoft.com/office/officeart/2005/8/layout/radial3"/>
    <dgm:cxn modelId="{FBF8B636-9FFF-4E4E-9026-75035641701D}" type="presParOf" srcId="{E0548740-0C96-4593-80E9-C613C427F0CA}" destId="{189ED0B4-B1FC-4D43-A9A6-262C7A754949}" srcOrd="0" destOrd="0" presId="urn:microsoft.com/office/officeart/2005/8/layout/radial3"/>
    <dgm:cxn modelId="{545F3551-DD19-4953-A5AE-08EC2BCFA444}" type="presParOf" srcId="{E0548740-0C96-4593-80E9-C613C427F0CA}" destId="{55F3EB81-6446-405D-8795-BAA81B956C7B}" srcOrd="1" destOrd="0" presId="urn:microsoft.com/office/officeart/2005/8/layout/radial3"/>
    <dgm:cxn modelId="{DC8B85E1-246F-44AD-A2FA-7ABA230D26FA}" type="presParOf" srcId="{E0548740-0C96-4593-80E9-C613C427F0CA}" destId="{B4D0F9BD-5CE7-4555-8308-5C0A8A333B3F}" srcOrd="2" destOrd="0" presId="urn:microsoft.com/office/officeart/2005/8/layout/radial3"/>
    <dgm:cxn modelId="{E75B98D0-4685-4F3C-B936-8C99D2E95C0F}" type="presParOf" srcId="{E0548740-0C96-4593-80E9-C613C427F0CA}" destId="{D98553F2-F919-41F6-812A-9311CD8AB27F}" srcOrd="3" destOrd="0" presId="urn:microsoft.com/office/officeart/2005/8/layout/radial3"/>
    <dgm:cxn modelId="{7E789B26-E7C3-4E11-8089-29CC91C4FFF3}" type="presParOf" srcId="{E0548740-0C96-4593-80E9-C613C427F0CA}" destId="{0737CE64-FB32-4ADB-8426-32012BA6571D}" srcOrd="4" destOrd="0" presId="urn:microsoft.com/office/officeart/2005/8/layout/radial3"/>
    <dgm:cxn modelId="{34CA5B00-CBE5-40D0-8855-0D5D9BD4AFE6}" type="presParOf" srcId="{E0548740-0C96-4593-80E9-C613C427F0CA}" destId="{FE39E08D-9C33-40AC-BEC4-5971132BF710}" srcOrd="5" destOrd="0" presId="urn:microsoft.com/office/officeart/2005/8/layout/radial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D90D7-52ED-40B5-8CBF-219FEF653D38}" type="doc">
      <dgm:prSet loTypeId="urn:microsoft.com/office/officeart/2005/8/layout/pyramid4" loCatId="relationship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F07764A-8EA4-445A-9D3B-120D7463E252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資料管理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9166FC3E-0E78-4E96-9D09-161226640C3D}" type="parTrans" cxnId="{72F3835F-1021-4D69-B5CA-62FE53E56EAE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5B40B686-F956-4506-A87D-E0A85C1C08DA}" type="sibTrans" cxnId="{72F3835F-1021-4D69-B5CA-62FE53E56EAE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D54F3AC9-280E-4AF5-9E6E-E0CB2AAC6877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維運管理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FA3443EC-DC5D-465D-AE00-A9C6133BC3E0}" type="parTrans" cxnId="{142BA24C-7ABF-41CF-A1E1-45B8A8135771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E86E53DE-1BF6-4EB0-AC0B-83AB4878840D}" type="sibTrans" cxnId="{142BA24C-7ABF-41CF-A1E1-45B8A8135771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25B2319E-8FAC-4178-A464-B581D1140853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健康管理</a:t>
          </a:r>
          <a:endParaRPr lang="zh-TW" altLang="en-US" sz="28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3548D3B-411A-48DB-A452-3942F13FC82A}" type="parTrans" cxnId="{49611573-B4E4-4E4E-A4EB-438F1D26479D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96411CEE-4C79-46CC-86B9-8DFC3CD12BEF}" type="sibTrans" cxnId="{49611573-B4E4-4E4E-A4EB-438F1D26479D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DCA090A-280B-4498-ABB7-913D83EF2EC4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服務管理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771ED22-C8EF-4316-84FA-BE533A42A724}" type="parTrans" cxnId="{82603480-FD18-482B-9D68-E35522B87A7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610080F8-890B-4A29-9A5B-31D2BC634A47}" type="sibTrans" cxnId="{82603480-FD18-482B-9D68-E35522B87A75}">
      <dgm:prSet/>
      <dgm:spPr/>
      <dgm:t>
        <a:bodyPr/>
        <a:lstStyle/>
        <a:p>
          <a:endParaRPr lang="zh-TW" altLang="en-US" sz="2800">
            <a:latin typeface="微軟正黑體" pitchFamily="34" charset="-120"/>
            <a:ea typeface="微軟正黑體" pitchFamily="34" charset="-120"/>
          </a:endParaRPr>
        </a:p>
      </dgm:t>
    </dgm:pt>
    <dgm:pt modelId="{0263CDD6-4937-4A82-9CAD-C4E7C519E3D6}" type="pres">
      <dgm:prSet presAssocID="{D57D90D7-52ED-40B5-8CBF-219FEF653D3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EB207C-4167-4171-A4A6-01776E9FBF14}" type="pres">
      <dgm:prSet presAssocID="{D57D90D7-52ED-40B5-8CBF-219FEF653D3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2CE0C1-A7E8-461B-9899-9917F56A77C1}" type="pres">
      <dgm:prSet presAssocID="{D57D90D7-52ED-40B5-8CBF-219FEF653D3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7456C-FA00-4C45-B763-EDFDA74BCDB0}" type="pres">
      <dgm:prSet presAssocID="{D57D90D7-52ED-40B5-8CBF-219FEF653D38}" presName="triangle3" presStyleLbl="node1" presStyleIdx="2" presStyleCnt="4" custLinFactNeighborY="22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781DC-521E-4BC2-A804-9B97BAF858D2}" type="pres">
      <dgm:prSet presAssocID="{D57D90D7-52ED-40B5-8CBF-219FEF653D3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F3835F-1021-4D69-B5CA-62FE53E56EAE}" srcId="{D57D90D7-52ED-40B5-8CBF-219FEF653D38}" destId="{6F07764A-8EA4-445A-9D3B-120D7463E252}" srcOrd="0" destOrd="0" parTransId="{9166FC3E-0E78-4E96-9D09-161226640C3D}" sibTransId="{5B40B686-F956-4506-A87D-E0A85C1C08DA}"/>
    <dgm:cxn modelId="{EAAE9996-D5EA-4BC1-B87D-44B2BC5709EE}" type="presOf" srcId="{D57D90D7-52ED-40B5-8CBF-219FEF653D38}" destId="{0263CDD6-4937-4A82-9CAD-C4E7C519E3D6}" srcOrd="0" destOrd="0" presId="urn:microsoft.com/office/officeart/2005/8/layout/pyramid4"/>
    <dgm:cxn modelId="{49611573-B4E4-4E4E-A4EB-438F1D26479D}" srcId="{D57D90D7-52ED-40B5-8CBF-219FEF653D38}" destId="{25B2319E-8FAC-4178-A464-B581D1140853}" srcOrd="2" destOrd="0" parTransId="{03548D3B-411A-48DB-A452-3942F13FC82A}" sibTransId="{96411CEE-4C79-46CC-86B9-8DFC3CD12BEF}"/>
    <dgm:cxn modelId="{D2C5CB20-0C21-4C9B-8AE2-383EBD74ECD4}" type="presOf" srcId="{6F07764A-8EA4-445A-9D3B-120D7463E252}" destId="{08EB207C-4167-4171-A4A6-01776E9FBF14}" srcOrd="0" destOrd="0" presId="urn:microsoft.com/office/officeart/2005/8/layout/pyramid4"/>
    <dgm:cxn modelId="{82603480-FD18-482B-9D68-E35522B87A75}" srcId="{D57D90D7-52ED-40B5-8CBF-219FEF653D38}" destId="{0DCA090A-280B-4498-ABB7-913D83EF2EC4}" srcOrd="3" destOrd="0" parTransId="{D771ED22-C8EF-4316-84FA-BE533A42A724}" sibTransId="{610080F8-890B-4A29-9A5B-31D2BC634A47}"/>
    <dgm:cxn modelId="{0A7E80E1-AF0E-4BEC-99EC-0C7AEE0F1C10}" type="presOf" srcId="{0DCA090A-280B-4498-ABB7-913D83EF2EC4}" destId="{8E7781DC-521E-4BC2-A804-9B97BAF858D2}" srcOrd="0" destOrd="0" presId="urn:microsoft.com/office/officeart/2005/8/layout/pyramid4"/>
    <dgm:cxn modelId="{07877C20-02A4-40E5-9FC5-615B3F1D3D53}" type="presOf" srcId="{25B2319E-8FAC-4178-A464-B581D1140853}" destId="{1B57456C-FA00-4C45-B763-EDFDA74BCDB0}" srcOrd="0" destOrd="0" presId="urn:microsoft.com/office/officeart/2005/8/layout/pyramid4"/>
    <dgm:cxn modelId="{142BA24C-7ABF-41CF-A1E1-45B8A8135771}" srcId="{D57D90D7-52ED-40B5-8CBF-219FEF653D38}" destId="{D54F3AC9-280E-4AF5-9E6E-E0CB2AAC6877}" srcOrd="1" destOrd="0" parTransId="{FA3443EC-DC5D-465D-AE00-A9C6133BC3E0}" sibTransId="{E86E53DE-1BF6-4EB0-AC0B-83AB4878840D}"/>
    <dgm:cxn modelId="{7D10B6A5-B541-4101-8C66-3B75B6A71E47}" type="presOf" srcId="{D54F3AC9-280E-4AF5-9E6E-E0CB2AAC6877}" destId="{712CE0C1-A7E8-461B-9899-9917F56A77C1}" srcOrd="0" destOrd="0" presId="urn:microsoft.com/office/officeart/2005/8/layout/pyramid4"/>
    <dgm:cxn modelId="{2FD327CC-7885-40AF-841A-0E46A9260AEC}" type="presParOf" srcId="{0263CDD6-4937-4A82-9CAD-C4E7C519E3D6}" destId="{08EB207C-4167-4171-A4A6-01776E9FBF14}" srcOrd="0" destOrd="0" presId="urn:microsoft.com/office/officeart/2005/8/layout/pyramid4"/>
    <dgm:cxn modelId="{71606D2F-6DB9-439B-9CDE-D919872C46E6}" type="presParOf" srcId="{0263CDD6-4937-4A82-9CAD-C4E7C519E3D6}" destId="{712CE0C1-A7E8-461B-9899-9917F56A77C1}" srcOrd="1" destOrd="0" presId="urn:microsoft.com/office/officeart/2005/8/layout/pyramid4"/>
    <dgm:cxn modelId="{88CE21DA-EDCA-4632-8046-9A4614E8FE80}" type="presParOf" srcId="{0263CDD6-4937-4A82-9CAD-C4E7C519E3D6}" destId="{1B57456C-FA00-4C45-B763-EDFDA74BCDB0}" srcOrd="2" destOrd="0" presId="urn:microsoft.com/office/officeart/2005/8/layout/pyramid4"/>
    <dgm:cxn modelId="{E0D0D4A6-BF95-4254-89D0-4D8FEE764958}" type="presParOf" srcId="{0263CDD6-4937-4A82-9CAD-C4E7C519E3D6}" destId="{8E7781DC-521E-4BC2-A804-9B97BAF858D2}" srcOrd="3" destOrd="0" presId="urn:microsoft.com/office/officeart/2005/8/layout/pyramid4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58C58-802E-4D1F-9DFB-2690237947EC}" type="doc">
      <dgm:prSet loTypeId="urn:microsoft.com/office/officeart/2005/8/layout/hChevron3" loCatId="process" qsTypeId="urn:microsoft.com/office/officeart/2005/8/quickstyle/simple1#2" qsCatId="simple" csTypeId="urn:microsoft.com/office/officeart/2005/8/colors/colorful1" csCatId="colorful" phldr="1"/>
      <dgm:spPr/>
    </dgm:pt>
    <dgm:pt modelId="{30CCB5CF-F8FA-43D9-B67B-B3F78B8A3B7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集客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F5DA2A9-703C-4E98-BDF0-BA1515C3CE1F}" type="parTrans" cxnId="{26127B22-E594-4C18-AB2C-9DCF34AA959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5E9A325-D773-432F-842C-23A676BF53D2}" type="sibTrans" cxnId="{26127B22-E594-4C18-AB2C-9DCF34AA959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2746D58-D7D4-4ED4-AF5C-5F55651B82F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留客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57BF688-6934-4C9D-8874-F46C847B9D3C}" type="parTrans" cxnId="{D988CC4E-ACC7-4C75-9FBF-51730CB07F0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1DFE96-8B8D-437C-87F9-4BD2825C4418}" type="sibTrans" cxnId="{D988CC4E-ACC7-4C75-9FBF-51730CB07F0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9FDEA10-07E0-424B-82C8-6589917768A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殖客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F3BD8B1-426B-4B20-8CD5-93E1DEC5AF9F}" type="parTrans" cxnId="{37F4C025-F4D3-4A6F-AA31-9549CE5F31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6EC962B-E287-4834-8E17-39461A326B80}" type="sibTrans" cxnId="{37F4C025-F4D3-4A6F-AA31-9549CE5F31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EB5F26-5A38-45E4-AA3F-99741FE7FA8A}" type="pres">
      <dgm:prSet presAssocID="{93758C58-802E-4D1F-9DFB-2690237947EC}" presName="Name0" presStyleCnt="0">
        <dgm:presLayoutVars>
          <dgm:dir/>
          <dgm:resizeHandles val="exact"/>
        </dgm:presLayoutVars>
      </dgm:prSet>
      <dgm:spPr/>
    </dgm:pt>
    <dgm:pt modelId="{76A6BCED-FC14-4918-8698-5047D1D2CBBA}" type="pres">
      <dgm:prSet presAssocID="{30CCB5CF-F8FA-43D9-B67B-B3F78B8A3B7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305909-8968-43B5-A53C-F77FF5F514D0}" type="pres">
      <dgm:prSet presAssocID="{25E9A325-D773-432F-842C-23A676BF53D2}" presName="parSpace" presStyleCnt="0"/>
      <dgm:spPr/>
    </dgm:pt>
    <dgm:pt modelId="{4171BC7B-0012-49A9-8148-A4F5238CFB1B}" type="pres">
      <dgm:prSet presAssocID="{42746D58-D7D4-4ED4-AF5C-5F55651B82F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3E794B-4EAD-4533-ACE1-AFFBF5C1103C}" type="pres">
      <dgm:prSet presAssocID="{7A1DFE96-8B8D-437C-87F9-4BD2825C4418}" presName="parSpace" presStyleCnt="0"/>
      <dgm:spPr/>
    </dgm:pt>
    <dgm:pt modelId="{D3D2274C-B689-409F-B337-5524CA132D1C}" type="pres">
      <dgm:prSet presAssocID="{19FDEA10-07E0-424B-82C8-6589917768A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2A22C4-1550-494B-8BE7-76898A3A045F}" type="presOf" srcId="{19FDEA10-07E0-424B-82C8-6589917768AE}" destId="{D3D2274C-B689-409F-B337-5524CA132D1C}" srcOrd="0" destOrd="0" presId="urn:microsoft.com/office/officeart/2005/8/layout/hChevron3"/>
    <dgm:cxn modelId="{26127B22-E594-4C18-AB2C-9DCF34AA9591}" srcId="{93758C58-802E-4D1F-9DFB-2690237947EC}" destId="{30CCB5CF-F8FA-43D9-B67B-B3F78B8A3B7E}" srcOrd="0" destOrd="0" parTransId="{9F5DA2A9-703C-4E98-BDF0-BA1515C3CE1F}" sibTransId="{25E9A325-D773-432F-842C-23A676BF53D2}"/>
    <dgm:cxn modelId="{78CFD3A3-1D46-49A2-A8FD-6617F89AD46D}" type="presOf" srcId="{42746D58-D7D4-4ED4-AF5C-5F55651B82FE}" destId="{4171BC7B-0012-49A9-8148-A4F5238CFB1B}" srcOrd="0" destOrd="0" presId="urn:microsoft.com/office/officeart/2005/8/layout/hChevron3"/>
    <dgm:cxn modelId="{37F4C025-F4D3-4A6F-AA31-9549CE5F314A}" srcId="{93758C58-802E-4D1F-9DFB-2690237947EC}" destId="{19FDEA10-07E0-424B-82C8-6589917768AE}" srcOrd="2" destOrd="0" parTransId="{3F3BD8B1-426B-4B20-8CD5-93E1DEC5AF9F}" sibTransId="{D6EC962B-E287-4834-8E17-39461A326B80}"/>
    <dgm:cxn modelId="{F6685D1D-7397-4457-A576-1B78F3EC312A}" type="presOf" srcId="{30CCB5CF-F8FA-43D9-B67B-B3F78B8A3B7E}" destId="{76A6BCED-FC14-4918-8698-5047D1D2CBBA}" srcOrd="0" destOrd="0" presId="urn:microsoft.com/office/officeart/2005/8/layout/hChevron3"/>
    <dgm:cxn modelId="{E334C468-7CD9-4DC1-A8A4-4A98BF695261}" type="presOf" srcId="{93758C58-802E-4D1F-9DFB-2690237947EC}" destId="{F3EB5F26-5A38-45E4-AA3F-99741FE7FA8A}" srcOrd="0" destOrd="0" presId="urn:microsoft.com/office/officeart/2005/8/layout/hChevron3"/>
    <dgm:cxn modelId="{D988CC4E-ACC7-4C75-9FBF-51730CB07F03}" srcId="{93758C58-802E-4D1F-9DFB-2690237947EC}" destId="{42746D58-D7D4-4ED4-AF5C-5F55651B82FE}" srcOrd="1" destOrd="0" parTransId="{B57BF688-6934-4C9D-8874-F46C847B9D3C}" sibTransId="{7A1DFE96-8B8D-437C-87F9-4BD2825C4418}"/>
    <dgm:cxn modelId="{57B70F3B-8883-4261-AF1D-65B522DCB090}" type="presParOf" srcId="{F3EB5F26-5A38-45E4-AA3F-99741FE7FA8A}" destId="{76A6BCED-FC14-4918-8698-5047D1D2CBBA}" srcOrd="0" destOrd="0" presId="urn:microsoft.com/office/officeart/2005/8/layout/hChevron3"/>
    <dgm:cxn modelId="{0D25EE5E-EF05-4912-A455-620A82FA1C61}" type="presParOf" srcId="{F3EB5F26-5A38-45E4-AA3F-99741FE7FA8A}" destId="{4C305909-8968-43B5-A53C-F77FF5F514D0}" srcOrd="1" destOrd="0" presId="urn:microsoft.com/office/officeart/2005/8/layout/hChevron3"/>
    <dgm:cxn modelId="{71E2DA3D-0E3F-442F-A9DF-2FC17D471589}" type="presParOf" srcId="{F3EB5F26-5A38-45E4-AA3F-99741FE7FA8A}" destId="{4171BC7B-0012-49A9-8148-A4F5238CFB1B}" srcOrd="2" destOrd="0" presId="urn:microsoft.com/office/officeart/2005/8/layout/hChevron3"/>
    <dgm:cxn modelId="{F52A2E56-7672-4940-BBC2-4A11700A1598}" type="presParOf" srcId="{F3EB5F26-5A38-45E4-AA3F-99741FE7FA8A}" destId="{683E794B-4EAD-4533-ACE1-AFFBF5C1103C}" srcOrd="3" destOrd="0" presId="urn:microsoft.com/office/officeart/2005/8/layout/hChevron3"/>
    <dgm:cxn modelId="{A8E5A19A-25E2-468E-8000-67EE22B95D4A}" type="presParOf" srcId="{F3EB5F26-5A38-45E4-AA3F-99741FE7FA8A}" destId="{D3D2274C-B689-409F-B337-5524CA132D1C}" srcOrd="4" destOrd="0" presId="urn:microsoft.com/office/officeart/2005/8/layout/hChevron3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751443-23F0-430C-9D62-EC71AC36EF27}" type="doc">
      <dgm:prSet loTypeId="urn:microsoft.com/office/officeart/2005/8/layout/vProcess5" loCatId="process" qsTypeId="urn:microsoft.com/office/officeart/2005/8/quickstyle/simple1#3" qsCatId="simple" csTypeId="urn:microsoft.com/office/officeart/2005/8/colors/accent3_3" csCatId="accent3" phldr="1"/>
      <dgm:spPr/>
      <dgm:t>
        <a:bodyPr/>
        <a:lstStyle/>
        <a:p>
          <a:endParaRPr lang="zh-TW" altLang="en-US"/>
        </a:p>
      </dgm:t>
    </dgm:pt>
    <dgm:pt modelId="{36396357-8ECB-40F8-9241-460E73D0703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便利導向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A9751F-41A1-4C1A-8C99-ECBB10BD8AA1}" type="parTrans" cxnId="{2A12AB68-8EEE-4BB6-8C5B-B381FB03D4B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913A6CD-C997-42FA-A4A0-3B44C0FEA330}" type="sibTrans" cxnId="{2A12AB68-8EEE-4BB6-8C5B-B381FB03D4B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A17C97B-534C-4A0D-8779-530EB2B904E2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習慣導向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69A0339-F1BB-48F5-B08C-EC57EFECB874}" type="parTrans" cxnId="{826ABE22-B4E7-4AC3-8931-D407B9E6A43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94D4EA5-401F-471C-8CCC-96061E5ED275}" type="sibTrans" cxnId="{826ABE22-B4E7-4AC3-8931-D407B9E6A434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070F435-22F3-4FDD-BB11-834711FBEC6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動機導向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F5D8A98-7B9B-439C-844A-992B181CF517}" type="parTrans" cxnId="{B2E3FB4D-26FA-423E-A6AD-5FB792F26E1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82CCE1A-217D-46CB-965F-9A4FA7D4B927}" type="sibTrans" cxnId="{B2E3FB4D-26FA-423E-A6AD-5FB792F26E1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3331C58-DFAA-4E66-A1BA-F27A5A1F781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價值導向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2B8FCD5-AD0B-4185-BDB9-5B2CDD1F1124}" type="parTrans" cxnId="{0887C33A-F44E-42DB-B299-B98F43862D5F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86CC7CF-B044-4D9D-8474-693B3F2645D0}" type="sibTrans" cxnId="{0887C33A-F44E-42DB-B299-B98F43862D5F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758FEA40-FF57-44F0-B9F0-A7538830500A}" type="pres">
      <dgm:prSet presAssocID="{33751443-23F0-430C-9D62-EC71AC36EF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007A693-5F96-41F3-A926-DAD6BAAB0F97}" type="pres">
      <dgm:prSet presAssocID="{33751443-23F0-430C-9D62-EC71AC36EF27}" presName="dummyMaxCanvas" presStyleCnt="0">
        <dgm:presLayoutVars/>
      </dgm:prSet>
      <dgm:spPr/>
    </dgm:pt>
    <dgm:pt modelId="{45665D75-5EDB-42AC-BB49-52D1111D4FF9}" type="pres">
      <dgm:prSet presAssocID="{33751443-23F0-430C-9D62-EC71AC36EF2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5586F2-4134-4209-BBDD-9FA2FA3BBC9F}" type="pres">
      <dgm:prSet presAssocID="{33751443-23F0-430C-9D62-EC71AC36EF2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27325D-E9C5-48EB-98BD-9346A16472AF}" type="pres">
      <dgm:prSet presAssocID="{33751443-23F0-430C-9D62-EC71AC36EF2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4D7C6D-D5D5-46BD-8259-89D47479EBC3}" type="pres">
      <dgm:prSet presAssocID="{33751443-23F0-430C-9D62-EC71AC36EF2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213D1-532A-48B8-A327-F96825B09065}" type="pres">
      <dgm:prSet presAssocID="{33751443-23F0-430C-9D62-EC71AC36EF2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E6E640-7D49-458E-B697-6F37A1C73BB9}" type="pres">
      <dgm:prSet presAssocID="{33751443-23F0-430C-9D62-EC71AC36EF2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752124-77E7-4565-97F2-19C191E12191}" type="pres">
      <dgm:prSet presAssocID="{33751443-23F0-430C-9D62-EC71AC36EF2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1EDFEE-DDD3-4399-9116-6D3D3B474FE4}" type="pres">
      <dgm:prSet presAssocID="{33751443-23F0-430C-9D62-EC71AC36EF2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7D2400-37C3-40FE-87C6-0879B0E02A15}" type="pres">
      <dgm:prSet presAssocID="{33751443-23F0-430C-9D62-EC71AC36EF2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96BF1F-5CCD-4BE4-9DA4-5EED753687AB}" type="pres">
      <dgm:prSet presAssocID="{33751443-23F0-430C-9D62-EC71AC36EF2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84B498-775E-4BDB-8FC1-30C75D92848C}" type="pres">
      <dgm:prSet presAssocID="{33751443-23F0-430C-9D62-EC71AC36EF2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F2C609-DEEF-4E0F-BA97-F94C53C7E84D}" type="presOf" srcId="{36396357-8ECB-40F8-9241-460E73D07033}" destId="{45665D75-5EDB-42AC-BB49-52D1111D4FF9}" srcOrd="0" destOrd="0" presId="urn:microsoft.com/office/officeart/2005/8/layout/vProcess5"/>
    <dgm:cxn modelId="{9DDC2319-4B7C-4D56-AFBF-7D74FDE0AF85}" type="presOf" srcId="{F3331C58-DFAA-4E66-A1BA-F27A5A1F781F}" destId="{0D5586F2-4134-4209-BBDD-9FA2FA3BBC9F}" srcOrd="0" destOrd="0" presId="urn:microsoft.com/office/officeart/2005/8/layout/vProcess5"/>
    <dgm:cxn modelId="{0887C33A-F44E-42DB-B299-B98F43862D5F}" srcId="{33751443-23F0-430C-9D62-EC71AC36EF27}" destId="{F3331C58-DFAA-4E66-A1BA-F27A5A1F781F}" srcOrd="1" destOrd="0" parTransId="{02B8FCD5-AD0B-4185-BDB9-5B2CDD1F1124}" sibTransId="{D86CC7CF-B044-4D9D-8474-693B3F2645D0}"/>
    <dgm:cxn modelId="{2A12AB68-8EEE-4BB6-8C5B-B381FB03D4B1}" srcId="{33751443-23F0-430C-9D62-EC71AC36EF27}" destId="{36396357-8ECB-40F8-9241-460E73D07033}" srcOrd="0" destOrd="0" parTransId="{A1A9751F-41A1-4C1A-8C99-ECBB10BD8AA1}" sibTransId="{7913A6CD-C997-42FA-A4A0-3B44C0FEA330}"/>
    <dgm:cxn modelId="{FE4757CD-8B2C-4331-80FE-2A9552854BC3}" type="presOf" srcId="{494D4EA5-401F-471C-8CCC-96061E5ED275}" destId="{FD752124-77E7-4565-97F2-19C191E12191}" srcOrd="0" destOrd="0" presId="urn:microsoft.com/office/officeart/2005/8/layout/vProcess5"/>
    <dgm:cxn modelId="{0D3648DA-EF87-47EB-8A62-8BB0E1FF250D}" type="presOf" srcId="{D86CC7CF-B044-4D9D-8474-693B3F2645D0}" destId="{82E6E640-7D49-458E-B697-6F37A1C73BB9}" srcOrd="0" destOrd="0" presId="urn:microsoft.com/office/officeart/2005/8/layout/vProcess5"/>
    <dgm:cxn modelId="{A2B449D3-A26D-4AA6-8FFB-CFE9371BE4DC}" type="presOf" srcId="{F3331C58-DFAA-4E66-A1BA-F27A5A1F781F}" destId="{757D2400-37C3-40FE-87C6-0879B0E02A15}" srcOrd="1" destOrd="0" presId="urn:microsoft.com/office/officeart/2005/8/layout/vProcess5"/>
    <dgm:cxn modelId="{826ABE22-B4E7-4AC3-8931-D407B9E6A434}" srcId="{33751443-23F0-430C-9D62-EC71AC36EF27}" destId="{6A17C97B-534C-4A0D-8779-530EB2B904E2}" srcOrd="2" destOrd="0" parTransId="{C69A0339-F1BB-48F5-B08C-EC57EFECB874}" sibTransId="{494D4EA5-401F-471C-8CCC-96061E5ED275}"/>
    <dgm:cxn modelId="{B51CD788-CC60-477F-943C-7F22C1E2326E}" type="presOf" srcId="{B070F435-22F3-4FDD-BB11-834711FBEC6F}" destId="{C94D7C6D-D5D5-46BD-8259-89D47479EBC3}" srcOrd="0" destOrd="0" presId="urn:microsoft.com/office/officeart/2005/8/layout/vProcess5"/>
    <dgm:cxn modelId="{ACFF141C-4172-4E65-9C60-7D349EB4EE2A}" type="presOf" srcId="{36396357-8ECB-40F8-9241-460E73D07033}" destId="{301EDFEE-DDD3-4399-9116-6D3D3B474FE4}" srcOrd="1" destOrd="0" presId="urn:microsoft.com/office/officeart/2005/8/layout/vProcess5"/>
    <dgm:cxn modelId="{F3D0F55B-A35A-4BBA-9572-9E21A4ED7242}" type="presOf" srcId="{6A17C97B-534C-4A0D-8779-530EB2B904E2}" destId="{4327325D-E9C5-48EB-98BD-9346A16472AF}" srcOrd="0" destOrd="0" presId="urn:microsoft.com/office/officeart/2005/8/layout/vProcess5"/>
    <dgm:cxn modelId="{A7DA05C7-0292-4EB6-925A-9C166EB2362A}" type="presOf" srcId="{6A17C97B-534C-4A0D-8779-530EB2B904E2}" destId="{0596BF1F-5CCD-4BE4-9DA4-5EED753687AB}" srcOrd="1" destOrd="0" presId="urn:microsoft.com/office/officeart/2005/8/layout/vProcess5"/>
    <dgm:cxn modelId="{A3A7254B-9F59-4259-8607-3DB2A2335BB3}" type="presOf" srcId="{B070F435-22F3-4FDD-BB11-834711FBEC6F}" destId="{5D84B498-775E-4BDB-8FC1-30C75D92848C}" srcOrd="1" destOrd="0" presId="urn:microsoft.com/office/officeart/2005/8/layout/vProcess5"/>
    <dgm:cxn modelId="{9EFF9A51-771B-4C14-8A01-50E151982B5D}" type="presOf" srcId="{7913A6CD-C997-42FA-A4A0-3B44C0FEA330}" destId="{D4C213D1-532A-48B8-A327-F96825B09065}" srcOrd="0" destOrd="0" presId="urn:microsoft.com/office/officeart/2005/8/layout/vProcess5"/>
    <dgm:cxn modelId="{B2E3FB4D-26FA-423E-A6AD-5FB792F26E15}" srcId="{33751443-23F0-430C-9D62-EC71AC36EF27}" destId="{B070F435-22F3-4FDD-BB11-834711FBEC6F}" srcOrd="3" destOrd="0" parTransId="{6F5D8A98-7B9B-439C-844A-992B181CF517}" sibTransId="{F82CCE1A-217D-46CB-965F-9A4FA7D4B927}"/>
    <dgm:cxn modelId="{6AD0A5F3-B2CC-492D-8F41-9D249B16313B}" type="presOf" srcId="{33751443-23F0-430C-9D62-EC71AC36EF27}" destId="{758FEA40-FF57-44F0-B9F0-A7538830500A}" srcOrd="0" destOrd="0" presId="urn:microsoft.com/office/officeart/2005/8/layout/vProcess5"/>
    <dgm:cxn modelId="{58831FEA-4F8A-478C-92B4-66486569F331}" type="presParOf" srcId="{758FEA40-FF57-44F0-B9F0-A7538830500A}" destId="{F007A693-5F96-41F3-A926-DAD6BAAB0F97}" srcOrd="0" destOrd="0" presId="urn:microsoft.com/office/officeart/2005/8/layout/vProcess5"/>
    <dgm:cxn modelId="{5C12C7DA-00D7-417A-9F04-0B1105A46809}" type="presParOf" srcId="{758FEA40-FF57-44F0-B9F0-A7538830500A}" destId="{45665D75-5EDB-42AC-BB49-52D1111D4FF9}" srcOrd="1" destOrd="0" presId="urn:microsoft.com/office/officeart/2005/8/layout/vProcess5"/>
    <dgm:cxn modelId="{C2224AAA-0F34-4A95-8B70-67028BE92CBD}" type="presParOf" srcId="{758FEA40-FF57-44F0-B9F0-A7538830500A}" destId="{0D5586F2-4134-4209-BBDD-9FA2FA3BBC9F}" srcOrd="2" destOrd="0" presId="urn:microsoft.com/office/officeart/2005/8/layout/vProcess5"/>
    <dgm:cxn modelId="{6ABBAB2F-6347-42D5-A9D8-C86E2465CA1A}" type="presParOf" srcId="{758FEA40-FF57-44F0-B9F0-A7538830500A}" destId="{4327325D-E9C5-48EB-98BD-9346A16472AF}" srcOrd="3" destOrd="0" presId="urn:microsoft.com/office/officeart/2005/8/layout/vProcess5"/>
    <dgm:cxn modelId="{08D4DEC8-9A53-4AC0-9EA1-85A100478512}" type="presParOf" srcId="{758FEA40-FF57-44F0-B9F0-A7538830500A}" destId="{C94D7C6D-D5D5-46BD-8259-89D47479EBC3}" srcOrd="4" destOrd="0" presId="urn:microsoft.com/office/officeart/2005/8/layout/vProcess5"/>
    <dgm:cxn modelId="{2BA66EC3-33BA-4AFD-AC75-576FF939C029}" type="presParOf" srcId="{758FEA40-FF57-44F0-B9F0-A7538830500A}" destId="{D4C213D1-532A-48B8-A327-F96825B09065}" srcOrd="5" destOrd="0" presId="urn:microsoft.com/office/officeart/2005/8/layout/vProcess5"/>
    <dgm:cxn modelId="{8CCE2734-6930-45D9-AF8D-B5E329DE7EE6}" type="presParOf" srcId="{758FEA40-FF57-44F0-B9F0-A7538830500A}" destId="{82E6E640-7D49-458E-B697-6F37A1C73BB9}" srcOrd="6" destOrd="0" presId="urn:microsoft.com/office/officeart/2005/8/layout/vProcess5"/>
    <dgm:cxn modelId="{215056BA-A88A-4069-AE1E-B29764358A2B}" type="presParOf" srcId="{758FEA40-FF57-44F0-B9F0-A7538830500A}" destId="{FD752124-77E7-4565-97F2-19C191E12191}" srcOrd="7" destOrd="0" presId="urn:microsoft.com/office/officeart/2005/8/layout/vProcess5"/>
    <dgm:cxn modelId="{BFCC2415-3A03-4816-B4F9-73E7BB9397E8}" type="presParOf" srcId="{758FEA40-FF57-44F0-B9F0-A7538830500A}" destId="{301EDFEE-DDD3-4399-9116-6D3D3B474FE4}" srcOrd="8" destOrd="0" presId="urn:microsoft.com/office/officeart/2005/8/layout/vProcess5"/>
    <dgm:cxn modelId="{0258331B-DE93-4030-A8AB-EB349B372610}" type="presParOf" srcId="{758FEA40-FF57-44F0-B9F0-A7538830500A}" destId="{757D2400-37C3-40FE-87C6-0879B0E02A15}" srcOrd="9" destOrd="0" presId="urn:microsoft.com/office/officeart/2005/8/layout/vProcess5"/>
    <dgm:cxn modelId="{10EE4A6E-56CD-48EB-B69A-2A162B1B6B08}" type="presParOf" srcId="{758FEA40-FF57-44F0-B9F0-A7538830500A}" destId="{0596BF1F-5CCD-4BE4-9DA4-5EED753687AB}" srcOrd="10" destOrd="0" presId="urn:microsoft.com/office/officeart/2005/8/layout/vProcess5"/>
    <dgm:cxn modelId="{C8EF2E76-741F-46BE-BF90-2FC221A4EC57}" type="presParOf" srcId="{758FEA40-FF57-44F0-B9F0-A7538830500A}" destId="{5D84B498-775E-4BDB-8FC1-30C75D92848C}" srcOrd="11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8D8404-40E6-4189-A0AB-F8C12E4CBB96}" type="datetimeFigureOut">
              <a:rPr lang="zh-TW" altLang="en-US"/>
              <a:pPr>
                <a:defRPr/>
              </a:pPr>
              <a:t>2012/2/22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6F720A9-C773-407D-9965-423FD6ECAF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8389F-244C-4246-9737-836325CEB7E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8CAD10-A1A7-4C4F-98D7-FD7EDAA028E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F77210-83A6-4212-A908-70620683490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06745-7129-4F0D-984B-635433E890E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B5B8C-380F-4751-B757-3954F6D72A1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5FC127-40D0-4454-BCFE-65ECEF2137F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3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EC28CB-B561-4879-AF7C-42D9D8DD255B}" type="slidenum">
              <a:rPr kumimoji="0" lang="zh-TW" altLang="en-US" sz="1200">
                <a:latin typeface="Calibri" pitchFamily="34" charset="0"/>
              </a:rPr>
              <a:pPr algn="r"/>
              <a:t>15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D8672-0B91-4F18-A6FE-3E1589675FD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E4069-0F86-4C4F-A22A-9EC7F047560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A61C0D-E6CD-42D6-8C3A-023A38411D0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B6C72D-65EA-4EF8-BAF0-93026EB7511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0CF167-9261-4B45-9AB5-12C1035C30D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F1715F-406A-4211-87D4-166235460A4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62C203-9532-46A5-B015-F64FF2883A2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DE5386-DA84-4764-904D-2BAF1C68766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C38C93-06E2-45EF-A548-636767DA678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E0CA9F-D545-44E1-AE5B-9C355FFC9E2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4FDCC5-C432-4733-9AF7-35D74364DC9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AE2B9C-8D75-4D8A-B730-2679527614C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85074D-B057-4C40-BF24-301FD2D055A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83EAA8-0651-4801-B2F2-32469F05068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8223B1-1F6D-4EA3-A684-A8628AB0BF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5" descr="圖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群組 6"/>
          <p:cNvGrpSpPr>
            <a:grpSpLocks/>
          </p:cNvGrpSpPr>
          <p:nvPr userDrawn="1"/>
        </p:nvGrpSpPr>
        <p:grpSpPr bwMode="auto">
          <a:xfrm>
            <a:off x="0" y="71438"/>
            <a:ext cx="9144000" cy="642937"/>
            <a:chOff x="0" y="71414"/>
            <a:chExt cx="9144000" cy="642942"/>
          </a:xfrm>
        </p:grpSpPr>
        <p:sp>
          <p:nvSpPr>
            <p:cNvPr id="5" name="矩形 7"/>
            <p:cNvSpPr/>
            <p:nvPr/>
          </p:nvSpPr>
          <p:spPr>
            <a:xfrm>
              <a:off x="0" y="71414"/>
              <a:ext cx="9144000" cy="5715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" name="Picture 3" descr="C:\Users\joe\AGOSS\123\文宣文稿圖檔設計\委外設計及資料圖檔\logo\Logo-雅柏斯健身便利館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768" y="71414"/>
              <a:ext cx="175667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文字方塊 19"/>
          <p:cNvSpPr txBox="1"/>
          <p:nvPr userDrawn="1"/>
        </p:nvSpPr>
        <p:spPr>
          <a:xfrm>
            <a:off x="1576388" y="4500563"/>
            <a:ext cx="48529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雅柏斯健康事業股份有限公司</a:t>
            </a:r>
            <a:endParaRPr kumimoji="0" lang="zh-TW" altLang="en-US" sz="28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6286544" cy="12858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 userDrawn="1"/>
        </p:nvSpPr>
        <p:spPr>
          <a:xfrm>
            <a:off x="0" y="6572250"/>
            <a:ext cx="9144000" cy="214313"/>
          </a:xfrm>
          <a:prstGeom prst="rect">
            <a:avLst/>
          </a:prstGeom>
          <a:solidFill>
            <a:srgbClr val="64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0" y="71438"/>
            <a:ext cx="9144000" cy="642937"/>
            <a:chOff x="0" y="71414"/>
            <a:chExt cx="9144000" cy="642942"/>
          </a:xfrm>
        </p:grpSpPr>
        <p:sp>
          <p:nvSpPr>
            <p:cNvPr id="5" name="矩形 6"/>
            <p:cNvSpPr/>
            <p:nvPr/>
          </p:nvSpPr>
          <p:spPr>
            <a:xfrm>
              <a:off x="0" y="71414"/>
              <a:ext cx="9144000" cy="571504"/>
            </a:xfrm>
            <a:prstGeom prst="rect">
              <a:avLst/>
            </a:prstGeom>
            <a:solidFill>
              <a:srgbClr val="64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" name="Picture 3" descr="C:\Users\joe\AGOSS\123\文宣文稿圖檔設計\委外設計及資料圖檔\logo\Logo-雅柏斯健身便利館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768" y="71414"/>
              <a:ext cx="175667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文字版面配置區 13"/>
          <p:cNvSpPr>
            <a:spLocks noGrp="1"/>
          </p:cNvSpPr>
          <p:nvPr>
            <p:ph type="body" sz="quarter" idx="10"/>
          </p:nvPr>
        </p:nvSpPr>
        <p:spPr>
          <a:xfrm>
            <a:off x="785787" y="642918"/>
            <a:ext cx="6429420" cy="35719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909888" y="6500813"/>
            <a:ext cx="32337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719A3E6-1EE5-4C14-988D-C4B4D161C6C4}" type="datetimeFigureOut">
              <a:rPr lang="zh-TW" altLang="en-US"/>
              <a:pPr>
                <a:defRPr/>
              </a:pPr>
              <a:t>2012/2/22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EB18694-7493-43D7-9C7B-FEDDD694A8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0919643-7C14-42DB-B43B-A41B5A71726B}" type="datetimeFigureOut">
              <a:rPr lang="zh-TW" altLang="en-US"/>
              <a:pPr>
                <a:defRPr/>
              </a:pPr>
              <a:t>2012/2/22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0D42CFA-EDDE-42DB-AA1C-59C922DA95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106391A-1136-4CCE-936A-A51E72E58ABB}" type="datetimeFigureOut">
              <a:rPr lang="zh-TW" altLang="en-US"/>
              <a:pPr>
                <a:defRPr/>
              </a:pPr>
              <a:t>2012/2/22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5AAFE10-64CE-4351-A8FE-DA9F265168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tiff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hyperlink" Target="http://www.ncku.edu.tw/~hpers/nckuh2.jpg" TargetMode="External"/><Relationship Id="rId7" Type="http://schemas.openxmlformats.org/officeDocument/2006/relationships/hyperlink" Target="http://www.google.com.tw/imgres?imgurl=http://www.taizhou.com.cn/uploadfiles/20070608/20070608092416512.jpg&amp;imgrefurl=http://www.taizhou.com.cn/a/20070608/content_24995.html&amp;usg=__2S57pQoBiQ-Q8nJmhEHeUjSRx8g=&amp;h=301&amp;w=400&amp;sz=22&amp;hl=zh-TW&amp;start=2&amp;sig2=Kbdbed735up3CJxTBwfocg&amp;itbs=1&amp;tbnid=ZC-zifPvFj0zdM:&amp;tbnh=93&amp;tbnw=124&amp;prev=/images?q=%E7%BE%A9%E5%B7%A5&amp;hl=zh-TW&amp;gbv=2&amp;tbs=isch:1&amp;ei=o8YoTJrtOYugkQXg0Jl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wmf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6769100" cy="25193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/>
              <a:t>智慧健康促進與健康銀行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</a:t>
            </a:r>
            <a:r>
              <a:rPr lang="zh-TW" altLang="en-US" sz="2800" b="0" dirty="0" smtClean="0"/>
              <a:t>─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國民健康促進服務系統</a:t>
            </a:r>
            <a:endParaRPr lang="zh-TW" altLang="en-US" sz="27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000" y="2924175"/>
            <a:ext cx="4572000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台灣健康運動聯盟      秘書長</a:t>
            </a:r>
            <a:endParaRPr kumimoji="0"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中華民國大專體育總會  顧問</a:t>
            </a:r>
            <a:endParaRPr kumimoji="0"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雅柏斯健康事業公司    董事長</a:t>
            </a:r>
            <a:endParaRPr kumimoji="0" lang="en-US" altLang="zh-TW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梯形 14"/>
          <p:cNvSpPr/>
          <p:nvPr/>
        </p:nvSpPr>
        <p:spPr>
          <a:xfrm rot="2928207">
            <a:off x="242094" y="-48419"/>
            <a:ext cx="7397750" cy="9139238"/>
          </a:xfrm>
          <a:prstGeom prst="trapezoid">
            <a:avLst>
              <a:gd name="adj" fmla="val 46835"/>
            </a:avLst>
          </a:prstGeom>
          <a:gradFill>
            <a:gsLst>
              <a:gs pos="3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7650" name="圖片 2" descr="大型體重機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196975"/>
            <a:ext cx="1512887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字方塊 7"/>
          <p:cNvSpPr txBox="1">
            <a:spLocks noChangeArrowheads="1"/>
          </p:cNvSpPr>
          <p:nvPr/>
        </p:nvSpPr>
        <p:spPr bwMode="auto">
          <a:xfrm>
            <a:off x="755650" y="476250"/>
            <a:ext cx="2800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公眾量測工具</a:t>
            </a: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體重</a:t>
            </a:r>
          </a:p>
        </p:txBody>
      </p:sp>
      <p:sp>
        <p:nvSpPr>
          <p:cNvPr id="27652" name="文字方塊 7"/>
          <p:cNvSpPr txBox="1">
            <a:spLocks noChangeArrowheads="1"/>
          </p:cNvSpPr>
          <p:nvPr/>
        </p:nvSpPr>
        <p:spPr bwMode="auto">
          <a:xfrm>
            <a:off x="7524750" y="3860800"/>
            <a:ext cx="99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USB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立式</a:t>
            </a:r>
            <a:endParaRPr kumimoji="0" lang="en-US" altLang="zh-TW" b="1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體重計</a:t>
            </a:r>
          </a:p>
        </p:txBody>
      </p:sp>
      <p:pic>
        <p:nvPicPr>
          <p:cNvPr id="7" name="圖片 6" descr="大型體重計_面板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500438"/>
            <a:ext cx="38941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計步器_無上蓋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1225" y="1773238"/>
            <a:ext cx="4730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大型體重計_面板.png"/>
          <p:cNvPicPr>
            <a:picLocks noChangeAspect="1"/>
          </p:cNvPicPr>
          <p:nvPr/>
        </p:nvPicPr>
        <p:blipFill>
          <a:blip r:embed="rId4"/>
          <a:srcRect l="55479" t="25000" r="37125" b="67500"/>
          <a:stretch>
            <a:fillRect/>
          </a:stretch>
        </p:blipFill>
        <p:spPr bwMode="auto">
          <a:xfrm>
            <a:off x="3563938" y="4221163"/>
            <a:ext cx="287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爆炸 2 9"/>
          <p:cNvSpPr/>
          <p:nvPr/>
        </p:nvSpPr>
        <p:spPr>
          <a:xfrm>
            <a:off x="0" y="1196975"/>
            <a:ext cx="4248150" cy="201612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latin typeface="+mj-ea"/>
                <a:ea typeface="+mj-ea"/>
              </a:rPr>
              <a:t>儲存量測體重之時間、數據</a:t>
            </a:r>
            <a:endParaRPr kumimoji="0" lang="zh-TW" altLang="en-US" sz="2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1.38889E-6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pic>
        <p:nvPicPr>
          <p:cNvPr id="29698" name="Picture 4" descr="http://whiteshadows.spruz.com/gfile/75r4!-!HDJDMI!-!zrzor45!-!ONKDGGKJ-DRGF-HSDP-LRRK-IRJJQFIDDOJE!-!72y1nq/lenovo-ideacentre-k200-desktop-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72374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計步器_無上蓋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484313"/>
            <a:ext cx="223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hiteshadows.spruz.com/gfile/75r4!-!HDJDMI!-!zrzor45!-!ONKDGGKJ-DRGF-HSDP-LRRK-IRJJQFIDDOJE!-!72y1nq/lenovo-ideacentre-k200-desktop-p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140075"/>
            <a:ext cx="6477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系統畫面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-60000">
            <a:off x="443701" y="1857021"/>
            <a:ext cx="4322031" cy="2592288"/>
          </a:xfrm>
          <a:prstGeom prst="rect">
            <a:avLst/>
          </a:prstGeom>
          <a:scene3d>
            <a:camera prst="perspectiveContrastingRightFacing">
              <a:rot lat="21593999" lon="21000000" rev="0"/>
            </a:camera>
            <a:lightRig rig="threePt" dir="t"/>
          </a:scene3d>
        </p:spPr>
      </p:pic>
      <p:sp>
        <p:nvSpPr>
          <p:cNvPr id="14" name="圓角矩形 13"/>
          <p:cNvSpPr/>
          <p:nvPr/>
        </p:nvSpPr>
        <p:spPr>
          <a:xfrm>
            <a:off x="7056438" y="2276475"/>
            <a:ext cx="1979612" cy="3386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即時提供：</a:t>
            </a:r>
            <a:endParaRPr kumimoji="0"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量測協助及資料上傳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量測後資訊分析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居家使用或資料瀏覽教學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健康生活建議與提醒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督促定時、規律量測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703" name="文字版面配置區 15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400" smtClean="0">
                <a:cs typeface="Arial Unicode MS"/>
              </a:rPr>
              <a:t>運用</a:t>
            </a:r>
            <a:r>
              <a:rPr lang="en-US" altLang="zh-TW" sz="2400" smtClean="0">
                <a:cs typeface="Arial Unicode MS"/>
              </a:rPr>
              <a:t>ICT</a:t>
            </a:r>
            <a:r>
              <a:rPr lang="zh-TW" altLang="en-US" sz="2400" smtClean="0">
                <a:cs typeface="Arial Unicode MS"/>
              </a:rPr>
              <a:t>整合之健康與智慧生活導入學習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47257 0.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all-1-ste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785794"/>
            <a:ext cx="5857916" cy="58579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A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 descr="CIMG01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429000"/>
            <a:ext cx="4191029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圖片 3" descr="環狀運動3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2857496"/>
            <a:ext cx="2357454" cy="2357454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4429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AGOSS</a:t>
            </a: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環狀運動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片 55" descr="CPD-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357188"/>
            <a:ext cx="200025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Picture 7" descr="pr-135[4]b-p-spd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9850" y="774700"/>
            <a:ext cx="2160588" cy="208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圖片 56" descr="Cylinder.T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40" y="1571612"/>
            <a:ext cx="2130063" cy="200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群組 58"/>
          <p:cNvGrpSpPr>
            <a:grpSpLocks/>
          </p:cNvGrpSpPr>
          <p:nvPr/>
        </p:nvGrpSpPr>
        <p:grpSpPr bwMode="auto">
          <a:xfrm>
            <a:off x="1857375" y="3024188"/>
            <a:ext cx="4929188" cy="3690937"/>
            <a:chOff x="214282" y="214290"/>
            <a:chExt cx="8810852" cy="6596109"/>
          </a:xfrm>
        </p:grpSpPr>
        <p:pic>
          <p:nvPicPr>
            <p:cNvPr id="60" name="圖片 59" descr="CAB-1000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85720" y="2476328"/>
              <a:ext cx="1464603" cy="1952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圖片 60" descr="CAC-700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286644" y="285728"/>
              <a:ext cx="1464603" cy="1952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圖片 61" descr="CBC-400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072330" y="2821653"/>
              <a:ext cx="1952804" cy="14646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3" name="圖片 62" descr="CBP-300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857488" y="214290"/>
              <a:ext cx="1464603" cy="1952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4" name="圖片 63" descr="CEO-200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85720" y="4714884"/>
              <a:ext cx="1464603" cy="1952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5" name="圖片 64" descr="CLE-500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428860" y="5000636"/>
              <a:ext cx="1357322" cy="18097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6" name="圖片 65" descr="CLP-600.jp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500562" y="5214950"/>
              <a:ext cx="1952804" cy="14646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7" name="圖片 66" descr="CPD-800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143504" y="214290"/>
              <a:ext cx="1464603" cy="1952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8" name="圖片 67" descr="CSP-900.jpg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214282" y="214290"/>
              <a:ext cx="1464603" cy="1952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9" name="圖片 68" descr="CTH-1100.jpg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000892" y="5179107"/>
              <a:ext cx="1952804" cy="14646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3808" name="圖片 69" descr="環狀運動設備特點.jpg"/>
            <p:cNvPicPr>
              <a:picLocks noChangeAspect="1"/>
            </p:cNvPicPr>
            <p:nvPr/>
          </p:nvPicPr>
          <p:blipFill>
            <a:blip r:embed="rId16"/>
            <a:srcRect t="61458"/>
            <a:stretch>
              <a:fillRect/>
            </a:stretch>
          </p:blipFill>
          <p:spPr bwMode="auto">
            <a:xfrm>
              <a:off x="2214563" y="2286000"/>
              <a:ext cx="4789487" cy="264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直線單箭頭接點 70"/>
            <p:cNvCxnSpPr/>
            <p:nvPr/>
          </p:nvCxnSpPr>
          <p:spPr>
            <a:xfrm>
              <a:off x="1715391" y="2072548"/>
              <a:ext cx="712245" cy="49931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/>
            <p:nvPr/>
          </p:nvCxnSpPr>
          <p:spPr>
            <a:xfrm rot="5400000">
              <a:off x="3429374" y="2143452"/>
              <a:ext cx="499318" cy="21566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 rot="10800000" flipV="1">
              <a:off x="4428168" y="1927860"/>
              <a:ext cx="786024" cy="57308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73"/>
            <p:cNvCxnSpPr/>
            <p:nvPr/>
          </p:nvCxnSpPr>
          <p:spPr>
            <a:xfrm rot="10800000" flipV="1">
              <a:off x="5429852" y="1786008"/>
              <a:ext cx="1929591" cy="7149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/>
            <p:nvPr/>
          </p:nvCxnSpPr>
          <p:spPr>
            <a:xfrm rot="10800000">
              <a:off x="6286817" y="2858408"/>
              <a:ext cx="1143567" cy="21277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>
            <a:xfrm>
              <a:off x="1644449" y="3570503"/>
              <a:ext cx="712247" cy="5021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/>
            <p:cNvCxnSpPr/>
            <p:nvPr/>
          </p:nvCxnSpPr>
          <p:spPr>
            <a:xfrm flipV="1">
              <a:off x="1644449" y="4285437"/>
              <a:ext cx="1713930" cy="64400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 rot="5400000" flipH="1" flipV="1">
              <a:off x="5001430" y="5000369"/>
              <a:ext cx="570245" cy="283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/>
            <p:cNvCxnSpPr/>
            <p:nvPr/>
          </p:nvCxnSpPr>
          <p:spPr>
            <a:xfrm rot="5400000" flipH="1" flipV="1">
              <a:off x="3429404" y="4500984"/>
              <a:ext cx="785858" cy="64414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rot="16200000" flipV="1">
              <a:off x="6393327" y="4465498"/>
              <a:ext cx="927710" cy="85696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向右箭號 80"/>
          <p:cNvSpPr/>
          <p:nvPr/>
        </p:nvSpPr>
        <p:spPr>
          <a:xfrm>
            <a:off x="3857625" y="1357313"/>
            <a:ext cx="714375" cy="571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</a:rPr>
              <a:t>智慧運動科技服務系統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</a:rPr>
              <a:t>─運動強度偵測系統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5" name="圖片 4" descr="DSC_08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4143380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向右箭號 60"/>
          <p:cNvSpPr/>
          <p:nvPr/>
        </p:nvSpPr>
        <p:spPr>
          <a:xfrm rot="5400000">
            <a:off x="6634957" y="3652043"/>
            <a:ext cx="463550" cy="5889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bg1"/>
              </a:solidFill>
            </a:endParaRPr>
          </a:p>
        </p:txBody>
      </p:sp>
      <p:sp>
        <p:nvSpPr>
          <p:cNvPr id="62" name="加號 61"/>
          <p:cNvSpPr/>
          <p:nvPr/>
        </p:nvSpPr>
        <p:spPr>
          <a:xfrm>
            <a:off x="3500438" y="2254250"/>
            <a:ext cx="857250" cy="85725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bg1"/>
              </a:solidFill>
            </a:endParaRPr>
          </a:p>
        </p:txBody>
      </p:sp>
      <p:pic>
        <p:nvPicPr>
          <p:cNvPr id="63" name="圖片 62" descr="CAC-7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1663686"/>
            <a:ext cx="1714512" cy="20071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5846" name="文字方塊 24"/>
          <p:cNvSpPr txBox="1">
            <a:spLocks noChangeArrowheads="1"/>
          </p:cNvSpPr>
          <p:nvPr/>
        </p:nvSpPr>
        <p:spPr bwMode="auto">
          <a:xfrm>
            <a:off x="3857625" y="3663950"/>
            <a:ext cx="2643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1600">
                <a:latin typeface="Arial Unicode MS"/>
                <a:ea typeface="Arial Unicode MS"/>
                <a:cs typeface="Arial Unicode MS"/>
              </a:rPr>
              <a:t>RFID</a:t>
            </a:r>
            <a:r>
              <a:rPr kumimoji="0" lang="zh-TW" altLang="en-US" sz="1600">
                <a:latin typeface="Arial Unicode MS"/>
                <a:ea typeface="Arial Unicode MS"/>
                <a:cs typeface="Arial Unicode MS"/>
              </a:rPr>
              <a:t>運動強度感應裝置</a:t>
            </a:r>
          </a:p>
        </p:txBody>
      </p:sp>
      <p:grpSp>
        <p:nvGrpSpPr>
          <p:cNvPr id="3" name="群組 125"/>
          <p:cNvGrpSpPr/>
          <p:nvPr/>
        </p:nvGrpSpPr>
        <p:grpSpPr>
          <a:xfrm>
            <a:off x="285720" y="1468426"/>
            <a:ext cx="889391" cy="889391"/>
            <a:chOff x="5311775" y="3910894"/>
            <a:chExt cx="889391" cy="889391"/>
          </a:xfrm>
          <a:scene3d>
            <a:camera prst="orthographicFront"/>
            <a:lightRig rig="flat" dir="t"/>
          </a:scene3d>
        </p:grpSpPr>
        <p:sp>
          <p:nvSpPr>
            <p:cNvPr id="127" name="橢圓 126"/>
            <p:cNvSpPr/>
            <p:nvPr/>
          </p:nvSpPr>
          <p:spPr>
            <a:xfrm>
              <a:off x="5311775" y="3910894"/>
              <a:ext cx="889391" cy="88939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橢圓 4"/>
            <p:cNvSpPr/>
            <p:nvPr/>
          </p:nvSpPr>
          <p:spPr>
            <a:xfrm>
              <a:off x="5442023" y="4041142"/>
              <a:ext cx="628895" cy="6288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運動強度偵測</a:t>
              </a:r>
            </a:p>
          </p:txBody>
        </p:sp>
      </p:grpSp>
      <p:pic>
        <p:nvPicPr>
          <p:cNvPr id="76" name="Picture 15" descr="D:\URD_Anthony_9807-9907\AGOSS\render\new\0714\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06" y="1520831"/>
            <a:ext cx="1500187" cy="215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" name="Picture 16" descr="D:\URD_Anthony_9807-9907\AGOSS\render\new\0714\01拷貝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1549213"/>
            <a:ext cx="1428760" cy="204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5" name="圓角矩形 74"/>
          <p:cNvSpPr/>
          <p:nvPr/>
        </p:nvSpPr>
        <p:spPr>
          <a:xfrm>
            <a:off x="285720" y="4143380"/>
            <a:ext cx="2286016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身份辨識</a:t>
            </a:r>
          </a:p>
        </p:txBody>
      </p:sp>
      <p:sp>
        <p:nvSpPr>
          <p:cNvPr id="78" name="圓角矩形 77"/>
          <p:cNvSpPr/>
          <p:nvPr/>
        </p:nvSpPr>
        <p:spPr>
          <a:xfrm>
            <a:off x="2285984" y="4643446"/>
            <a:ext cx="2286016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運動時間</a:t>
            </a:r>
          </a:p>
        </p:txBody>
      </p:sp>
      <p:sp>
        <p:nvSpPr>
          <p:cNvPr id="79" name="圓角矩形 78"/>
          <p:cNvSpPr/>
          <p:nvPr/>
        </p:nvSpPr>
        <p:spPr>
          <a:xfrm>
            <a:off x="285720" y="5286388"/>
            <a:ext cx="2286016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運動次數</a:t>
            </a:r>
          </a:p>
        </p:txBody>
      </p:sp>
      <p:sp>
        <p:nvSpPr>
          <p:cNvPr id="80" name="圓角矩形 79"/>
          <p:cNvSpPr/>
          <p:nvPr/>
        </p:nvSpPr>
        <p:spPr>
          <a:xfrm>
            <a:off x="2285984" y="5857892"/>
            <a:ext cx="2286016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運動強度</a:t>
            </a:r>
          </a:p>
        </p:txBody>
      </p:sp>
      <p:sp>
        <p:nvSpPr>
          <p:cNvPr id="35862" name="矩形 65"/>
          <p:cNvSpPr>
            <a:spLocks noChangeArrowheads="1"/>
          </p:cNvSpPr>
          <p:nvPr/>
        </p:nvSpPr>
        <p:spPr bwMode="auto">
          <a:xfrm>
            <a:off x="6072188" y="323532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>
                <a:latin typeface="Arial Unicode MS"/>
                <a:ea typeface="Arial Unicode MS"/>
                <a:cs typeface="Arial Unicode MS"/>
              </a:rPr>
              <a:t>感應式會員卡</a:t>
            </a:r>
            <a:endParaRPr kumimoji="0" lang="zh-TW" altLang="en-US" sz="1600">
              <a:latin typeface="Constantia" pitchFamily="18" charset="0"/>
            </a:endParaRPr>
          </a:p>
        </p:txBody>
      </p:sp>
      <p:cxnSp>
        <p:nvCxnSpPr>
          <p:cNvPr id="83" name="直線單箭頭接點 82"/>
          <p:cNvCxnSpPr/>
          <p:nvPr/>
        </p:nvCxnSpPr>
        <p:spPr>
          <a:xfrm rot="5400000">
            <a:off x="6429375" y="2378075"/>
            <a:ext cx="1000125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Logo-雅柏斯健身便利館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179396"/>
            <a:ext cx="1857388" cy="677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2006130095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214438"/>
            <a:ext cx="25781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圖表 141"/>
          <p:cNvGraphicFramePr>
            <a:graphicFrameLocks/>
          </p:cNvGraphicFramePr>
          <p:nvPr/>
        </p:nvGraphicFramePr>
        <p:xfrm>
          <a:off x="4429125" y="4000500"/>
          <a:ext cx="4457700" cy="2686050"/>
        </p:xfrm>
        <a:graphic>
          <a:graphicData uri="http://schemas.openxmlformats.org/presentationml/2006/ole">
            <p:oleObj spid="_x0000_s1026" r:id="rId5" imgW="4456562" imgH="2688569" progId="Excel.Sheet.8">
              <p:embed/>
            </p:oleObj>
          </a:graphicData>
        </a:graphic>
      </p:graphicFrame>
      <p:grpSp>
        <p:nvGrpSpPr>
          <p:cNvPr id="1028" name="群組 94"/>
          <p:cNvGrpSpPr>
            <a:grpSpLocks/>
          </p:cNvGrpSpPr>
          <p:nvPr/>
        </p:nvGrpSpPr>
        <p:grpSpPr bwMode="auto">
          <a:xfrm>
            <a:off x="1143000" y="4071938"/>
            <a:ext cx="3052763" cy="2528887"/>
            <a:chOff x="2563785" y="0"/>
            <a:chExt cx="7803946" cy="6465888"/>
          </a:xfrm>
        </p:grpSpPr>
        <p:pic>
          <p:nvPicPr>
            <p:cNvPr id="1032" name="圖片 12" descr="a03-1.als_Camera#3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3785" y="0"/>
              <a:ext cx="6580215" cy="646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33" name="直線接點 18"/>
            <p:cNvCxnSpPr>
              <a:cxnSpLocks noChangeShapeType="1"/>
            </p:cNvCxnSpPr>
            <p:nvPr/>
          </p:nvCxnSpPr>
          <p:spPr bwMode="auto">
            <a:xfrm rot="5400000" flipH="1" flipV="1">
              <a:off x="6507189" y="2370124"/>
              <a:ext cx="766772" cy="401643"/>
            </a:xfrm>
            <a:prstGeom prst="line">
              <a:avLst/>
            </a:prstGeom>
            <a:noFill/>
            <a:ln w="3175" algn="ctr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34" name="直線接點 21"/>
            <p:cNvCxnSpPr>
              <a:cxnSpLocks noChangeShapeType="1"/>
            </p:cNvCxnSpPr>
            <p:nvPr/>
          </p:nvCxnSpPr>
          <p:spPr bwMode="auto">
            <a:xfrm flipV="1">
              <a:off x="4306888" y="687388"/>
              <a:ext cx="2994025" cy="696912"/>
            </a:xfrm>
            <a:prstGeom prst="line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35" name="文字方塊 8"/>
            <p:cNvSpPr txBox="1">
              <a:spLocks noChangeArrowheads="1"/>
            </p:cNvSpPr>
            <p:nvPr/>
          </p:nvSpPr>
          <p:spPr bwMode="auto">
            <a:xfrm>
              <a:off x="7299721" y="535780"/>
              <a:ext cx="3068010" cy="860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600" b="1">
                  <a:solidFill>
                    <a:srgbClr val="FFFFFF"/>
                  </a:solidFill>
                  <a:latin typeface="Constantia" pitchFamily="18" charset="0"/>
                </a:rPr>
                <a:t>身分識別區</a:t>
              </a:r>
              <a:endParaRPr kumimoji="0" lang="en-US" altLang="zh-TW" sz="16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cxnSp>
          <p:nvCxnSpPr>
            <p:cNvPr id="1036" name="直線接點 25"/>
            <p:cNvCxnSpPr>
              <a:cxnSpLocks noChangeShapeType="1"/>
            </p:cNvCxnSpPr>
            <p:nvPr/>
          </p:nvCxnSpPr>
          <p:spPr bwMode="auto">
            <a:xfrm flipV="1">
              <a:off x="4791075" y="1238250"/>
              <a:ext cx="2509838" cy="498475"/>
            </a:xfrm>
            <a:prstGeom prst="line">
              <a:avLst/>
            </a:prstGeom>
            <a:noFill/>
            <a:ln w="635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37" name="文字方塊 8"/>
            <p:cNvSpPr txBox="1">
              <a:spLocks noChangeArrowheads="1"/>
            </p:cNvSpPr>
            <p:nvPr/>
          </p:nvSpPr>
          <p:spPr bwMode="auto">
            <a:xfrm>
              <a:off x="5676436" y="2954907"/>
              <a:ext cx="2548558" cy="860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600" b="1">
                  <a:solidFill>
                    <a:srgbClr val="FFFFFF"/>
                  </a:solidFill>
                  <a:latin typeface="Constantia" pitchFamily="18" charset="0"/>
                </a:rPr>
                <a:t>手掌感應</a:t>
              </a:r>
              <a:endParaRPr kumimoji="0" lang="en-US" altLang="zh-TW" sz="16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sp>
          <p:nvSpPr>
            <p:cNvPr id="1038" name="文字方塊 8"/>
            <p:cNvSpPr txBox="1">
              <a:spLocks noChangeArrowheads="1"/>
            </p:cNvSpPr>
            <p:nvPr/>
          </p:nvSpPr>
          <p:spPr bwMode="auto">
            <a:xfrm>
              <a:off x="7311896" y="1091854"/>
              <a:ext cx="2548559" cy="860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600" b="1">
                  <a:solidFill>
                    <a:srgbClr val="FFFFFF"/>
                  </a:solidFill>
                  <a:latin typeface="Constantia" pitchFamily="18" charset="0"/>
                </a:rPr>
                <a:t>數字顯示</a:t>
              </a:r>
              <a:endParaRPr kumimoji="0" lang="en-US" altLang="zh-TW" sz="16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pic>
        <p:nvPicPr>
          <p:cNvPr id="1029" name="圖片 3" descr="a03-1.als_Camera#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1393825"/>
            <a:ext cx="19510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Logo-雅柏斯健身便利館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68" y="179396"/>
            <a:ext cx="1857388" cy="677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285750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智慧運動科技服務系統</a:t>
            </a:r>
            <a:r>
              <a:rPr kumimoji="0" lang="en-US" altLang="zh-TW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─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</a:rPr>
              <a:t>運動心跳偵測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系統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40962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 Unicode MS"/>
              </a:rPr>
              <a:t>3.</a:t>
            </a:r>
            <a:r>
              <a:rPr lang="zh-TW" altLang="en-US" smtClean="0">
                <a:cs typeface="Arial Unicode MS"/>
              </a:rPr>
              <a:t>服務支持單位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1979613" y="1196975"/>
            <a:ext cx="57150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運動服務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693988" y="1196975"/>
            <a:ext cx="57150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體適能檢測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408363" y="1196975"/>
            <a:ext cx="571500" cy="172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生理資訊檢測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4122738" y="1196975"/>
            <a:ext cx="571500" cy="172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飲食建議</a:t>
            </a:r>
            <a:r>
              <a:rPr kumimoji="0" lang="en-US" altLang="zh-TW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&amp; </a:t>
            </a: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管理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4837113" y="1196975"/>
            <a:ext cx="571500" cy="172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心理分析</a:t>
            </a:r>
            <a:r>
              <a:rPr kumimoji="0" lang="en-US" altLang="zh-TW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&amp;</a:t>
            </a: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諮商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5551488" y="1196975"/>
            <a:ext cx="571500" cy="172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健康商品</a:t>
            </a:r>
            <a:r>
              <a:rPr kumimoji="0" lang="en-US" altLang="zh-TW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&amp;</a:t>
            </a: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服務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265863" y="1196975"/>
            <a:ext cx="571500" cy="172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心理諮商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6980238" y="1196975"/>
            <a:ext cx="571500" cy="172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健康生活建議</a:t>
            </a:r>
            <a:endParaRPr kumimoji="0" lang="zh-TW" altLang="en-US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" name="向右箭號 32"/>
          <p:cNvSpPr/>
          <p:nvPr/>
        </p:nvSpPr>
        <p:spPr>
          <a:xfrm>
            <a:off x="1835150" y="3681413"/>
            <a:ext cx="649288" cy="40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" name="圓角矩形 33"/>
          <p:cNvSpPr/>
          <p:nvPr/>
        </p:nvSpPr>
        <p:spPr>
          <a:xfrm>
            <a:off x="395288" y="3357563"/>
            <a:ext cx="1008062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健檢</a:t>
            </a:r>
            <a:endParaRPr kumimoji="0" lang="en-US" altLang="zh-TW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資訊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7885113" y="3357563"/>
            <a:ext cx="1008062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醫療</a:t>
            </a:r>
            <a:endParaRPr kumimoji="0" lang="en-US" altLang="zh-TW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轉介</a:t>
            </a:r>
            <a:endParaRPr kumimoji="0" lang="en-US" altLang="zh-TW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6804025" y="3681413"/>
            <a:ext cx="647700" cy="40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" name="雲朵形 36"/>
          <p:cNvSpPr/>
          <p:nvPr/>
        </p:nvSpPr>
        <p:spPr>
          <a:xfrm>
            <a:off x="2627313" y="3284538"/>
            <a:ext cx="3857625" cy="121443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 err="1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iAGOSS</a:t>
            </a:r>
            <a:endParaRPr kumimoji="0" lang="en-US" altLang="zh-TW" sz="1600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智慧健康雲</a:t>
            </a:r>
            <a:endParaRPr kumimoji="0" lang="en-US" altLang="zh-TW" sz="1600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0976" name="Picture 5" descr="檢視完整大小圖片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157788"/>
            <a:ext cx="1600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7442200" y="4465638"/>
            <a:ext cx="110807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醫療院所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健檢中心</a:t>
            </a:r>
          </a:p>
        </p:txBody>
      </p:sp>
      <p:sp>
        <p:nvSpPr>
          <p:cNvPr id="40978" name="AutoShape 32"/>
          <p:cNvSpPr>
            <a:spLocks noChangeArrowheads="1"/>
          </p:cNvSpPr>
          <p:nvPr/>
        </p:nvSpPr>
        <p:spPr bwMode="auto">
          <a:xfrm>
            <a:off x="4427538" y="5084763"/>
            <a:ext cx="457200" cy="9175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80">
              <a:alpha val="54901"/>
            </a:srgbClr>
          </a:solidFill>
          <a:ln w="9525" cap="rnd" algn="ctr">
            <a:solidFill>
              <a:srgbClr val="00FFFF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40979" name="Picture 34" descr="W0200612016100970736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5013325"/>
            <a:ext cx="14398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0" name="Text Box 35"/>
          <p:cNvSpPr txBox="1">
            <a:spLocks noChangeArrowheads="1"/>
          </p:cNvSpPr>
          <p:nvPr/>
        </p:nvSpPr>
        <p:spPr bwMode="auto">
          <a:xfrm>
            <a:off x="5219700" y="4581525"/>
            <a:ext cx="203200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健康管理顧問服務</a:t>
            </a:r>
          </a:p>
        </p:txBody>
      </p:sp>
      <p:pic>
        <p:nvPicPr>
          <p:cNvPr id="4098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581525"/>
            <a:ext cx="2747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24" descr="2007060809241651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797425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43010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 Unicode MS"/>
              </a:rPr>
              <a:t>4.</a:t>
            </a:r>
            <a:r>
              <a:rPr lang="zh-TW" altLang="en-US" smtClean="0">
                <a:cs typeface="Arial Unicode MS"/>
              </a:rPr>
              <a:t>健康管理單位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467544" y="1340768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2" name="文字方塊 4"/>
          <p:cNvSpPr txBox="1">
            <a:spLocks noChangeArrowheads="1"/>
          </p:cNvSpPr>
          <p:nvPr/>
        </p:nvSpPr>
        <p:spPr bwMode="auto">
          <a:xfrm>
            <a:off x="5076825" y="2060575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健康量測資料統籌管理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資訊分析、應用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個案追蹤、成效追蹤</a:t>
            </a:r>
          </a:p>
        </p:txBody>
      </p:sp>
      <p:sp>
        <p:nvSpPr>
          <p:cNvPr id="43013" name="文字方塊 5"/>
          <p:cNvSpPr txBox="1">
            <a:spLocks noChangeArrowheads="1"/>
          </p:cNvSpPr>
          <p:nvPr/>
        </p:nvSpPr>
        <p:spPr bwMode="auto">
          <a:xfrm>
            <a:off x="107950" y="3933825"/>
            <a:ext cx="23415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服務機制規劃、管理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服務流、金流管理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互動、獎勵機制執行</a:t>
            </a:r>
          </a:p>
        </p:txBody>
      </p:sp>
      <p:sp>
        <p:nvSpPr>
          <p:cNvPr id="43014" name="文字方塊 6"/>
          <p:cNvSpPr txBox="1">
            <a:spLocks noChangeArrowheads="1"/>
          </p:cNvSpPr>
          <p:nvPr/>
        </p:nvSpPr>
        <p:spPr bwMode="auto">
          <a:xfrm>
            <a:off x="5867400" y="3933825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健康關懷站</a:t>
            </a:r>
            <a:r>
              <a:rPr kumimoji="0" lang="en-US" altLang="zh-TW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健康促進中心服務認證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服務品質督導管理</a:t>
            </a:r>
            <a:endParaRPr kumimoji="0" lang="en-US" altLang="zh-TW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服務支持單位品質認證、稽核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頁尾版面配置區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altLang="zh-TW">
                <a:solidFill>
                  <a:schemeClr val="tx1"/>
                </a:solidFill>
              </a:rPr>
              <a:t>© Copyright AGOSS Corporation 2012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058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 Unicode MS"/>
              </a:rPr>
              <a:t>5.</a:t>
            </a:r>
            <a:r>
              <a:rPr lang="zh-TW" altLang="en-US" smtClean="0">
                <a:cs typeface="Arial Unicode MS"/>
              </a:rPr>
              <a:t>維運服務管理</a:t>
            </a:r>
            <a:r>
              <a:rPr lang="en-US" altLang="zh-TW" smtClean="0">
                <a:cs typeface="Arial Unicode MS"/>
              </a:rPr>
              <a:t>/</a:t>
            </a:r>
            <a:r>
              <a:rPr lang="zh-TW" altLang="en-US" smtClean="0">
                <a:cs typeface="Arial Unicode MS"/>
              </a:rPr>
              <a:t>互動機制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31613" flipV="1">
            <a:off x="2898775" y="5245100"/>
            <a:ext cx="4191000" cy="1136650"/>
          </a:xfrm>
          <a:prstGeom prst="curvedUpArrow">
            <a:avLst>
              <a:gd name="adj1" fmla="val 42308"/>
              <a:gd name="adj2" fmla="val 84615"/>
              <a:gd name="adj3" fmla="val 2904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152400" y="1435100"/>
            <a:ext cx="8245475" cy="4984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  <a:cs typeface="+mj-cs"/>
              </a:rPr>
              <a:t>生活介入的服務模式 </a:t>
            </a:r>
            <a:r>
              <a:rPr kumimoji="0" lang="en-US" altLang="zh-TW" sz="2800" dirty="0">
                <a:latin typeface="+mj-lt"/>
                <a:ea typeface="+mj-ea"/>
                <a:cs typeface="+mj-cs"/>
              </a:rPr>
              <a:t>in Health Management</a:t>
            </a:r>
          </a:p>
        </p:txBody>
      </p:sp>
      <p:sp>
        <p:nvSpPr>
          <p:cNvPr id="45061" name="AutoShape 2"/>
          <p:cNvSpPr>
            <a:spLocks noChangeArrowheads="1"/>
          </p:cNvSpPr>
          <p:nvPr/>
        </p:nvSpPr>
        <p:spPr bwMode="auto">
          <a:xfrm>
            <a:off x="228600" y="2425700"/>
            <a:ext cx="2009775" cy="460375"/>
          </a:xfrm>
          <a:prstGeom prst="cube">
            <a:avLst>
              <a:gd name="adj" fmla="val 11667"/>
            </a:avLst>
          </a:prstGeom>
          <a:gradFill rotWithShape="1">
            <a:gsLst>
              <a:gs pos="0">
                <a:srgbClr val="6699FF"/>
              </a:gs>
              <a:gs pos="100000">
                <a:srgbClr val="99CCFF"/>
              </a:gs>
            </a:gsLst>
            <a:lin ang="189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000" b="1">
                <a:latin typeface="Calibri" pitchFamily="34" charset="0"/>
                <a:ea typeface="標楷體" pitchFamily="65" charset="-120"/>
              </a:rPr>
              <a:t>Risk Stratification</a:t>
            </a:r>
          </a:p>
          <a:p>
            <a:pPr algn="ctr"/>
            <a:r>
              <a:rPr kumimoji="0" lang="zh-TW" altLang="en-US" sz="1000" b="1">
                <a:latin typeface="Calibri" pitchFamily="34" charset="0"/>
                <a:ea typeface="標楷體" pitchFamily="65" charset="-120"/>
              </a:rPr>
              <a:t>風險分類</a:t>
            </a:r>
          </a:p>
        </p:txBody>
      </p:sp>
      <p:sp>
        <p:nvSpPr>
          <p:cNvPr id="45062" name="AutoShape 3"/>
          <p:cNvSpPr>
            <a:spLocks noChangeArrowheads="1"/>
          </p:cNvSpPr>
          <p:nvPr/>
        </p:nvSpPr>
        <p:spPr bwMode="auto">
          <a:xfrm>
            <a:off x="1304925" y="2989263"/>
            <a:ext cx="2009775" cy="460375"/>
          </a:xfrm>
          <a:prstGeom prst="cube">
            <a:avLst>
              <a:gd name="adj" fmla="val 11667"/>
            </a:avLst>
          </a:prstGeom>
          <a:gradFill rotWithShape="1">
            <a:gsLst>
              <a:gs pos="0">
                <a:srgbClr val="33CCCC"/>
              </a:gs>
              <a:gs pos="100000">
                <a:srgbClr val="99FFCC"/>
              </a:gs>
            </a:gsLst>
            <a:lin ang="189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000" b="1">
                <a:latin typeface="Calibri" pitchFamily="34" charset="0"/>
                <a:ea typeface="標楷體" pitchFamily="65" charset="-120"/>
              </a:rPr>
              <a:t>Progression Model</a:t>
            </a:r>
          </a:p>
          <a:p>
            <a:pPr algn="ctr"/>
            <a:r>
              <a:rPr kumimoji="0" lang="zh-TW" altLang="en-US" sz="1000" b="1">
                <a:latin typeface="Calibri" pitchFamily="34" charset="0"/>
                <a:ea typeface="標楷體" pitchFamily="65" charset="-120"/>
              </a:rPr>
              <a:t>發展模式</a:t>
            </a:r>
          </a:p>
        </p:txBody>
      </p:sp>
      <p:sp>
        <p:nvSpPr>
          <p:cNvPr id="45063" name="AutoShape 4"/>
          <p:cNvSpPr>
            <a:spLocks noChangeArrowheads="1"/>
          </p:cNvSpPr>
          <p:nvPr/>
        </p:nvSpPr>
        <p:spPr bwMode="auto">
          <a:xfrm>
            <a:off x="2381250" y="3551238"/>
            <a:ext cx="2009775" cy="461962"/>
          </a:xfrm>
          <a:prstGeom prst="cube">
            <a:avLst>
              <a:gd name="adj" fmla="val 11667"/>
            </a:avLst>
          </a:prstGeom>
          <a:gradFill rotWithShape="1">
            <a:gsLst>
              <a:gs pos="0">
                <a:srgbClr val="00CC00"/>
              </a:gs>
              <a:gs pos="100000">
                <a:srgbClr val="CCFF99"/>
              </a:gs>
            </a:gsLst>
            <a:lin ang="18900000" scaled="1"/>
          </a:gra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000" b="1">
                <a:latin typeface="Calibri" pitchFamily="34" charset="0"/>
                <a:ea typeface="標楷體" pitchFamily="65" charset="-120"/>
              </a:rPr>
              <a:t>Intervention Portfolio</a:t>
            </a:r>
          </a:p>
          <a:p>
            <a:pPr algn="ctr"/>
            <a:r>
              <a:rPr kumimoji="0" lang="zh-TW" altLang="en-US" sz="1000" b="1">
                <a:latin typeface="Calibri" pitchFamily="34" charset="0"/>
                <a:ea typeface="標楷體" pitchFamily="65" charset="-120"/>
              </a:rPr>
              <a:t>介入方法選項</a:t>
            </a:r>
          </a:p>
        </p:txBody>
      </p:sp>
      <p:sp>
        <p:nvSpPr>
          <p:cNvPr id="45064" name="AutoShape 5"/>
          <p:cNvSpPr>
            <a:spLocks noChangeArrowheads="1"/>
          </p:cNvSpPr>
          <p:nvPr/>
        </p:nvSpPr>
        <p:spPr bwMode="auto">
          <a:xfrm>
            <a:off x="3457575" y="4114800"/>
            <a:ext cx="2009775" cy="460375"/>
          </a:xfrm>
          <a:prstGeom prst="cube">
            <a:avLst>
              <a:gd name="adj" fmla="val 11667"/>
            </a:avLst>
          </a:prstGeom>
          <a:gradFill rotWithShape="1">
            <a:gsLst>
              <a:gs pos="0">
                <a:srgbClr val="FFCC00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000" b="1">
                <a:latin typeface="Calibri" pitchFamily="34" charset="0"/>
                <a:ea typeface="標楷體" pitchFamily="65" charset="-120"/>
              </a:rPr>
              <a:t>Personalization</a:t>
            </a:r>
          </a:p>
          <a:p>
            <a:pPr algn="ctr"/>
            <a:r>
              <a:rPr kumimoji="0" lang="zh-TW" altLang="en-US" sz="1000" b="1">
                <a:latin typeface="Calibri" pitchFamily="34" charset="0"/>
                <a:ea typeface="標楷體" pitchFamily="65" charset="-120"/>
              </a:rPr>
              <a:t>個人化</a:t>
            </a:r>
          </a:p>
        </p:txBody>
      </p:sp>
      <p:sp>
        <p:nvSpPr>
          <p:cNvPr id="45065" name="AutoShape 6"/>
          <p:cNvSpPr>
            <a:spLocks noChangeArrowheads="1"/>
          </p:cNvSpPr>
          <p:nvPr/>
        </p:nvSpPr>
        <p:spPr bwMode="auto">
          <a:xfrm>
            <a:off x="4533900" y="4678363"/>
            <a:ext cx="2009775" cy="460375"/>
          </a:xfrm>
          <a:prstGeom prst="cube">
            <a:avLst>
              <a:gd name="adj" fmla="val 11667"/>
            </a:avLst>
          </a:prstGeom>
          <a:gradFill rotWithShape="1">
            <a:gsLst>
              <a:gs pos="0">
                <a:srgbClr val="FF66FF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000" b="1">
                <a:latin typeface="Calibri" pitchFamily="34" charset="0"/>
                <a:ea typeface="標楷體" pitchFamily="65" charset="-120"/>
              </a:rPr>
              <a:t>Compliance</a:t>
            </a:r>
          </a:p>
          <a:p>
            <a:pPr algn="ctr"/>
            <a:r>
              <a:rPr kumimoji="0" lang="zh-TW" altLang="en-US" sz="1000" b="1">
                <a:latin typeface="Calibri" pitchFamily="34" charset="0"/>
                <a:ea typeface="標楷體" pitchFamily="65" charset="-120"/>
              </a:rPr>
              <a:t>遵從度</a:t>
            </a:r>
          </a:p>
        </p:txBody>
      </p:sp>
      <p:sp>
        <p:nvSpPr>
          <p:cNvPr id="45066" name="AutoShape 7"/>
          <p:cNvSpPr>
            <a:spLocks noChangeArrowheads="1"/>
          </p:cNvSpPr>
          <p:nvPr/>
        </p:nvSpPr>
        <p:spPr bwMode="auto">
          <a:xfrm>
            <a:off x="5610225" y="5241925"/>
            <a:ext cx="2009775" cy="460375"/>
          </a:xfrm>
          <a:prstGeom prst="cube">
            <a:avLst>
              <a:gd name="adj" fmla="val 11667"/>
            </a:avLst>
          </a:prstGeom>
          <a:gradFill rotWithShape="1">
            <a:gsLst>
              <a:gs pos="0">
                <a:srgbClr val="CC00FF"/>
              </a:gs>
              <a:gs pos="100000">
                <a:srgbClr val="CC99FF"/>
              </a:gs>
            </a:gsLst>
            <a:lin ang="18900000" scaled="1"/>
          </a:gra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000" b="1">
                <a:latin typeface="Calibri" pitchFamily="34" charset="0"/>
                <a:ea typeface="標楷體" pitchFamily="65" charset="-120"/>
              </a:rPr>
              <a:t>Intervention Adaptation</a:t>
            </a:r>
          </a:p>
          <a:p>
            <a:pPr algn="ctr"/>
            <a:r>
              <a:rPr kumimoji="0" lang="zh-TW" altLang="en-US" sz="1000" b="1">
                <a:latin typeface="Calibri" pitchFamily="34" charset="0"/>
                <a:ea typeface="標楷體" pitchFamily="65" charset="-120"/>
              </a:rPr>
              <a:t>介入方式的適應</a:t>
            </a:r>
          </a:p>
        </p:txBody>
      </p:sp>
      <p:cxnSp>
        <p:nvCxnSpPr>
          <p:cNvPr id="45067" name="AutoShape 8"/>
          <p:cNvCxnSpPr>
            <a:cxnSpLocks noChangeShapeType="1"/>
            <a:stCxn id="45065" idx="4"/>
            <a:endCxn id="45066" idx="0"/>
          </p:cNvCxnSpPr>
          <p:nvPr/>
        </p:nvCxnSpPr>
        <p:spPr bwMode="auto">
          <a:xfrm>
            <a:off x="6477000" y="4935538"/>
            <a:ext cx="171450" cy="306387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68" name="AutoShape 9"/>
          <p:cNvCxnSpPr>
            <a:cxnSpLocks noChangeShapeType="1"/>
            <a:stCxn id="45064" idx="4"/>
            <a:endCxn id="45065" idx="0"/>
          </p:cNvCxnSpPr>
          <p:nvPr/>
        </p:nvCxnSpPr>
        <p:spPr bwMode="auto">
          <a:xfrm>
            <a:off x="5402263" y="4371975"/>
            <a:ext cx="169862" cy="306388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69" name="AutoShape 10"/>
          <p:cNvCxnSpPr>
            <a:cxnSpLocks noChangeShapeType="1"/>
            <a:stCxn id="45063" idx="4"/>
            <a:endCxn id="45064" idx="0"/>
          </p:cNvCxnSpPr>
          <p:nvPr/>
        </p:nvCxnSpPr>
        <p:spPr bwMode="auto">
          <a:xfrm>
            <a:off x="4325938" y="3808413"/>
            <a:ext cx="169862" cy="306387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70" name="AutoShape 11"/>
          <p:cNvCxnSpPr>
            <a:cxnSpLocks noChangeShapeType="1"/>
            <a:stCxn id="45062" idx="4"/>
            <a:endCxn id="45063" idx="0"/>
          </p:cNvCxnSpPr>
          <p:nvPr/>
        </p:nvCxnSpPr>
        <p:spPr bwMode="auto">
          <a:xfrm>
            <a:off x="3249613" y="3246438"/>
            <a:ext cx="169862" cy="30480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71" name="AutoShape 12"/>
          <p:cNvCxnSpPr>
            <a:cxnSpLocks noChangeShapeType="1"/>
            <a:stCxn id="45061" idx="4"/>
            <a:endCxn id="45062" idx="0"/>
          </p:cNvCxnSpPr>
          <p:nvPr/>
        </p:nvCxnSpPr>
        <p:spPr bwMode="auto">
          <a:xfrm>
            <a:off x="2173288" y="2682875"/>
            <a:ext cx="169862" cy="306388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5072" name="AutoShape 14"/>
          <p:cNvSpPr>
            <a:spLocks noChangeArrowheads="1"/>
          </p:cNvSpPr>
          <p:nvPr/>
        </p:nvSpPr>
        <p:spPr bwMode="auto">
          <a:xfrm>
            <a:off x="2011363" y="2044700"/>
            <a:ext cx="3689350" cy="255588"/>
          </a:xfrm>
          <a:prstGeom prst="wedgeRoundRectCallout">
            <a:avLst>
              <a:gd name="adj1" fmla="val -46130"/>
              <a:gd name="adj2" fmla="val 117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TW" sz="1200">
                <a:latin typeface="Calibri" pitchFamily="34" charset="0"/>
              </a:rPr>
              <a:t>Predictive Risk Models – NHIP, MJ, hospitals</a:t>
            </a:r>
          </a:p>
        </p:txBody>
      </p:sp>
      <p:sp>
        <p:nvSpPr>
          <p:cNvPr id="45073" name="AutoShape 15"/>
          <p:cNvSpPr>
            <a:spLocks noChangeArrowheads="1"/>
          </p:cNvSpPr>
          <p:nvPr/>
        </p:nvSpPr>
        <p:spPr bwMode="auto">
          <a:xfrm>
            <a:off x="636588" y="4445000"/>
            <a:ext cx="2516187" cy="614363"/>
          </a:xfrm>
          <a:prstGeom prst="wedgeRoundRectCallout">
            <a:avLst>
              <a:gd name="adj1" fmla="val 63259"/>
              <a:gd name="adj2" fmla="val -425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1200" b="1">
                <a:latin typeface="Calibri" pitchFamily="34" charset="0"/>
              </a:rPr>
              <a:t>智慧健康生活 資訊互動平台</a:t>
            </a:r>
            <a:endParaRPr kumimoji="0" lang="en-US" altLang="zh-TW" sz="1200" b="1">
              <a:latin typeface="Calibri" pitchFamily="34" charset="0"/>
            </a:endParaRPr>
          </a:p>
        </p:txBody>
      </p:sp>
      <p:sp>
        <p:nvSpPr>
          <p:cNvPr id="45074" name="AutoShape 16"/>
          <p:cNvSpPr>
            <a:spLocks noChangeArrowheads="1"/>
          </p:cNvSpPr>
          <p:nvPr/>
        </p:nvSpPr>
        <p:spPr bwMode="auto">
          <a:xfrm>
            <a:off x="3802063" y="2476500"/>
            <a:ext cx="2936875" cy="633413"/>
          </a:xfrm>
          <a:prstGeom prst="wedgeRoundRectCallout">
            <a:avLst>
              <a:gd name="adj1" fmla="val -66523"/>
              <a:gd name="adj2" fmla="val 37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1200">
                <a:latin typeface="Calibri" pitchFamily="34" charset="0"/>
              </a:rPr>
              <a:t>健康管理規則平台</a:t>
            </a:r>
          </a:p>
          <a:p>
            <a:pPr algn="ctr"/>
            <a:r>
              <a:rPr kumimoji="0" lang="en-US" altLang="zh-TW" sz="1200">
                <a:latin typeface="Calibri" pitchFamily="34" charset="0"/>
              </a:rPr>
              <a:t>Guideline publishers</a:t>
            </a:r>
          </a:p>
          <a:p>
            <a:pPr algn="ctr"/>
            <a:r>
              <a:rPr kumimoji="0" lang="en-US" altLang="zh-TW" sz="1200">
                <a:latin typeface="Calibri" pitchFamily="34" charset="0"/>
              </a:rPr>
              <a:t>Evidence clearing house</a:t>
            </a:r>
          </a:p>
          <a:p>
            <a:pPr algn="ctr"/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5867400" y="3568700"/>
            <a:ext cx="2557463" cy="633413"/>
          </a:xfrm>
          <a:prstGeom prst="wedgeRoundRectCallout">
            <a:avLst>
              <a:gd name="adj1" fmla="val -50560"/>
              <a:gd name="adj2" fmla="val 1281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TW" sz="1200">
                <a:latin typeface="Calibri" pitchFamily="34" charset="0"/>
              </a:rPr>
              <a:t>“Mobile app – simple exercises</a:t>
            </a:r>
          </a:p>
          <a:p>
            <a:pPr algn="ctr"/>
            <a:r>
              <a:rPr kumimoji="0" lang="en-US" altLang="zh-TW" sz="1200">
                <a:latin typeface="Calibri" pitchFamily="34" charset="0"/>
              </a:rPr>
              <a:t>Social Network &amp; Gaming</a:t>
            </a:r>
          </a:p>
          <a:p>
            <a:pPr algn="ctr"/>
            <a:r>
              <a:rPr kumimoji="0" lang="en-US" altLang="zh-TW" sz="1200">
                <a:latin typeface="Calibri" pitchFamily="34" charset="0"/>
              </a:rPr>
              <a:t>Device connection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文字方塊 22"/>
          <p:cNvSpPr txBox="1">
            <a:spLocks noChangeArrowheads="1"/>
          </p:cNvSpPr>
          <p:nvPr/>
        </p:nvSpPr>
        <p:spPr bwMode="auto">
          <a:xfrm>
            <a:off x="34925" y="6165850"/>
            <a:ext cx="364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同儕競賽、互動激勵、獎勵與回饋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059113" y="4070350"/>
            <a:ext cx="3233737" cy="365125"/>
          </a:xfrm>
        </p:spPr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11266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8107362" cy="409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TW" sz="2400" b="1" smtClean="0">
                <a:solidFill>
                  <a:srgbClr val="051AB5"/>
                </a:solidFill>
                <a:cs typeface="Arial Unicode MS"/>
              </a:rPr>
              <a:t>iAGOSS</a:t>
            </a:r>
            <a:r>
              <a:rPr kumimoji="1" lang="zh-TW" altLang="en-US" sz="2400" b="1" smtClean="0">
                <a:solidFill>
                  <a:srgbClr val="051AB5"/>
                </a:solidFill>
                <a:cs typeface="Arial Unicode MS"/>
              </a:rPr>
              <a:t>健康生活與促進服務的雲端環境示範情境</a:t>
            </a:r>
          </a:p>
          <a:p>
            <a:endParaRPr lang="zh-TW" altLang="en-US" sz="2400" smtClean="0">
              <a:cs typeface="Arial Unicode MS"/>
            </a:endParaRPr>
          </a:p>
        </p:txBody>
      </p:sp>
      <p:sp>
        <p:nvSpPr>
          <p:cNvPr id="11267" name="Oval 8"/>
          <p:cNvSpPr>
            <a:spLocks noChangeArrowheads="1"/>
          </p:cNvSpPr>
          <p:nvPr/>
        </p:nvSpPr>
        <p:spPr bwMode="auto">
          <a:xfrm>
            <a:off x="887413" y="1196975"/>
            <a:ext cx="4376737" cy="1125538"/>
          </a:xfrm>
          <a:prstGeom prst="ellipse">
            <a:avLst/>
          </a:prstGeom>
          <a:solidFill>
            <a:srgbClr val="33CCFF">
              <a:alpha val="1215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530225" y="3760788"/>
            <a:ext cx="8274050" cy="1936750"/>
            <a:chOff x="211" y="1686"/>
            <a:chExt cx="5240" cy="157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1001941">
              <a:off x="211" y="1686"/>
              <a:ext cx="5240" cy="1570"/>
            </a:xfrm>
            <a:prstGeom prst="cloudCallout">
              <a:avLst>
                <a:gd name="adj1" fmla="val -22301"/>
                <a:gd name="adj2" fmla="val 12093"/>
              </a:avLst>
            </a:prstGeom>
            <a:solidFill>
              <a:schemeClr val="tx2"/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464" name="Oval 11"/>
            <p:cNvSpPr>
              <a:spLocks noChangeArrowheads="1"/>
            </p:cNvSpPr>
            <p:nvPr/>
          </p:nvSpPr>
          <p:spPr bwMode="auto">
            <a:xfrm rot="-10537625">
              <a:off x="4353" y="2104"/>
              <a:ext cx="958" cy="3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465" name="Oval 12"/>
            <p:cNvSpPr>
              <a:spLocks noChangeArrowheads="1"/>
            </p:cNvSpPr>
            <p:nvPr/>
          </p:nvSpPr>
          <p:spPr bwMode="auto">
            <a:xfrm rot="10621529">
              <a:off x="3837" y="2150"/>
              <a:ext cx="958" cy="3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5" name="AutoShape 194"/>
          <p:cNvSpPr>
            <a:spLocks noChangeArrowheads="1"/>
          </p:cNvSpPr>
          <p:nvPr/>
        </p:nvSpPr>
        <p:spPr bwMode="auto">
          <a:xfrm>
            <a:off x="869950" y="4719638"/>
            <a:ext cx="1744663" cy="376237"/>
          </a:xfrm>
          <a:prstGeom prst="roundRect">
            <a:avLst>
              <a:gd name="adj" fmla="val 10764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10493"/>
              </a:buClr>
              <a:buFont typeface="Wingdings" pitchFamily="2" charset="2"/>
              <a:buChar char="§"/>
              <a:defRPr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AutoShape 195"/>
          <p:cNvSpPr>
            <a:spLocks noChangeArrowheads="1"/>
          </p:cNvSpPr>
          <p:nvPr/>
        </p:nvSpPr>
        <p:spPr bwMode="auto">
          <a:xfrm>
            <a:off x="2651125" y="3970338"/>
            <a:ext cx="1741488" cy="541337"/>
          </a:xfrm>
          <a:prstGeom prst="roundRect">
            <a:avLst>
              <a:gd name="adj" fmla="val 10764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10493"/>
              </a:buClr>
              <a:buFont typeface="Wingdings" pitchFamily="2" charset="2"/>
              <a:buChar char="§"/>
              <a:defRPr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AutoShape 195"/>
          <p:cNvSpPr>
            <a:spLocks noChangeArrowheads="1"/>
          </p:cNvSpPr>
          <p:nvPr/>
        </p:nvSpPr>
        <p:spPr bwMode="auto">
          <a:xfrm>
            <a:off x="2744788" y="4700588"/>
            <a:ext cx="2257425" cy="808037"/>
          </a:xfrm>
          <a:prstGeom prst="roundRect">
            <a:avLst>
              <a:gd name="adj" fmla="val 10764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10493"/>
              </a:buClr>
              <a:buFont typeface="Wingdings" pitchFamily="2" charset="2"/>
              <a:buChar char="§"/>
              <a:defRPr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AutoShape 195"/>
          <p:cNvSpPr>
            <a:spLocks noChangeArrowheads="1"/>
          </p:cNvSpPr>
          <p:nvPr/>
        </p:nvSpPr>
        <p:spPr bwMode="auto">
          <a:xfrm>
            <a:off x="5083175" y="3765550"/>
            <a:ext cx="1647825" cy="1039813"/>
          </a:xfrm>
          <a:prstGeom prst="roundRect">
            <a:avLst>
              <a:gd name="adj" fmla="val 10764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10493"/>
              </a:buClr>
              <a:buFont typeface="Wingdings" pitchFamily="2" charset="2"/>
              <a:buChar char="§"/>
              <a:defRPr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AutoShape 195"/>
          <p:cNvSpPr>
            <a:spLocks noChangeArrowheads="1"/>
          </p:cNvSpPr>
          <p:nvPr/>
        </p:nvSpPr>
        <p:spPr bwMode="auto">
          <a:xfrm>
            <a:off x="5838825" y="4891088"/>
            <a:ext cx="2070100" cy="598487"/>
          </a:xfrm>
          <a:prstGeom prst="roundRect">
            <a:avLst>
              <a:gd name="adj" fmla="val 10764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10493"/>
              </a:buClr>
              <a:buFont typeface="Wingdings" pitchFamily="2" charset="2"/>
              <a:buChar char="§"/>
              <a:defRPr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717550" y="57531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2400300" y="57531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075113" y="5753100"/>
            <a:ext cx="1601787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DEA400"/>
              </a:gs>
            </a:gsLst>
            <a:lin ang="5400000" scaled="1"/>
          </a:gradFill>
          <a:ln w="9525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5759450" y="57531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33"/>
              </a:gs>
              <a:gs pos="100000">
                <a:srgbClr val="CCFF33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A4DE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7434263" y="5753100"/>
            <a:ext cx="1601787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6699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654050" y="58293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336800" y="58293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4011613" y="5829300"/>
            <a:ext cx="1601787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DEA400"/>
              </a:gs>
            </a:gsLst>
            <a:lin ang="5400000" scaled="1"/>
          </a:gradFill>
          <a:ln w="9525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5695950" y="58293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33"/>
              </a:gs>
              <a:gs pos="100000">
                <a:srgbClr val="CCFF33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A4DE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7370763" y="5829300"/>
            <a:ext cx="1601787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6699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590550" y="59055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2273300" y="59055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3948113" y="5905500"/>
            <a:ext cx="1601787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DEA400"/>
              </a:gs>
            </a:gsLst>
            <a:lin ang="5400000" scaled="1"/>
          </a:gradFill>
          <a:ln w="9525">
            <a:solidFill>
              <a:srgbClr val="CC99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5632450" y="5905500"/>
            <a:ext cx="1601788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33"/>
              </a:gs>
              <a:gs pos="100000">
                <a:srgbClr val="CCFF33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A4DE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7307263" y="5905500"/>
            <a:ext cx="1601787" cy="544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rgbClr val="6699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90550" y="5905500"/>
            <a:ext cx="160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運動服務提供廠商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262188" y="5905500"/>
            <a:ext cx="160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餐飲服務提供廠商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280275" y="5905500"/>
            <a:ext cx="160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醫療服務提供機構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5622925" y="5905500"/>
            <a:ext cx="160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健康照護提供機構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935413" y="5905500"/>
            <a:ext cx="160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服務設備提供廠商</a:t>
            </a:r>
          </a:p>
        </p:txBody>
      </p:sp>
      <p:sp>
        <p:nvSpPr>
          <p:cNvPr id="40" name="Rectangle 38"/>
          <p:cNvSpPr>
            <a:spLocks noChangeAspect="1" noChangeArrowheads="1"/>
          </p:cNvSpPr>
          <p:nvPr/>
        </p:nvSpPr>
        <p:spPr bwMode="auto">
          <a:xfrm>
            <a:off x="749300" y="6223000"/>
            <a:ext cx="149225" cy="1492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Oval 39"/>
          <p:cNvSpPr>
            <a:spLocks noChangeAspect="1" noChangeArrowheads="1"/>
          </p:cNvSpPr>
          <p:nvPr/>
        </p:nvSpPr>
        <p:spPr bwMode="auto">
          <a:xfrm>
            <a:off x="1050925" y="6210300"/>
            <a:ext cx="168275" cy="1682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AutoShape 40"/>
          <p:cNvSpPr>
            <a:spLocks noChangeAspect="1" noChangeArrowheads="1"/>
          </p:cNvSpPr>
          <p:nvPr/>
        </p:nvSpPr>
        <p:spPr bwMode="auto">
          <a:xfrm>
            <a:off x="1339850" y="6210300"/>
            <a:ext cx="180975" cy="15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AutoShape 41"/>
          <p:cNvSpPr>
            <a:spLocks noChangeAspect="1" noChangeArrowheads="1"/>
          </p:cNvSpPr>
          <p:nvPr/>
        </p:nvSpPr>
        <p:spPr bwMode="auto">
          <a:xfrm>
            <a:off x="1639888" y="6210300"/>
            <a:ext cx="168275" cy="16827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AutoShape 42"/>
          <p:cNvSpPr>
            <a:spLocks noChangeAspect="1" noChangeArrowheads="1"/>
          </p:cNvSpPr>
          <p:nvPr/>
        </p:nvSpPr>
        <p:spPr bwMode="auto">
          <a:xfrm>
            <a:off x="1922463" y="6210300"/>
            <a:ext cx="169862" cy="168275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43"/>
          <p:cNvSpPr>
            <a:spLocks noChangeAspect="1" noChangeArrowheads="1"/>
          </p:cNvSpPr>
          <p:nvPr/>
        </p:nvSpPr>
        <p:spPr bwMode="auto">
          <a:xfrm>
            <a:off x="2436813" y="6218238"/>
            <a:ext cx="149225" cy="149225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Oval 44"/>
          <p:cNvSpPr>
            <a:spLocks noChangeAspect="1" noChangeArrowheads="1"/>
          </p:cNvSpPr>
          <p:nvPr/>
        </p:nvSpPr>
        <p:spPr bwMode="auto">
          <a:xfrm>
            <a:off x="2738438" y="6205538"/>
            <a:ext cx="168275" cy="16827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AutoShape 45"/>
          <p:cNvSpPr>
            <a:spLocks noChangeAspect="1" noChangeArrowheads="1"/>
          </p:cNvSpPr>
          <p:nvPr/>
        </p:nvSpPr>
        <p:spPr bwMode="auto">
          <a:xfrm>
            <a:off x="3027363" y="6205538"/>
            <a:ext cx="180975" cy="158750"/>
          </a:xfrm>
          <a:prstGeom prst="triangle">
            <a:avLst>
              <a:gd name="adj" fmla="val 50000"/>
            </a:avLst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AutoShape 46"/>
          <p:cNvSpPr>
            <a:spLocks noChangeAspect="1" noChangeArrowheads="1"/>
          </p:cNvSpPr>
          <p:nvPr/>
        </p:nvSpPr>
        <p:spPr bwMode="auto">
          <a:xfrm>
            <a:off x="3327400" y="6205538"/>
            <a:ext cx="168275" cy="16827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AutoShape 47"/>
          <p:cNvSpPr>
            <a:spLocks noChangeAspect="1" noChangeArrowheads="1"/>
          </p:cNvSpPr>
          <p:nvPr/>
        </p:nvSpPr>
        <p:spPr bwMode="auto">
          <a:xfrm>
            <a:off x="3609975" y="6205538"/>
            <a:ext cx="169863" cy="168275"/>
          </a:xfrm>
          <a:prstGeom prst="diamond">
            <a:avLst/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48"/>
          <p:cNvSpPr>
            <a:spLocks noChangeAspect="1" noChangeArrowheads="1"/>
          </p:cNvSpPr>
          <p:nvPr/>
        </p:nvSpPr>
        <p:spPr bwMode="auto">
          <a:xfrm>
            <a:off x="4100513" y="6213475"/>
            <a:ext cx="149225" cy="149225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Oval 49"/>
          <p:cNvSpPr>
            <a:spLocks noChangeAspect="1" noChangeArrowheads="1"/>
          </p:cNvSpPr>
          <p:nvPr/>
        </p:nvSpPr>
        <p:spPr bwMode="auto">
          <a:xfrm>
            <a:off x="4402138" y="6200775"/>
            <a:ext cx="168275" cy="16827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AutoShape 50"/>
          <p:cNvSpPr>
            <a:spLocks noChangeAspect="1" noChangeArrowheads="1"/>
          </p:cNvSpPr>
          <p:nvPr/>
        </p:nvSpPr>
        <p:spPr bwMode="auto">
          <a:xfrm>
            <a:off x="4691063" y="6200775"/>
            <a:ext cx="180975" cy="158750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AutoShape 51"/>
          <p:cNvSpPr>
            <a:spLocks noChangeAspect="1" noChangeArrowheads="1"/>
          </p:cNvSpPr>
          <p:nvPr/>
        </p:nvSpPr>
        <p:spPr bwMode="auto">
          <a:xfrm>
            <a:off x="4991100" y="6200775"/>
            <a:ext cx="168275" cy="16827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AutoShape 52"/>
          <p:cNvSpPr>
            <a:spLocks noChangeAspect="1" noChangeArrowheads="1"/>
          </p:cNvSpPr>
          <p:nvPr/>
        </p:nvSpPr>
        <p:spPr bwMode="auto">
          <a:xfrm>
            <a:off x="5273675" y="6200775"/>
            <a:ext cx="169863" cy="168275"/>
          </a:xfrm>
          <a:prstGeom prst="diamond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Rectangle 53"/>
          <p:cNvSpPr>
            <a:spLocks noChangeAspect="1" noChangeArrowheads="1"/>
          </p:cNvSpPr>
          <p:nvPr/>
        </p:nvSpPr>
        <p:spPr bwMode="auto">
          <a:xfrm>
            <a:off x="5783263" y="6224588"/>
            <a:ext cx="149225" cy="149225"/>
          </a:xfrm>
          <a:prstGeom prst="rect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Oval 54"/>
          <p:cNvSpPr>
            <a:spLocks noChangeAspect="1" noChangeArrowheads="1"/>
          </p:cNvSpPr>
          <p:nvPr/>
        </p:nvSpPr>
        <p:spPr bwMode="auto">
          <a:xfrm>
            <a:off x="6084888" y="6211888"/>
            <a:ext cx="168275" cy="16827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zh-TW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AutoShape 55"/>
          <p:cNvSpPr>
            <a:spLocks noChangeAspect="1" noChangeArrowheads="1"/>
          </p:cNvSpPr>
          <p:nvPr/>
        </p:nvSpPr>
        <p:spPr bwMode="auto">
          <a:xfrm>
            <a:off x="6373813" y="6211888"/>
            <a:ext cx="180975" cy="158750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AutoShape 56"/>
          <p:cNvSpPr>
            <a:spLocks noChangeAspect="1" noChangeArrowheads="1"/>
          </p:cNvSpPr>
          <p:nvPr/>
        </p:nvSpPr>
        <p:spPr bwMode="auto">
          <a:xfrm>
            <a:off x="6673850" y="6211888"/>
            <a:ext cx="168275" cy="16827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AutoShape 57"/>
          <p:cNvSpPr>
            <a:spLocks noChangeAspect="1" noChangeArrowheads="1"/>
          </p:cNvSpPr>
          <p:nvPr/>
        </p:nvSpPr>
        <p:spPr bwMode="auto">
          <a:xfrm>
            <a:off x="6956425" y="6211888"/>
            <a:ext cx="169863" cy="168275"/>
          </a:xfrm>
          <a:prstGeom prst="diamond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Rectangle 58"/>
          <p:cNvSpPr>
            <a:spLocks noChangeAspect="1" noChangeArrowheads="1"/>
          </p:cNvSpPr>
          <p:nvPr/>
        </p:nvSpPr>
        <p:spPr bwMode="auto">
          <a:xfrm>
            <a:off x="7446963" y="6232525"/>
            <a:ext cx="149225" cy="14922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Oval 59"/>
          <p:cNvSpPr>
            <a:spLocks noChangeAspect="1" noChangeArrowheads="1"/>
          </p:cNvSpPr>
          <p:nvPr/>
        </p:nvSpPr>
        <p:spPr bwMode="auto">
          <a:xfrm>
            <a:off x="7748588" y="6219825"/>
            <a:ext cx="168275" cy="1682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AutoShape 60"/>
          <p:cNvSpPr>
            <a:spLocks noChangeAspect="1" noChangeArrowheads="1"/>
          </p:cNvSpPr>
          <p:nvPr/>
        </p:nvSpPr>
        <p:spPr bwMode="auto">
          <a:xfrm>
            <a:off x="8037513" y="6219825"/>
            <a:ext cx="180975" cy="15875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AutoShape 61"/>
          <p:cNvSpPr>
            <a:spLocks noChangeAspect="1" noChangeArrowheads="1"/>
          </p:cNvSpPr>
          <p:nvPr/>
        </p:nvSpPr>
        <p:spPr bwMode="auto">
          <a:xfrm>
            <a:off x="8337550" y="6219825"/>
            <a:ext cx="168275" cy="16827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AutoShape 62"/>
          <p:cNvSpPr>
            <a:spLocks noChangeAspect="1" noChangeArrowheads="1"/>
          </p:cNvSpPr>
          <p:nvPr/>
        </p:nvSpPr>
        <p:spPr bwMode="auto">
          <a:xfrm>
            <a:off x="8620125" y="6219825"/>
            <a:ext cx="169863" cy="168275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949325" y="4802188"/>
            <a:ext cx="209550" cy="2095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AutoShape 64"/>
          <p:cNvSpPr>
            <a:spLocks noChangeArrowheads="1"/>
          </p:cNvSpPr>
          <p:nvPr/>
        </p:nvSpPr>
        <p:spPr bwMode="auto">
          <a:xfrm>
            <a:off x="1317625" y="4802188"/>
            <a:ext cx="212725" cy="211137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" name="AutoShape 65"/>
          <p:cNvSpPr>
            <a:spLocks noChangeArrowheads="1"/>
          </p:cNvSpPr>
          <p:nvPr/>
        </p:nvSpPr>
        <p:spPr bwMode="auto">
          <a:xfrm>
            <a:off x="1655763" y="4806950"/>
            <a:ext cx="201612" cy="2016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1997075" y="4806950"/>
            <a:ext cx="201613" cy="201613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AutoShape 67"/>
          <p:cNvSpPr>
            <a:spLocks noChangeArrowheads="1"/>
          </p:cNvSpPr>
          <p:nvPr/>
        </p:nvSpPr>
        <p:spPr bwMode="auto">
          <a:xfrm>
            <a:off x="2335213" y="4806950"/>
            <a:ext cx="201612" cy="2016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324" name="AutoShape 68"/>
          <p:cNvCxnSpPr>
            <a:cxnSpLocks noChangeShapeType="1"/>
            <a:stCxn id="66" idx="1"/>
            <a:endCxn id="65" idx="6"/>
          </p:cNvCxnSpPr>
          <p:nvPr/>
        </p:nvCxnSpPr>
        <p:spPr bwMode="auto">
          <a:xfrm rot="10800000">
            <a:off x="1158875" y="4906963"/>
            <a:ext cx="15875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25" name="AutoShape 69"/>
          <p:cNvCxnSpPr>
            <a:cxnSpLocks noChangeShapeType="1"/>
            <a:stCxn id="67" idx="2"/>
            <a:endCxn id="66" idx="3"/>
          </p:cNvCxnSpPr>
          <p:nvPr/>
        </p:nvCxnSpPr>
        <p:spPr bwMode="auto">
          <a:xfrm rot="10800000">
            <a:off x="1530350" y="4908550"/>
            <a:ext cx="125413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26" name="AutoShape 70"/>
          <p:cNvCxnSpPr>
            <a:cxnSpLocks noChangeShapeType="1"/>
            <a:stCxn id="68" idx="1"/>
            <a:endCxn id="67" idx="2"/>
          </p:cNvCxnSpPr>
          <p:nvPr/>
        </p:nvCxnSpPr>
        <p:spPr bwMode="auto">
          <a:xfrm rot="10800000">
            <a:off x="1857375" y="4908550"/>
            <a:ext cx="139700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27" name="AutoShape 71"/>
          <p:cNvCxnSpPr>
            <a:cxnSpLocks noChangeShapeType="1"/>
            <a:stCxn id="69" idx="2"/>
            <a:endCxn id="68" idx="3"/>
          </p:cNvCxnSpPr>
          <p:nvPr/>
        </p:nvCxnSpPr>
        <p:spPr bwMode="auto">
          <a:xfrm rot="10800000">
            <a:off x="2198688" y="4908550"/>
            <a:ext cx="136525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2732088" y="4137025"/>
            <a:ext cx="185737" cy="185738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Oval 73"/>
          <p:cNvSpPr>
            <a:spLocks noChangeAspect="1" noChangeArrowheads="1"/>
          </p:cNvSpPr>
          <p:nvPr/>
        </p:nvSpPr>
        <p:spPr bwMode="auto">
          <a:xfrm>
            <a:off x="3054350" y="4129088"/>
            <a:ext cx="201613" cy="201612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AutoShape 74"/>
          <p:cNvSpPr>
            <a:spLocks noChangeArrowheads="1"/>
          </p:cNvSpPr>
          <p:nvPr/>
        </p:nvSpPr>
        <p:spPr bwMode="auto">
          <a:xfrm>
            <a:off x="3378200" y="4124325"/>
            <a:ext cx="212725" cy="211138"/>
          </a:xfrm>
          <a:prstGeom prst="diamond">
            <a:avLst/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Oval 75"/>
          <p:cNvSpPr>
            <a:spLocks noChangeArrowheads="1"/>
          </p:cNvSpPr>
          <p:nvPr/>
        </p:nvSpPr>
        <p:spPr bwMode="auto">
          <a:xfrm>
            <a:off x="3697288" y="4127500"/>
            <a:ext cx="209550" cy="20955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" name="AutoShape 76"/>
          <p:cNvSpPr>
            <a:spLocks noChangeArrowheads="1"/>
          </p:cNvSpPr>
          <p:nvPr/>
        </p:nvSpPr>
        <p:spPr bwMode="auto">
          <a:xfrm>
            <a:off x="4119563" y="4003675"/>
            <a:ext cx="209550" cy="2111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AutoShape 77"/>
          <p:cNvSpPr>
            <a:spLocks noChangeArrowheads="1"/>
          </p:cNvSpPr>
          <p:nvPr/>
        </p:nvSpPr>
        <p:spPr bwMode="auto">
          <a:xfrm>
            <a:off x="4114800" y="4254500"/>
            <a:ext cx="209550" cy="2111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334" name="AutoShape 78"/>
          <p:cNvCxnSpPr>
            <a:cxnSpLocks noChangeShapeType="1"/>
            <a:stCxn id="75" idx="2"/>
            <a:endCxn id="74" idx="3"/>
          </p:cNvCxnSpPr>
          <p:nvPr/>
        </p:nvCxnSpPr>
        <p:spPr bwMode="auto">
          <a:xfrm rot="10800000">
            <a:off x="2917825" y="4230688"/>
            <a:ext cx="136525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35" name="AutoShape 79"/>
          <p:cNvCxnSpPr>
            <a:cxnSpLocks noChangeShapeType="1"/>
            <a:stCxn id="76" idx="1"/>
            <a:endCxn id="75" idx="6"/>
          </p:cNvCxnSpPr>
          <p:nvPr/>
        </p:nvCxnSpPr>
        <p:spPr bwMode="auto">
          <a:xfrm rot="10800000">
            <a:off x="3255963" y="4230688"/>
            <a:ext cx="122237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36" name="AutoShape 80"/>
          <p:cNvCxnSpPr>
            <a:cxnSpLocks noChangeShapeType="1"/>
            <a:stCxn id="77" idx="2"/>
            <a:endCxn id="76" idx="3"/>
          </p:cNvCxnSpPr>
          <p:nvPr/>
        </p:nvCxnSpPr>
        <p:spPr bwMode="auto">
          <a:xfrm rot="10800000">
            <a:off x="3590925" y="4230688"/>
            <a:ext cx="106363" cy="1587"/>
          </a:xfrm>
          <a:prstGeom prst="bentConnector3">
            <a:avLst>
              <a:gd name="adj1" fmla="val 49255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37" name="AutoShape 81"/>
          <p:cNvCxnSpPr>
            <a:cxnSpLocks noChangeShapeType="1"/>
            <a:stCxn id="78" idx="2"/>
            <a:endCxn id="77" idx="6"/>
          </p:cNvCxnSpPr>
          <p:nvPr/>
        </p:nvCxnSpPr>
        <p:spPr bwMode="auto">
          <a:xfrm rot="10800000" flipV="1">
            <a:off x="3906838" y="4110038"/>
            <a:ext cx="212725" cy="12223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38" name="AutoShape 82"/>
          <p:cNvCxnSpPr>
            <a:cxnSpLocks noChangeShapeType="1"/>
            <a:stCxn id="79" idx="2"/>
            <a:endCxn id="77" idx="6"/>
          </p:cNvCxnSpPr>
          <p:nvPr/>
        </p:nvCxnSpPr>
        <p:spPr bwMode="auto">
          <a:xfrm rot="10800000">
            <a:off x="3906838" y="4232275"/>
            <a:ext cx="207962" cy="128588"/>
          </a:xfrm>
          <a:prstGeom prst="bentConnector3">
            <a:avLst>
              <a:gd name="adj1" fmla="val 4962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sp>
        <p:nvSpPr>
          <p:cNvPr id="85" name="AutoShape 83"/>
          <p:cNvSpPr>
            <a:spLocks noChangeArrowheads="1"/>
          </p:cNvSpPr>
          <p:nvPr/>
        </p:nvSpPr>
        <p:spPr bwMode="auto">
          <a:xfrm>
            <a:off x="2838450" y="5018088"/>
            <a:ext cx="225425" cy="198437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" name="Oval 84"/>
          <p:cNvSpPr>
            <a:spLocks noChangeAspect="1" noChangeArrowheads="1"/>
          </p:cNvSpPr>
          <p:nvPr/>
        </p:nvSpPr>
        <p:spPr bwMode="auto">
          <a:xfrm>
            <a:off x="3214688" y="5016500"/>
            <a:ext cx="201612" cy="20161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7" name="AutoShape 85"/>
          <p:cNvSpPr>
            <a:spLocks noChangeArrowheads="1"/>
          </p:cNvSpPr>
          <p:nvPr/>
        </p:nvSpPr>
        <p:spPr bwMode="auto">
          <a:xfrm>
            <a:off x="4022725" y="4759325"/>
            <a:ext cx="209550" cy="2111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8" name="AutoShape 86"/>
          <p:cNvSpPr>
            <a:spLocks noChangeArrowheads="1"/>
          </p:cNvSpPr>
          <p:nvPr/>
        </p:nvSpPr>
        <p:spPr bwMode="auto">
          <a:xfrm>
            <a:off x="4032250" y="5011738"/>
            <a:ext cx="212725" cy="211137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4046538" y="5262563"/>
            <a:ext cx="185737" cy="185737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AutoShape 88"/>
          <p:cNvSpPr>
            <a:spLocks noChangeArrowheads="1"/>
          </p:cNvSpPr>
          <p:nvPr/>
        </p:nvSpPr>
        <p:spPr bwMode="auto">
          <a:xfrm>
            <a:off x="4384675" y="5010150"/>
            <a:ext cx="209550" cy="2111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AutoShape 89"/>
          <p:cNvSpPr>
            <a:spLocks noChangeArrowheads="1"/>
          </p:cNvSpPr>
          <p:nvPr/>
        </p:nvSpPr>
        <p:spPr bwMode="auto">
          <a:xfrm>
            <a:off x="3684588" y="4759325"/>
            <a:ext cx="209550" cy="2111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AutoShape 90"/>
          <p:cNvSpPr>
            <a:spLocks noChangeArrowheads="1"/>
          </p:cNvSpPr>
          <p:nvPr/>
        </p:nvSpPr>
        <p:spPr bwMode="auto">
          <a:xfrm>
            <a:off x="3675063" y="5011738"/>
            <a:ext cx="212725" cy="211137"/>
          </a:xfrm>
          <a:prstGeom prst="diamond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3683000" y="5262563"/>
            <a:ext cx="185738" cy="185737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348" name="AutoShape 92"/>
          <p:cNvCxnSpPr>
            <a:cxnSpLocks noChangeShapeType="1"/>
            <a:stCxn id="86" idx="2"/>
            <a:endCxn id="85" idx="5"/>
          </p:cNvCxnSpPr>
          <p:nvPr/>
        </p:nvCxnSpPr>
        <p:spPr bwMode="auto">
          <a:xfrm rot="10800000">
            <a:off x="3008313" y="5118100"/>
            <a:ext cx="206375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49" name="AutoShape 93"/>
          <p:cNvCxnSpPr>
            <a:cxnSpLocks noChangeShapeType="1"/>
            <a:stCxn id="91" idx="2"/>
            <a:endCxn id="86" idx="6"/>
          </p:cNvCxnSpPr>
          <p:nvPr/>
        </p:nvCxnSpPr>
        <p:spPr bwMode="auto">
          <a:xfrm rot="10800000" flipV="1">
            <a:off x="3416300" y="4865688"/>
            <a:ext cx="268288" cy="252412"/>
          </a:xfrm>
          <a:prstGeom prst="bentConnector3">
            <a:avLst>
              <a:gd name="adj1" fmla="val 50296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50" name="AutoShape 94"/>
          <p:cNvCxnSpPr>
            <a:cxnSpLocks noChangeShapeType="1"/>
            <a:stCxn id="92" idx="1"/>
            <a:endCxn id="86" idx="6"/>
          </p:cNvCxnSpPr>
          <p:nvPr/>
        </p:nvCxnSpPr>
        <p:spPr bwMode="auto">
          <a:xfrm rot="10800000">
            <a:off x="3416300" y="5118100"/>
            <a:ext cx="258763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51" name="AutoShape 95"/>
          <p:cNvCxnSpPr>
            <a:cxnSpLocks noChangeShapeType="1"/>
            <a:stCxn id="93" idx="1"/>
            <a:endCxn id="86" idx="6"/>
          </p:cNvCxnSpPr>
          <p:nvPr/>
        </p:nvCxnSpPr>
        <p:spPr bwMode="auto">
          <a:xfrm rot="10800000">
            <a:off x="3416300" y="5118100"/>
            <a:ext cx="266700" cy="2381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52" name="AutoShape 96"/>
          <p:cNvCxnSpPr>
            <a:cxnSpLocks noChangeShapeType="1"/>
            <a:stCxn id="87" idx="2"/>
            <a:endCxn id="91" idx="2"/>
          </p:cNvCxnSpPr>
          <p:nvPr/>
        </p:nvCxnSpPr>
        <p:spPr bwMode="auto">
          <a:xfrm rot="10800000">
            <a:off x="3894138" y="4865688"/>
            <a:ext cx="128587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53" name="AutoShape 97"/>
          <p:cNvCxnSpPr>
            <a:cxnSpLocks noChangeShapeType="1"/>
            <a:stCxn id="88" idx="1"/>
            <a:endCxn id="92" idx="3"/>
          </p:cNvCxnSpPr>
          <p:nvPr/>
        </p:nvCxnSpPr>
        <p:spPr bwMode="auto">
          <a:xfrm rot="10800000">
            <a:off x="3887788" y="5118100"/>
            <a:ext cx="144462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54" name="AutoShape 98"/>
          <p:cNvCxnSpPr>
            <a:cxnSpLocks noChangeShapeType="1"/>
            <a:stCxn id="89" idx="1"/>
            <a:endCxn id="93" idx="3"/>
          </p:cNvCxnSpPr>
          <p:nvPr/>
        </p:nvCxnSpPr>
        <p:spPr bwMode="auto">
          <a:xfrm rot="10800000">
            <a:off x="3868738" y="5356225"/>
            <a:ext cx="177800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55" name="AutoShape 99"/>
          <p:cNvCxnSpPr>
            <a:cxnSpLocks noChangeShapeType="1"/>
            <a:stCxn id="90" idx="2"/>
            <a:endCxn id="87" idx="2"/>
          </p:cNvCxnSpPr>
          <p:nvPr/>
        </p:nvCxnSpPr>
        <p:spPr bwMode="auto">
          <a:xfrm rot="10800000">
            <a:off x="4232275" y="4865688"/>
            <a:ext cx="152400" cy="2508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56" name="AutoShape 100"/>
          <p:cNvCxnSpPr>
            <a:cxnSpLocks noChangeShapeType="1"/>
            <a:stCxn id="90" idx="2"/>
            <a:endCxn id="88" idx="3"/>
          </p:cNvCxnSpPr>
          <p:nvPr/>
        </p:nvCxnSpPr>
        <p:spPr bwMode="auto">
          <a:xfrm rot="10800000" flipV="1">
            <a:off x="4244975" y="5116513"/>
            <a:ext cx="13970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57" name="AutoShape 101"/>
          <p:cNvCxnSpPr>
            <a:cxnSpLocks noChangeShapeType="1"/>
            <a:stCxn id="90" idx="2"/>
            <a:endCxn id="89" idx="3"/>
          </p:cNvCxnSpPr>
          <p:nvPr/>
        </p:nvCxnSpPr>
        <p:spPr bwMode="auto">
          <a:xfrm rot="10800000" flipV="1">
            <a:off x="4232275" y="5116513"/>
            <a:ext cx="152400" cy="23971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58" name="AutoShape 102"/>
          <p:cNvCxnSpPr>
            <a:cxnSpLocks noChangeShapeType="1"/>
            <a:endCxn id="90" idx="2"/>
          </p:cNvCxnSpPr>
          <p:nvPr/>
        </p:nvCxnSpPr>
        <p:spPr bwMode="auto">
          <a:xfrm rot="10800000">
            <a:off x="4594225" y="5116513"/>
            <a:ext cx="149225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5213350" y="3830638"/>
            <a:ext cx="185738" cy="185737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6" name="Oval 104"/>
          <p:cNvSpPr>
            <a:spLocks noChangeArrowheads="1"/>
          </p:cNvSpPr>
          <p:nvPr/>
        </p:nvSpPr>
        <p:spPr bwMode="auto">
          <a:xfrm>
            <a:off x="5191125" y="4071938"/>
            <a:ext cx="209550" cy="20955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7" name="AutoShape 105"/>
          <p:cNvSpPr>
            <a:spLocks noChangeArrowheads="1"/>
          </p:cNvSpPr>
          <p:nvPr/>
        </p:nvSpPr>
        <p:spPr bwMode="auto">
          <a:xfrm>
            <a:off x="5180013" y="4310063"/>
            <a:ext cx="225425" cy="198437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8" name="AutoShape 106"/>
          <p:cNvSpPr>
            <a:spLocks noChangeArrowheads="1"/>
          </p:cNvSpPr>
          <p:nvPr/>
        </p:nvSpPr>
        <p:spPr bwMode="auto">
          <a:xfrm>
            <a:off x="5191125" y="4559300"/>
            <a:ext cx="209550" cy="2111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9" name="Oval 107"/>
          <p:cNvSpPr>
            <a:spLocks noChangeArrowheads="1"/>
          </p:cNvSpPr>
          <p:nvPr/>
        </p:nvSpPr>
        <p:spPr bwMode="auto">
          <a:xfrm>
            <a:off x="5661025" y="4425950"/>
            <a:ext cx="209550" cy="20955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zh-TW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0" name="AutoShape 108"/>
          <p:cNvSpPr>
            <a:spLocks noChangeArrowheads="1"/>
          </p:cNvSpPr>
          <p:nvPr/>
        </p:nvSpPr>
        <p:spPr bwMode="auto">
          <a:xfrm>
            <a:off x="5661025" y="4181475"/>
            <a:ext cx="225425" cy="198438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1" name="AutoShape 109"/>
          <p:cNvSpPr>
            <a:spLocks noChangeArrowheads="1"/>
          </p:cNvSpPr>
          <p:nvPr/>
        </p:nvSpPr>
        <p:spPr bwMode="auto">
          <a:xfrm>
            <a:off x="5661025" y="3932238"/>
            <a:ext cx="209550" cy="2111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366" name="AutoShape 110"/>
          <p:cNvCxnSpPr>
            <a:cxnSpLocks noChangeShapeType="1"/>
            <a:stCxn id="111" idx="2"/>
            <a:endCxn id="105" idx="3"/>
          </p:cNvCxnSpPr>
          <p:nvPr/>
        </p:nvCxnSpPr>
        <p:spPr bwMode="auto">
          <a:xfrm rot="10800000">
            <a:off x="5399088" y="3924300"/>
            <a:ext cx="261937" cy="114300"/>
          </a:xfrm>
          <a:prstGeom prst="bentConnector3">
            <a:avLst>
              <a:gd name="adj1" fmla="val 50301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67" name="AutoShape 111"/>
          <p:cNvCxnSpPr>
            <a:cxnSpLocks noChangeShapeType="1"/>
            <a:stCxn id="109" idx="2"/>
            <a:endCxn id="105" idx="3"/>
          </p:cNvCxnSpPr>
          <p:nvPr/>
        </p:nvCxnSpPr>
        <p:spPr bwMode="auto">
          <a:xfrm rot="10800000">
            <a:off x="5399088" y="3924300"/>
            <a:ext cx="261937" cy="606425"/>
          </a:xfrm>
          <a:prstGeom prst="bentConnector3">
            <a:avLst>
              <a:gd name="adj1" fmla="val 50301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68" name="AutoShape 112"/>
          <p:cNvCxnSpPr>
            <a:cxnSpLocks noChangeShapeType="1"/>
            <a:stCxn id="111" idx="2"/>
            <a:endCxn id="108" idx="2"/>
          </p:cNvCxnSpPr>
          <p:nvPr/>
        </p:nvCxnSpPr>
        <p:spPr bwMode="auto">
          <a:xfrm rot="10800000" flipV="1">
            <a:off x="5400675" y="4038600"/>
            <a:ext cx="260350" cy="6270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69" name="AutoShape 113"/>
          <p:cNvCxnSpPr>
            <a:cxnSpLocks noChangeShapeType="1"/>
            <a:stCxn id="110" idx="1"/>
            <a:endCxn id="107" idx="5"/>
          </p:cNvCxnSpPr>
          <p:nvPr/>
        </p:nvCxnSpPr>
        <p:spPr bwMode="auto">
          <a:xfrm rot="10800000" flipV="1">
            <a:off x="5349875" y="4281488"/>
            <a:ext cx="368300" cy="128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70" name="AutoShape 114"/>
          <p:cNvCxnSpPr>
            <a:cxnSpLocks noChangeShapeType="1"/>
            <a:stCxn id="109" idx="2"/>
            <a:endCxn id="106" idx="6"/>
          </p:cNvCxnSpPr>
          <p:nvPr/>
        </p:nvCxnSpPr>
        <p:spPr bwMode="auto">
          <a:xfrm rot="10800000">
            <a:off x="5400675" y="4176713"/>
            <a:ext cx="260350" cy="35401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6061075" y="4187825"/>
            <a:ext cx="185738" cy="185738"/>
          </a:xfrm>
          <a:prstGeom prst="rect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372" name="AutoShape 116"/>
          <p:cNvCxnSpPr>
            <a:cxnSpLocks noChangeShapeType="1"/>
            <a:stCxn id="117" idx="1"/>
            <a:endCxn id="111" idx="2"/>
          </p:cNvCxnSpPr>
          <p:nvPr/>
        </p:nvCxnSpPr>
        <p:spPr bwMode="auto">
          <a:xfrm rot="10800000">
            <a:off x="5870575" y="4038600"/>
            <a:ext cx="190500" cy="2428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73" name="AutoShape 117"/>
          <p:cNvCxnSpPr>
            <a:cxnSpLocks noChangeShapeType="1"/>
            <a:stCxn id="117" idx="1"/>
            <a:endCxn id="110" idx="5"/>
          </p:cNvCxnSpPr>
          <p:nvPr/>
        </p:nvCxnSpPr>
        <p:spPr bwMode="auto">
          <a:xfrm rot="10800000">
            <a:off x="5830888" y="4281488"/>
            <a:ext cx="230187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74" name="AutoShape 118"/>
          <p:cNvCxnSpPr>
            <a:cxnSpLocks noChangeShapeType="1"/>
            <a:stCxn id="117" idx="1"/>
            <a:endCxn id="109" idx="6"/>
          </p:cNvCxnSpPr>
          <p:nvPr/>
        </p:nvCxnSpPr>
        <p:spPr bwMode="auto">
          <a:xfrm rot="10800000" flipV="1">
            <a:off x="5870575" y="4281488"/>
            <a:ext cx="190500" cy="24923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sp>
        <p:nvSpPr>
          <p:cNvPr id="121" name="Oval 119"/>
          <p:cNvSpPr>
            <a:spLocks noChangeArrowheads="1"/>
          </p:cNvSpPr>
          <p:nvPr/>
        </p:nvSpPr>
        <p:spPr bwMode="auto">
          <a:xfrm>
            <a:off x="6421438" y="4422775"/>
            <a:ext cx="209550" cy="2095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zh-TW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" name="AutoShape 120"/>
          <p:cNvSpPr>
            <a:spLocks noChangeArrowheads="1"/>
          </p:cNvSpPr>
          <p:nvPr/>
        </p:nvSpPr>
        <p:spPr bwMode="auto">
          <a:xfrm>
            <a:off x="6421438" y="4181475"/>
            <a:ext cx="225425" cy="198438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377" name="AutoShape 121"/>
          <p:cNvCxnSpPr>
            <a:cxnSpLocks noChangeShapeType="1"/>
            <a:stCxn id="117" idx="3"/>
          </p:cNvCxnSpPr>
          <p:nvPr/>
        </p:nvCxnSpPr>
        <p:spPr bwMode="auto">
          <a:xfrm flipV="1">
            <a:off x="6246813" y="4035425"/>
            <a:ext cx="174625" cy="246063"/>
          </a:xfrm>
          <a:prstGeom prst="bentConnector3">
            <a:avLst>
              <a:gd name="adj1" fmla="val 49093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78" name="AutoShape 122"/>
          <p:cNvCxnSpPr>
            <a:cxnSpLocks noChangeShapeType="1"/>
            <a:stCxn id="117" idx="3"/>
            <a:endCxn id="122" idx="1"/>
          </p:cNvCxnSpPr>
          <p:nvPr/>
        </p:nvCxnSpPr>
        <p:spPr bwMode="auto">
          <a:xfrm>
            <a:off x="6246813" y="4281488"/>
            <a:ext cx="231775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79" name="AutoShape 123"/>
          <p:cNvCxnSpPr>
            <a:cxnSpLocks noChangeShapeType="1"/>
            <a:stCxn id="117" idx="3"/>
            <a:endCxn id="121" idx="2"/>
          </p:cNvCxnSpPr>
          <p:nvPr/>
        </p:nvCxnSpPr>
        <p:spPr bwMode="auto">
          <a:xfrm>
            <a:off x="6246813" y="4281488"/>
            <a:ext cx="174625" cy="246062"/>
          </a:xfrm>
          <a:prstGeom prst="bentConnector3">
            <a:avLst>
              <a:gd name="adj1" fmla="val 49093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5921375" y="5102225"/>
            <a:ext cx="185738" cy="185738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7" name="Oval 125"/>
          <p:cNvSpPr>
            <a:spLocks noChangeArrowheads="1"/>
          </p:cNvSpPr>
          <p:nvPr/>
        </p:nvSpPr>
        <p:spPr bwMode="auto">
          <a:xfrm>
            <a:off x="6294438" y="5091113"/>
            <a:ext cx="209550" cy="2095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8" name="AutoShape 126"/>
          <p:cNvSpPr>
            <a:spLocks noChangeArrowheads="1"/>
          </p:cNvSpPr>
          <p:nvPr/>
        </p:nvSpPr>
        <p:spPr bwMode="auto">
          <a:xfrm>
            <a:off x="6648450" y="5091113"/>
            <a:ext cx="209550" cy="2111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9" name="AutoShape 127"/>
          <p:cNvSpPr>
            <a:spLocks noChangeArrowheads="1"/>
          </p:cNvSpPr>
          <p:nvPr/>
        </p:nvSpPr>
        <p:spPr bwMode="auto">
          <a:xfrm>
            <a:off x="6992938" y="4941888"/>
            <a:ext cx="225425" cy="19843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0" name="AutoShape 128"/>
          <p:cNvSpPr>
            <a:spLocks noChangeArrowheads="1"/>
          </p:cNvSpPr>
          <p:nvPr/>
        </p:nvSpPr>
        <p:spPr bwMode="auto">
          <a:xfrm>
            <a:off x="6992938" y="5238750"/>
            <a:ext cx="225425" cy="198438"/>
          </a:xfrm>
          <a:prstGeom prst="triangle">
            <a:avLst>
              <a:gd name="adj" fmla="val 50000"/>
            </a:avLst>
          </a:prstGeom>
          <a:solidFill>
            <a:srgbClr val="CC00CC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1" name="AutoShape 129"/>
          <p:cNvSpPr>
            <a:spLocks noChangeArrowheads="1"/>
          </p:cNvSpPr>
          <p:nvPr/>
        </p:nvSpPr>
        <p:spPr bwMode="auto">
          <a:xfrm>
            <a:off x="7256463" y="5083175"/>
            <a:ext cx="209550" cy="2111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33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2" name="AutoShape 130"/>
          <p:cNvSpPr>
            <a:spLocks noChangeArrowheads="1"/>
          </p:cNvSpPr>
          <p:nvPr/>
        </p:nvSpPr>
        <p:spPr bwMode="auto">
          <a:xfrm>
            <a:off x="7637463" y="4962525"/>
            <a:ext cx="212725" cy="211138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" name="AutoShape 131"/>
          <p:cNvSpPr>
            <a:spLocks noChangeArrowheads="1"/>
          </p:cNvSpPr>
          <p:nvPr/>
        </p:nvSpPr>
        <p:spPr bwMode="auto">
          <a:xfrm>
            <a:off x="7640638" y="5233988"/>
            <a:ext cx="212725" cy="211137"/>
          </a:xfrm>
          <a:prstGeom prst="diamond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388" name="AutoShape 132"/>
          <p:cNvCxnSpPr>
            <a:cxnSpLocks noChangeShapeType="1"/>
            <a:stCxn id="127" idx="2"/>
            <a:endCxn id="126" idx="3"/>
          </p:cNvCxnSpPr>
          <p:nvPr/>
        </p:nvCxnSpPr>
        <p:spPr bwMode="auto">
          <a:xfrm rot="10800000">
            <a:off x="6107113" y="5195888"/>
            <a:ext cx="187325" cy="0"/>
          </a:xfrm>
          <a:prstGeom prst="straightConnector1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11389" name="AutoShape 133"/>
          <p:cNvCxnSpPr>
            <a:cxnSpLocks noChangeShapeType="1"/>
            <a:stCxn id="128" idx="2"/>
            <a:endCxn id="127" idx="6"/>
          </p:cNvCxnSpPr>
          <p:nvPr/>
        </p:nvCxnSpPr>
        <p:spPr bwMode="auto">
          <a:xfrm rot="10800000">
            <a:off x="6503988" y="5195888"/>
            <a:ext cx="144462" cy="1587"/>
          </a:xfrm>
          <a:prstGeom prst="bentConnector3">
            <a:avLst>
              <a:gd name="adj1" fmla="val 49449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90" name="AutoShape 134"/>
          <p:cNvCxnSpPr>
            <a:cxnSpLocks noChangeShapeType="1"/>
            <a:stCxn id="129" idx="1"/>
            <a:endCxn id="128" idx="2"/>
          </p:cNvCxnSpPr>
          <p:nvPr/>
        </p:nvCxnSpPr>
        <p:spPr bwMode="auto">
          <a:xfrm rot="10800000" flipV="1">
            <a:off x="6858000" y="5041900"/>
            <a:ext cx="192088" cy="155575"/>
          </a:xfrm>
          <a:prstGeom prst="bentConnector3">
            <a:avLst>
              <a:gd name="adj1" fmla="val 64463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91" name="AutoShape 135"/>
          <p:cNvCxnSpPr>
            <a:cxnSpLocks noChangeShapeType="1"/>
            <a:stCxn id="130" idx="1"/>
            <a:endCxn id="128" idx="2"/>
          </p:cNvCxnSpPr>
          <p:nvPr/>
        </p:nvCxnSpPr>
        <p:spPr bwMode="auto">
          <a:xfrm rot="10800000">
            <a:off x="6858000" y="5197475"/>
            <a:ext cx="192088" cy="141288"/>
          </a:xfrm>
          <a:prstGeom prst="bentConnector3">
            <a:avLst>
              <a:gd name="adj1" fmla="val 64463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92" name="AutoShape 136"/>
          <p:cNvCxnSpPr>
            <a:cxnSpLocks noChangeShapeType="1"/>
            <a:stCxn id="129" idx="5"/>
            <a:endCxn id="131" idx="1"/>
          </p:cNvCxnSpPr>
          <p:nvPr/>
        </p:nvCxnSpPr>
        <p:spPr bwMode="auto">
          <a:xfrm>
            <a:off x="7162800" y="5041900"/>
            <a:ext cx="198438" cy="41275"/>
          </a:xfrm>
          <a:prstGeom prst="bentConnector2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93" name="AutoShape 137"/>
          <p:cNvCxnSpPr>
            <a:cxnSpLocks noChangeShapeType="1"/>
            <a:stCxn id="131" idx="2"/>
            <a:endCxn id="130" idx="5"/>
          </p:cNvCxnSpPr>
          <p:nvPr/>
        </p:nvCxnSpPr>
        <p:spPr bwMode="auto">
          <a:xfrm rot="5400000">
            <a:off x="7239794" y="5217319"/>
            <a:ext cx="44450" cy="198438"/>
          </a:xfrm>
          <a:prstGeom prst="bentConnector2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94" name="AutoShape 138"/>
          <p:cNvCxnSpPr>
            <a:cxnSpLocks noChangeShapeType="1"/>
            <a:stCxn id="131" idx="2"/>
            <a:endCxn id="132" idx="1"/>
          </p:cNvCxnSpPr>
          <p:nvPr/>
        </p:nvCxnSpPr>
        <p:spPr bwMode="auto">
          <a:xfrm flipV="1">
            <a:off x="7466013" y="5068888"/>
            <a:ext cx="171450" cy="1206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95" name="AutoShape 139"/>
          <p:cNvCxnSpPr>
            <a:cxnSpLocks noChangeShapeType="1"/>
            <a:stCxn id="131" idx="2"/>
            <a:endCxn id="133" idx="1"/>
          </p:cNvCxnSpPr>
          <p:nvPr/>
        </p:nvCxnSpPr>
        <p:spPr bwMode="auto">
          <a:xfrm>
            <a:off x="7466013" y="5189538"/>
            <a:ext cx="174625" cy="15081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cxnSp>
      <p:cxnSp>
        <p:nvCxnSpPr>
          <p:cNvPr id="11396" name="AutoShape 140"/>
          <p:cNvCxnSpPr>
            <a:cxnSpLocks noChangeShapeType="1"/>
            <a:stCxn id="90" idx="1"/>
            <a:endCxn id="79" idx="2"/>
          </p:cNvCxnSpPr>
          <p:nvPr/>
        </p:nvCxnSpPr>
        <p:spPr bwMode="auto">
          <a:xfrm rot="5400000" flipH="1">
            <a:off x="4082256" y="4602957"/>
            <a:ext cx="649287" cy="165100"/>
          </a:xfrm>
          <a:prstGeom prst="bentConnector2">
            <a:avLst/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397" name="AutoShape 141"/>
          <p:cNvCxnSpPr>
            <a:cxnSpLocks noChangeShapeType="1"/>
            <a:stCxn id="89" idx="2"/>
            <a:endCxn id="126" idx="2"/>
          </p:cNvCxnSpPr>
          <p:nvPr/>
        </p:nvCxnSpPr>
        <p:spPr bwMode="auto">
          <a:xfrm rot="5400000" flipH="1" flipV="1">
            <a:off x="4997450" y="4430713"/>
            <a:ext cx="160337" cy="1874838"/>
          </a:xfrm>
          <a:prstGeom prst="bentConnector3">
            <a:avLst>
              <a:gd name="adj1" fmla="val -88120"/>
            </a:avLst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398" name="AutoShape 142"/>
          <p:cNvCxnSpPr>
            <a:cxnSpLocks noChangeShapeType="1"/>
            <a:stCxn id="86" idx="4"/>
            <a:endCxn id="66" idx="2"/>
          </p:cNvCxnSpPr>
          <p:nvPr/>
        </p:nvCxnSpPr>
        <p:spPr bwMode="auto">
          <a:xfrm rot="16200000" flipV="1">
            <a:off x="2267744" y="4169569"/>
            <a:ext cx="204788" cy="1892300"/>
          </a:xfrm>
          <a:prstGeom prst="bentConnector3">
            <a:avLst>
              <a:gd name="adj1" fmla="val -44963"/>
            </a:avLst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399" name="AutoShape 143"/>
          <p:cNvCxnSpPr>
            <a:cxnSpLocks noChangeShapeType="1"/>
            <a:stCxn id="74" idx="1"/>
            <a:endCxn id="67" idx="1"/>
          </p:cNvCxnSpPr>
          <p:nvPr/>
        </p:nvCxnSpPr>
        <p:spPr bwMode="auto">
          <a:xfrm rot="10800000" flipV="1">
            <a:off x="1757363" y="4230688"/>
            <a:ext cx="974725" cy="576262"/>
          </a:xfrm>
          <a:prstGeom prst="bentConnector2">
            <a:avLst/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400" name="AutoShape 144"/>
          <p:cNvCxnSpPr>
            <a:cxnSpLocks noChangeShapeType="1"/>
            <a:stCxn id="106" idx="2"/>
            <a:endCxn id="77" idx="0"/>
          </p:cNvCxnSpPr>
          <p:nvPr/>
        </p:nvCxnSpPr>
        <p:spPr bwMode="auto">
          <a:xfrm rot="10800000">
            <a:off x="3802063" y="4127500"/>
            <a:ext cx="1389062" cy="49213"/>
          </a:xfrm>
          <a:prstGeom prst="bentConnector4">
            <a:avLst>
              <a:gd name="adj1" fmla="val 46171"/>
              <a:gd name="adj2" fmla="val 564514"/>
            </a:avLst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401" name="AutoShape 145"/>
          <p:cNvCxnSpPr>
            <a:cxnSpLocks noChangeShapeType="1"/>
            <a:stCxn id="129" idx="0"/>
            <a:endCxn id="122" idx="5"/>
          </p:cNvCxnSpPr>
          <p:nvPr/>
        </p:nvCxnSpPr>
        <p:spPr bwMode="auto">
          <a:xfrm rot="5400000" flipH="1">
            <a:off x="6518275" y="4354513"/>
            <a:ext cx="660400" cy="514350"/>
          </a:xfrm>
          <a:prstGeom prst="bentConnector2">
            <a:avLst/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402" name="AutoShape 146"/>
          <p:cNvCxnSpPr>
            <a:cxnSpLocks noChangeShapeType="1"/>
            <a:stCxn id="109" idx="4"/>
          </p:cNvCxnSpPr>
          <p:nvPr/>
        </p:nvCxnSpPr>
        <p:spPr bwMode="auto">
          <a:xfrm rot="5400000">
            <a:off x="5106987" y="4457701"/>
            <a:ext cx="481013" cy="836612"/>
          </a:xfrm>
          <a:prstGeom prst="bentConnector2">
            <a:avLst/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403" name="AutoShape 147"/>
          <p:cNvCxnSpPr>
            <a:cxnSpLocks noChangeShapeType="1"/>
            <a:stCxn id="68" idx="0"/>
            <a:endCxn id="76" idx="2"/>
          </p:cNvCxnSpPr>
          <p:nvPr/>
        </p:nvCxnSpPr>
        <p:spPr bwMode="auto">
          <a:xfrm rot="-5400000">
            <a:off x="2555875" y="3878263"/>
            <a:ext cx="471487" cy="1385888"/>
          </a:xfrm>
          <a:prstGeom prst="bentConnector3">
            <a:avLst>
              <a:gd name="adj1" fmla="val 44444"/>
            </a:avLst>
          </a:prstGeom>
          <a:noFill/>
          <a:ln w="19050">
            <a:solidFill>
              <a:srgbClr val="5F5F5F"/>
            </a:solidFill>
            <a:prstDash val="sysDot"/>
            <a:miter lim="800000"/>
            <a:headEnd/>
            <a:tailEnd/>
          </a:ln>
        </p:spPr>
      </p:cxnSp>
      <p:cxnSp>
        <p:nvCxnSpPr>
          <p:cNvPr id="11404" name="AutoShape 148"/>
          <p:cNvCxnSpPr>
            <a:cxnSpLocks noChangeShapeType="1"/>
            <a:endCxn id="65" idx="0"/>
          </p:cNvCxnSpPr>
          <p:nvPr/>
        </p:nvCxnSpPr>
        <p:spPr bwMode="auto">
          <a:xfrm rot="5400000">
            <a:off x="80169" y="3355181"/>
            <a:ext cx="2420938" cy="473075"/>
          </a:xfrm>
          <a:prstGeom prst="bentConnector3">
            <a:avLst>
              <a:gd name="adj1" fmla="val 49968"/>
            </a:avLst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</p:spPr>
      </p:cxnSp>
      <p:cxnSp>
        <p:nvCxnSpPr>
          <p:cNvPr id="11405" name="AutoShape 149"/>
          <p:cNvCxnSpPr>
            <a:cxnSpLocks noChangeShapeType="1"/>
            <a:endCxn id="105" idx="0"/>
          </p:cNvCxnSpPr>
          <p:nvPr/>
        </p:nvCxnSpPr>
        <p:spPr bwMode="auto">
          <a:xfrm rot="16200000" flipH="1">
            <a:off x="4224338" y="2747963"/>
            <a:ext cx="1450975" cy="714375"/>
          </a:xfrm>
          <a:prstGeom prst="bentConnector3">
            <a:avLst>
              <a:gd name="adj1" fmla="val 83148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cxnSp>
      <p:cxnSp>
        <p:nvCxnSpPr>
          <p:cNvPr id="11406" name="AutoShape 150"/>
          <p:cNvCxnSpPr>
            <a:cxnSpLocks noChangeShapeType="1"/>
          </p:cNvCxnSpPr>
          <p:nvPr/>
        </p:nvCxnSpPr>
        <p:spPr bwMode="auto">
          <a:xfrm rot="5400000">
            <a:off x="3382963" y="2306638"/>
            <a:ext cx="2649537" cy="2782887"/>
          </a:xfrm>
          <a:prstGeom prst="bentConnector3">
            <a:avLst>
              <a:gd name="adj1" fmla="val 49606"/>
            </a:avLst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</p:spPr>
      </p:cxnSp>
      <p:cxnSp>
        <p:nvCxnSpPr>
          <p:cNvPr id="11407" name="AutoShape 151"/>
          <p:cNvCxnSpPr>
            <a:cxnSpLocks noChangeShapeType="1"/>
            <a:endCxn id="126" idx="0"/>
          </p:cNvCxnSpPr>
          <p:nvPr/>
        </p:nvCxnSpPr>
        <p:spPr bwMode="auto">
          <a:xfrm rot="5400000">
            <a:off x="5449888" y="2928938"/>
            <a:ext cx="2738437" cy="1608137"/>
          </a:xfrm>
          <a:prstGeom prst="bentConnector3">
            <a:avLst>
              <a:gd name="adj1" fmla="val 53968"/>
            </a:avLst>
          </a:prstGeom>
          <a:noFill/>
          <a:ln w="28575">
            <a:solidFill>
              <a:srgbClr val="006600"/>
            </a:solidFill>
            <a:miter lim="800000"/>
            <a:headEnd/>
            <a:tailEnd type="triangle" w="med" len="med"/>
          </a:ln>
        </p:spPr>
      </p:cxnSp>
      <p:cxnSp>
        <p:nvCxnSpPr>
          <p:cNvPr id="11408" name="AutoShape 152"/>
          <p:cNvCxnSpPr>
            <a:cxnSpLocks noChangeShapeType="1"/>
            <a:endCxn id="69" idx="1"/>
          </p:cNvCxnSpPr>
          <p:nvPr/>
        </p:nvCxnSpPr>
        <p:spPr bwMode="auto">
          <a:xfrm rot="16200000" flipH="1">
            <a:off x="845344" y="3215481"/>
            <a:ext cx="2432050" cy="7508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FF"/>
            </a:solidFill>
            <a:miter lim="800000"/>
            <a:headEnd type="triangle" w="med" len="med"/>
            <a:tailEnd/>
          </a:ln>
        </p:spPr>
      </p:cxnSp>
      <p:cxnSp>
        <p:nvCxnSpPr>
          <p:cNvPr id="11409" name="AutoShape 153"/>
          <p:cNvCxnSpPr>
            <a:cxnSpLocks noChangeShapeType="1"/>
            <a:endCxn id="78" idx="1"/>
          </p:cNvCxnSpPr>
          <p:nvPr/>
        </p:nvCxnSpPr>
        <p:spPr bwMode="auto">
          <a:xfrm rot="16200000" flipH="1">
            <a:off x="2886869" y="2666206"/>
            <a:ext cx="1638300" cy="1036638"/>
          </a:xfrm>
          <a:prstGeom prst="bentConnector3">
            <a:avLst>
              <a:gd name="adj1" fmla="val 63468"/>
            </a:avLst>
          </a:prstGeom>
          <a:noFill/>
          <a:ln w="28575">
            <a:solidFill>
              <a:srgbClr val="9900CC"/>
            </a:solidFill>
            <a:miter lim="800000"/>
            <a:headEnd type="triangle" w="med" len="med"/>
            <a:tailEnd/>
          </a:ln>
        </p:spPr>
      </p:cxnSp>
      <p:cxnSp>
        <p:nvCxnSpPr>
          <p:cNvPr id="11410" name="AutoShape 154"/>
          <p:cNvCxnSpPr>
            <a:cxnSpLocks noChangeShapeType="1"/>
          </p:cNvCxnSpPr>
          <p:nvPr/>
        </p:nvCxnSpPr>
        <p:spPr bwMode="auto">
          <a:xfrm rot="16200000" flipH="1">
            <a:off x="4887119" y="2321719"/>
            <a:ext cx="1582738" cy="1695450"/>
          </a:xfrm>
          <a:prstGeom prst="bentConnector3">
            <a:avLst>
              <a:gd name="adj1" fmla="val 63991"/>
            </a:avLst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/>
          </a:ln>
        </p:spPr>
      </p:cxnSp>
      <p:cxnSp>
        <p:nvCxnSpPr>
          <p:cNvPr id="11411" name="AutoShape 155"/>
          <p:cNvCxnSpPr>
            <a:cxnSpLocks noChangeShapeType="1"/>
          </p:cNvCxnSpPr>
          <p:nvPr/>
        </p:nvCxnSpPr>
        <p:spPr bwMode="auto">
          <a:xfrm rot="5400000">
            <a:off x="4186238" y="3006725"/>
            <a:ext cx="2698750" cy="1397000"/>
          </a:xfrm>
          <a:prstGeom prst="bentConnector3">
            <a:avLst>
              <a:gd name="adj1" fmla="val 42231"/>
            </a:avLst>
          </a:prstGeom>
          <a:noFill/>
          <a:ln w="28575">
            <a:solidFill>
              <a:srgbClr val="33CC33"/>
            </a:solidFill>
            <a:miter lim="800000"/>
            <a:headEnd type="triangle" w="med" len="med"/>
            <a:tailEnd/>
          </a:ln>
        </p:spPr>
      </p:cxnSp>
      <p:sp>
        <p:nvSpPr>
          <p:cNvPr id="11412" name="Line 156"/>
          <p:cNvSpPr>
            <a:spLocks noChangeShapeType="1"/>
          </p:cNvSpPr>
          <p:nvPr/>
        </p:nvSpPr>
        <p:spPr bwMode="auto">
          <a:xfrm flipV="1">
            <a:off x="7734300" y="2349500"/>
            <a:ext cx="0" cy="261461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9" name="Text Box 157"/>
          <p:cNvSpPr txBox="1">
            <a:spLocks noChangeArrowheads="1"/>
          </p:cNvSpPr>
          <p:nvPr/>
        </p:nvSpPr>
        <p:spPr bwMode="auto">
          <a:xfrm>
            <a:off x="247650" y="5589588"/>
            <a:ext cx="400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服務元件</a:t>
            </a:r>
          </a:p>
        </p:txBody>
      </p:sp>
      <p:sp>
        <p:nvSpPr>
          <p:cNvPr id="11414" name="Rectangle 158"/>
          <p:cNvSpPr>
            <a:spLocks noChangeArrowheads="1"/>
          </p:cNvSpPr>
          <p:nvPr/>
        </p:nvSpPr>
        <p:spPr bwMode="auto">
          <a:xfrm>
            <a:off x="2643188" y="1236663"/>
            <a:ext cx="793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0" lang="zh-TW" altLang="en-GB" sz="1200" b="1">
                <a:solidFill>
                  <a:srgbClr val="051AB5"/>
                </a:solidFill>
                <a:latin typeface="微軟正黑體" pitchFamily="34" charset="-120"/>
                <a:ea typeface="微軟正黑體" pitchFamily="34" charset="-120"/>
              </a:rPr>
              <a:t>健康管理</a:t>
            </a:r>
            <a:endParaRPr kumimoji="0" lang="zh-TW" altLang="en-US" sz="1200" b="1">
              <a:solidFill>
                <a:srgbClr val="051AB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15" name="AutoShape 159"/>
          <p:cNvSpPr>
            <a:spLocks noChangeArrowheads="1"/>
          </p:cNvSpPr>
          <p:nvPr/>
        </p:nvSpPr>
        <p:spPr bwMode="auto">
          <a:xfrm rot="-7828813">
            <a:off x="2401887" y="1389063"/>
            <a:ext cx="696913" cy="738188"/>
          </a:xfrm>
          <a:custGeom>
            <a:avLst/>
            <a:gdLst>
              <a:gd name="T0" fmla="*/ 21388262 w 21600"/>
              <a:gd name="T1" fmla="*/ 7179425 h 21600"/>
              <a:gd name="T2" fmla="*/ 16544528 w 21600"/>
              <a:gd name="T3" fmla="*/ 5256958 h 21600"/>
              <a:gd name="T4" fmla="*/ 16315515 w 21600"/>
              <a:gd name="T5" fmla="*/ 9896094 h 21600"/>
              <a:gd name="T6" fmla="*/ 25296162 w 21600"/>
              <a:gd name="T7" fmla="*/ 12613924 h 21600"/>
              <a:gd name="T8" fmla="*/ 19674795 w 21600"/>
              <a:gd name="T9" fmla="*/ 18920888 h 21600"/>
              <a:gd name="T10" fmla="*/ 14053423 w 21600"/>
              <a:gd name="T11" fmla="*/ 126139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169"/>
                  <a:pt x="15463" y="7626"/>
                  <a:pt x="14195" y="6601"/>
                </a:cubicBezTo>
                <a:lnTo>
                  <a:pt x="17591" y="2402"/>
                </a:lnTo>
                <a:cubicBezTo>
                  <a:pt x="20126" y="4452"/>
                  <a:pt x="21599" y="753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16" name="Rectangle 160"/>
          <p:cNvSpPr>
            <a:spLocks noChangeArrowheads="1"/>
          </p:cNvSpPr>
          <p:nvPr/>
        </p:nvSpPr>
        <p:spPr bwMode="auto">
          <a:xfrm>
            <a:off x="1981200" y="1817688"/>
            <a:ext cx="793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0" lang="zh-TW" altLang="en-GB" sz="1200" b="1">
                <a:solidFill>
                  <a:srgbClr val="051AB5"/>
                </a:solidFill>
                <a:latin typeface="微軟正黑體" pitchFamily="34" charset="-120"/>
                <a:ea typeface="微軟正黑體" pitchFamily="34" charset="-120"/>
              </a:rPr>
              <a:t>運動管理</a:t>
            </a:r>
            <a:endParaRPr kumimoji="0" lang="zh-TW" altLang="en-US" sz="1200" b="1">
              <a:solidFill>
                <a:srgbClr val="051AB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17" name="Rectangle 161"/>
          <p:cNvSpPr>
            <a:spLocks noChangeArrowheads="1"/>
          </p:cNvSpPr>
          <p:nvPr/>
        </p:nvSpPr>
        <p:spPr bwMode="auto">
          <a:xfrm>
            <a:off x="3173413" y="1820863"/>
            <a:ext cx="793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0" lang="zh-TW" altLang="en-GB" sz="1200" b="1">
                <a:solidFill>
                  <a:srgbClr val="051AB5"/>
                </a:solidFill>
                <a:latin typeface="微軟正黑體" pitchFamily="34" charset="-120"/>
                <a:ea typeface="微軟正黑體" pitchFamily="34" charset="-120"/>
              </a:rPr>
              <a:t>飲食管理</a:t>
            </a:r>
            <a:endParaRPr kumimoji="0" lang="zh-TW" altLang="en-US" sz="1200" b="1">
              <a:solidFill>
                <a:srgbClr val="051AB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18" name="AutoShape 162"/>
          <p:cNvSpPr>
            <a:spLocks noChangeArrowheads="1"/>
          </p:cNvSpPr>
          <p:nvPr/>
        </p:nvSpPr>
        <p:spPr bwMode="auto">
          <a:xfrm rot="-1550376">
            <a:off x="2963863" y="1406525"/>
            <a:ext cx="696912" cy="738188"/>
          </a:xfrm>
          <a:custGeom>
            <a:avLst/>
            <a:gdLst>
              <a:gd name="T0" fmla="*/ 21388262 w 21600"/>
              <a:gd name="T1" fmla="*/ 7179415 h 21600"/>
              <a:gd name="T2" fmla="*/ 16544528 w 21600"/>
              <a:gd name="T3" fmla="*/ 5256951 h 21600"/>
              <a:gd name="T4" fmla="*/ 16315515 w 21600"/>
              <a:gd name="T5" fmla="*/ 9896081 h 21600"/>
              <a:gd name="T6" fmla="*/ 25296162 w 21600"/>
              <a:gd name="T7" fmla="*/ 12613873 h 21600"/>
              <a:gd name="T8" fmla="*/ 19674795 w 21600"/>
              <a:gd name="T9" fmla="*/ 18920828 h 21600"/>
              <a:gd name="T10" fmla="*/ 14053423 w 21600"/>
              <a:gd name="T11" fmla="*/ 1261387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169"/>
                  <a:pt x="15463" y="7626"/>
                  <a:pt x="14195" y="6601"/>
                </a:cubicBezTo>
                <a:lnTo>
                  <a:pt x="17591" y="2402"/>
                </a:lnTo>
                <a:cubicBezTo>
                  <a:pt x="20126" y="4452"/>
                  <a:pt x="21599" y="753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19" name="AutoShape 163"/>
          <p:cNvSpPr>
            <a:spLocks noChangeArrowheads="1"/>
          </p:cNvSpPr>
          <p:nvPr/>
        </p:nvSpPr>
        <p:spPr bwMode="auto">
          <a:xfrm rot="6071149">
            <a:off x="2651125" y="1468438"/>
            <a:ext cx="696913" cy="738187"/>
          </a:xfrm>
          <a:custGeom>
            <a:avLst/>
            <a:gdLst>
              <a:gd name="T0" fmla="*/ 21388262 w 21600"/>
              <a:gd name="T1" fmla="*/ 7179415 h 21600"/>
              <a:gd name="T2" fmla="*/ 16544528 w 21600"/>
              <a:gd name="T3" fmla="*/ 5256951 h 21600"/>
              <a:gd name="T4" fmla="*/ 16315515 w 21600"/>
              <a:gd name="T5" fmla="*/ 9896081 h 21600"/>
              <a:gd name="T6" fmla="*/ 25296162 w 21600"/>
              <a:gd name="T7" fmla="*/ 12613873 h 21600"/>
              <a:gd name="T8" fmla="*/ 19674795 w 21600"/>
              <a:gd name="T9" fmla="*/ 18920828 h 21600"/>
              <a:gd name="T10" fmla="*/ 14053423 w 21600"/>
              <a:gd name="T11" fmla="*/ 1261387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169"/>
                  <a:pt x="15463" y="7626"/>
                  <a:pt x="14195" y="6601"/>
                </a:cubicBezTo>
                <a:lnTo>
                  <a:pt x="17591" y="2402"/>
                </a:lnTo>
                <a:cubicBezTo>
                  <a:pt x="20126" y="4452"/>
                  <a:pt x="21599" y="753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0" name="Oval 164"/>
          <p:cNvSpPr>
            <a:spLocks noChangeArrowheads="1"/>
          </p:cNvSpPr>
          <p:nvPr/>
        </p:nvSpPr>
        <p:spPr bwMode="auto">
          <a:xfrm>
            <a:off x="3895725" y="1200150"/>
            <a:ext cx="4518025" cy="1125538"/>
          </a:xfrm>
          <a:prstGeom prst="ellipse">
            <a:avLst/>
          </a:prstGeom>
          <a:solidFill>
            <a:srgbClr val="66FF33">
              <a:alpha val="1215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1" name="Rectangle 165"/>
          <p:cNvSpPr>
            <a:spLocks noChangeArrowheads="1"/>
          </p:cNvSpPr>
          <p:nvPr/>
        </p:nvSpPr>
        <p:spPr bwMode="auto">
          <a:xfrm>
            <a:off x="5789613" y="1236663"/>
            <a:ext cx="8001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0" lang="zh-TW" altLang="en-US" sz="12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個案</a:t>
            </a:r>
            <a:r>
              <a:rPr kumimoji="0" lang="zh-TW" altLang="en-GB" sz="12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endParaRPr kumimoji="0" lang="zh-TW" altLang="en-US" sz="1200" b="1">
              <a:solidFill>
                <a:srgbClr val="00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2" name="AutoShape 166"/>
          <p:cNvSpPr>
            <a:spLocks noChangeArrowheads="1"/>
          </p:cNvSpPr>
          <p:nvPr/>
        </p:nvSpPr>
        <p:spPr bwMode="auto">
          <a:xfrm rot="-7828813">
            <a:off x="5551487" y="1389063"/>
            <a:ext cx="696913" cy="738188"/>
          </a:xfrm>
          <a:custGeom>
            <a:avLst/>
            <a:gdLst>
              <a:gd name="T0" fmla="*/ 21388262 w 21600"/>
              <a:gd name="T1" fmla="*/ 7179425 h 21600"/>
              <a:gd name="T2" fmla="*/ 16544528 w 21600"/>
              <a:gd name="T3" fmla="*/ 5256958 h 21600"/>
              <a:gd name="T4" fmla="*/ 16315515 w 21600"/>
              <a:gd name="T5" fmla="*/ 9896094 h 21600"/>
              <a:gd name="T6" fmla="*/ 25296162 w 21600"/>
              <a:gd name="T7" fmla="*/ 12613924 h 21600"/>
              <a:gd name="T8" fmla="*/ 19674795 w 21600"/>
              <a:gd name="T9" fmla="*/ 18920888 h 21600"/>
              <a:gd name="T10" fmla="*/ 14053423 w 21600"/>
              <a:gd name="T11" fmla="*/ 126139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169"/>
                  <a:pt x="15463" y="7626"/>
                  <a:pt x="14195" y="6601"/>
                </a:cubicBezTo>
                <a:lnTo>
                  <a:pt x="17591" y="2402"/>
                </a:lnTo>
                <a:cubicBezTo>
                  <a:pt x="20126" y="4452"/>
                  <a:pt x="21599" y="753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CCFF33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3" name="Rectangle 167"/>
          <p:cNvSpPr>
            <a:spLocks noChangeArrowheads="1"/>
          </p:cNvSpPr>
          <p:nvPr/>
        </p:nvSpPr>
        <p:spPr bwMode="auto">
          <a:xfrm>
            <a:off x="5130800" y="1817688"/>
            <a:ext cx="793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0" lang="zh-TW" altLang="en-GB" sz="12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疾病預防</a:t>
            </a:r>
            <a:endParaRPr kumimoji="0" lang="zh-TW" altLang="en-US" sz="1200" b="1">
              <a:solidFill>
                <a:srgbClr val="00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4" name="Rectangle 168"/>
          <p:cNvSpPr>
            <a:spLocks noChangeArrowheads="1"/>
          </p:cNvSpPr>
          <p:nvPr/>
        </p:nvSpPr>
        <p:spPr bwMode="auto">
          <a:xfrm>
            <a:off x="6319838" y="1820863"/>
            <a:ext cx="8001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0" lang="zh-TW" altLang="en-US" sz="12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醫療轉介</a:t>
            </a:r>
          </a:p>
        </p:txBody>
      </p:sp>
      <p:sp>
        <p:nvSpPr>
          <p:cNvPr id="11425" name="AutoShape 169"/>
          <p:cNvSpPr>
            <a:spLocks noChangeArrowheads="1"/>
          </p:cNvSpPr>
          <p:nvPr/>
        </p:nvSpPr>
        <p:spPr bwMode="auto">
          <a:xfrm rot="-1550376">
            <a:off x="6113463" y="1406525"/>
            <a:ext cx="696912" cy="738188"/>
          </a:xfrm>
          <a:custGeom>
            <a:avLst/>
            <a:gdLst>
              <a:gd name="T0" fmla="*/ 21388262 w 21600"/>
              <a:gd name="T1" fmla="*/ 7179415 h 21600"/>
              <a:gd name="T2" fmla="*/ 16544528 w 21600"/>
              <a:gd name="T3" fmla="*/ 5256951 h 21600"/>
              <a:gd name="T4" fmla="*/ 16315515 w 21600"/>
              <a:gd name="T5" fmla="*/ 9896081 h 21600"/>
              <a:gd name="T6" fmla="*/ 25296162 w 21600"/>
              <a:gd name="T7" fmla="*/ 12613873 h 21600"/>
              <a:gd name="T8" fmla="*/ 19674795 w 21600"/>
              <a:gd name="T9" fmla="*/ 18920828 h 21600"/>
              <a:gd name="T10" fmla="*/ 14053423 w 21600"/>
              <a:gd name="T11" fmla="*/ 1261387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169"/>
                  <a:pt x="15463" y="7626"/>
                  <a:pt x="14195" y="6601"/>
                </a:cubicBezTo>
                <a:lnTo>
                  <a:pt x="17591" y="2402"/>
                </a:lnTo>
                <a:cubicBezTo>
                  <a:pt x="20126" y="4452"/>
                  <a:pt x="21599" y="753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CCFF33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6" name="AutoShape 170"/>
          <p:cNvSpPr>
            <a:spLocks noChangeArrowheads="1"/>
          </p:cNvSpPr>
          <p:nvPr/>
        </p:nvSpPr>
        <p:spPr bwMode="auto">
          <a:xfrm rot="6071149">
            <a:off x="5800725" y="1468438"/>
            <a:ext cx="696913" cy="738187"/>
          </a:xfrm>
          <a:custGeom>
            <a:avLst/>
            <a:gdLst>
              <a:gd name="T0" fmla="*/ 21388262 w 21600"/>
              <a:gd name="T1" fmla="*/ 7179415 h 21600"/>
              <a:gd name="T2" fmla="*/ 16544528 w 21600"/>
              <a:gd name="T3" fmla="*/ 5256951 h 21600"/>
              <a:gd name="T4" fmla="*/ 16315515 w 21600"/>
              <a:gd name="T5" fmla="*/ 9896081 h 21600"/>
              <a:gd name="T6" fmla="*/ 25296162 w 21600"/>
              <a:gd name="T7" fmla="*/ 12613873 h 21600"/>
              <a:gd name="T8" fmla="*/ 19674795 w 21600"/>
              <a:gd name="T9" fmla="*/ 18920828 h 21600"/>
              <a:gd name="T10" fmla="*/ 14053423 w 21600"/>
              <a:gd name="T11" fmla="*/ 1261387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169"/>
                  <a:pt x="15463" y="7626"/>
                  <a:pt x="14195" y="6601"/>
                </a:cubicBezTo>
                <a:lnTo>
                  <a:pt x="17591" y="2402"/>
                </a:lnTo>
                <a:cubicBezTo>
                  <a:pt x="20126" y="4452"/>
                  <a:pt x="21599" y="7539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CCFF33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7" name="AutoShape 196"/>
          <p:cNvSpPr>
            <a:spLocks noChangeArrowheads="1"/>
          </p:cNvSpPr>
          <p:nvPr/>
        </p:nvSpPr>
        <p:spPr bwMode="auto">
          <a:xfrm>
            <a:off x="3862388" y="2511425"/>
            <a:ext cx="1590675" cy="735013"/>
          </a:xfrm>
          <a:prstGeom prst="roundRect">
            <a:avLst>
              <a:gd name="adj" fmla="val 10764"/>
            </a:avLst>
          </a:prstGeom>
          <a:solidFill>
            <a:srgbClr val="FFEED5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10493"/>
              </a:buClr>
              <a:buFont typeface="Wingdings" pitchFamily="2" charset="2"/>
              <a:buChar char="§"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8" name="AutoShape 197"/>
          <p:cNvSpPr>
            <a:spLocks noChangeArrowheads="1"/>
          </p:cNvSpPr>
          <p:nvPr/>
        </p:nvSpPr>
        <p:spPr bwMode="auto">
          <a:xfrm>
            <a:off x="5578475" y="2511425"/>
            <a:ext cx="1233488" cy="735013"/>
          </a:xfrm>
          <a:prstGeom prst="roundRect">
            <a:avLst>
              <a:gd name="adj" fmla="val 10764"/>
            </a:avLst>
          </a:prstGeom>
          <a:solidFill>
            <a:srgbClr val="F0FFD1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10493"/>
              </a:buClr>
              <a:buFont typeface="Wingdings" pitchFamily="2" charset="2"/>
              <a:buChar char="§"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29" name="AutoShape 204"/>
          <p:cNvSpPr>
            <a:spLocks noChangeArrowheads="1"/>
          </p:cNvSpPr>
          <p:nvPr/>
        </p:nvSpPr>
        <p:spPr bwMode="auto">
          <a:xfrm>
            <a:off x="6945313" y="2511425"/>
            <a:ext cx="1462087" cy="735013"/>
          </a:xfrm>
          <a:prstGeom prst="roundRect">
            <a:avLst>
              <a:gd name="adj" fmla="val 10764"/>
            </a:avLst>
          </a:prstGeom>
          <a:solidFill>
            <a:srgbClr val="D4F4D4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10493"/>
              </a:buClr>
              <a:buFont typeface="Wingdings" pitchFamily="2" charset="2"/>
              <a:buChar char="§"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30" name="AutoShape 194"/>
          <p:cNvSpPr>
            <a:spLocks noChangeArrowheads="1"/>
          </p:cNvSpPr>
          <p:nvPr/>
        </p:nvSpPr>
        <p:spPr bwMode="auto">
          <a:xfrm>
            <a:off x="887413" y="2511425"/>
            <a:ext cx="1462087" cy="735013"/>
          </a:xfrm>
          <a:prstGeom prst="roundRect">
            <a:avLst>
              <a:gd name="adj" fmla="val 10764"/>
            </a:avLst>
          </a:prstGeom>
          <a:solidFill>
            <a:srgbClr val="E1F4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10493"/>
              </a:buClr>
              <a:buFont typeface="Wingdings" pitchFamily="2" charset="2"/>
              <a:buChar char="§"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431" name="Picture 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588" y="2746375"/>
            <a:ext cx="3730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2" name="Picture 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25" y="2771775"/>
            <a:ext cx="4873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33" name="Group 178"/>
          <p:cNvGrpSpPr>
            <a:grpSpLocks/>
          </p:cNvGrpSpPr>
          <p:nvPr/>
        </p:nvGrpSpPr>
        <p:grpSpPr bwMode="auto">
          <a:xfrm>
            <a:off x="692150" y="2511425"/>
            <a:ext cx="1766888" cy="728663"/>
            <a:chOff x="1242" y="756"/>
            <a:chExt cx="1152" cy="527"/>
          </a:xfrm>
        </p:grpSpPr>
        <p:pic>
          <p:nvPicPr>
            <p:cNvPr id="11459" name="Picture 174" descr="j0332506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5" y="958"/>
              <a:ext cx="45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60" name="Picture 175" descr="j039473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12" y="925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61" name="Picture 176" descr="j033287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958"/>
              <a:ext cx="321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62" name="Rectangle 177"/>
            <p:cNvSpPr>
              <a:spLocks noChangeArrowheads="1"/>
            </p:cNvSpPr>
            <p:nvPr/>
          </p:nvSpPr>
          <p:spPr bwMode="auto">
            <a:xfrm>
              <a:off x="1242" y="756"/>
              <a:ext cx="115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zh-TW" altLang="en-US" sz="12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運動健康管理</a:t>
              </a:r>
            </a:p>
          </p:txBody>
        </p:sp>
      </p:grpSp>
      <p:sp>
        <p:nvSpPr>
          <p:cNvPr id="11434" name="Rectangle 189"/>
          <p:cNvSpPr>
            <a:spLocks noChangeArrowheads="1"/>
          </p:cNvSpPr>
          <p:nvPr/>
        </p:nvSpPr>
        <p:spPr bwMode="auto">
          <a:xfrm>
            <a:off x="3733800" y="2516188"/>
            <a:ext cx="1873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健康管理與量測</a:t>
            </a:r>
          </a:p>
        </p:txBody>
      </p:sp>
      <p:sp>
        <p:nvSpPr>
          <p:cNvPr id="11435" name="Text Box 198"/>
          <p:cNvSpPr txBox="1">
            <a:spLocks noChangeArrowheads="1"/>
          </p:cNvSpPr>
          <p:nvPr/>
        </p:nvSpPr>
        <p:spPr bwMode="auto">
          <a:xfrm>
            <a:off x="5594350" y="2506663"/>
            <a:ext cx="11747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>
              <a:spcBef>
                <a:spcPct val="50000"/>
              </a:spcBef>
              <a:buClr>
                <a:srgbClr val="010493"/>
              </a:buClr>
              <a:buFont typeface="Wingdings" pitchFamily="2" charset="2"/>
              <a:buNone/>
            </a:pPr>
            <a:r>
              <a:rPr kumimoji="0" lang="zh-TW" altLang="en-US" sz="1200" b="1">
                <a:latin typeface="微軟正黑體" pitchFamily="34" charset="-120"/>
                <a:ea typeface="微軟正黑體" pitchFamily="34" charset="-120"/>
              </a:rPr>
              <a:t>老人</a:t>
            </a:r>
            <a:r>
              <a:rPr kumimoji="0" lang="en-US" altLang="zh-TW" sz="1200" b="1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1200" b="1">
                <a:latin typeface="微軟正黑體" pitchFamily="34" charset="-120"/>
                <a:ea typeface="微軟正黑體" pitchFamily="34" charset="-120"/>
              </a:rPr>
              <a:t>長期照護</a:t>
            </a:r>
          </a:p>
        </p:txBody>
      </p:sp>
      <p:pic>
        <p:nvPicPr>
          <p:cNvPr id="11436" name="Picture 200" descr="heartnic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5325" y="2744788"/>
            <a:ext cx="406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7" name="Picture 202" descr="insulin-in-treating-diabetes-ga-2-main_Fu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6175" y="2789238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38" name="Text Box 203"/>
          <p:cNvSpPr txBox="1">
            <a:spLocks noChangeArrowheads="1"/>
          </p:cNvSpPr>
          <p:nvPr/>
        </p:nvSpPr>
        <p:spPr bwMode="auto">
          <a:xfrm>
            <a:off x="7288213" y="2511425"/>
            <a:ext cx="7937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>
              <a:spcBef>
                <a:spcPct val="50000"/>
              </a:spcBef>
              <a:buClr>
                <a:srgbClr val="010493"/>
              </a:buClr>
              <a:buFont typeface="Wingdings" pitchFamily="2" charset="2"/>
              <a:buNone/>
            </a:pPr>
            <a:r>
              <a:rPr kumimoji="0" lang="zh-TW" altLang="en-US" sz="1200" b="1">
                <a:latin typeface="微軟正黑體" pitchFamily="34" charset="-120"/>
                <a:ea typeface="微軟正黑體" pitchFamily="34" charset="-120"/>
              </a:rPr>
              <a:t>疾病管理</a:t>
            </a:r>
          </a:p>
        </p:txBody>
      </p:sp>
      <p:pic>
        <p:nvPicPr>
          <p:cNvPr id="11439" name="Picture 206" descr="diet-pil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2751138"/>
            <a:ext cx="460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Text Box 197"/>
          <p:cNvSpPr txBox="1">
            <a:spLocks noChangeArrowheads="1"/>
          </p:cNvSpPr>
          <p:nvPr/>
        </p:nvSpPr>
        <p:spPr bwMode="auto">
          <a:xfrm>
            <a:off x="282575" y="2482850"/>
            <a:ext cx="400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服務應用</a:t>
            </a:r>
          </a:p>
        </p:txBody>
      </p:sp>
      <p:sp>
        <p:nvSpPr>
          <p:cNvPr id="200" name="Text Box 198"/>
          <p:cNvSpPr txBox="1">
            <a:spLocks noChangeArrowheads="1"/>
          </p:cNvSpPr>
          <p:nvPr/>
        </p:nvSpPr>
        <p:spPr bwMode="auto">
          <a:xfrm>
            <a:off x="269875" y="4275138"/>
            <a:ext cx="400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服務流程</a:t>
            </a:r>
          </a:p>
        </p:txBody>
      </p:sp>
      <p:sp>
        <p:nvSpPr>
          <p:cNvPr id="201" name="AutoShape 199"/>
          <p:cNvSpPr>
            <a:spLocks noChangeArrowheads="1"/>
          </p:cNvSpPr>
          <p:nvPr/>
        </p:nvSpPr>
        <p:spPr bwMode="auto">
          <a:xfrm>
            <a:off x="6421438" y="3929063"/>
            <a:ext cx="209550" cy="2111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0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Rectangle 200"/>
          <p:cNvSpPr>
            <a:spLocks noChangeArrowheads="1"/>
          </p:cNvSpPr>
          <p:nvPr/>
        </p:nvSpPr>
        <p:spPr bwMode="auto">
          <a:xfrm>
            <a:off x="4743450" y="5022850"/>
            <a:ext cx="185738" cy="185738"/>
          </a:xfrm>
          <a:prstGeom prst="rect">
            <a:avLst/>
          </a:prstGeom>
          <a:solidFill>
            <a:srgbClr val="00CC00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444" name="AutoShape 203"/>
          <p:cNvCxnSpPr>
            <a:cxnSpLocks noChangeShapeType="1"/>
          </p:cNvCxnSpPr>
          <p:nvPr/>
        </p:nvCxnSpPr>
        <p:spPr bwMode="auto">
          <a:xfrm rot="5400000">
            <a:off x="2042319" y="3144044"/>
            <a:ext cx="1776412" cy="209550"/>
          </a:xfrm>
          <a:prstGeom prst="bentConnector3">
            <a:avLst>
              <a:gd name="adj1" fmla="val 59157"/>
            </a:avLst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</p:spPr>
      </p:cxnSp>
      <p:sp>
        <p:nvSpPr>
          <p:cNvPr id="11445" name="AutoShape 195"/>
          <p:cNvSpPr>
            <a:spLocks noChangeArrowheads="1"/>
          </p:cNvSpPr>
          <p:nvPr/>
        </p:nvSpPr>
        <p:spPr bwMode="auto">
          <a:xfrm>
            <a:off x="2449513" y="2511425"/>
            <a:ext cx="1319212" cy="735013"/>
          </a:xfrm>
          <a:prstGeom prst="roundRect">
            <a:avLst>
              <a:gd name="adj" fmla="val 10764"/>
            </a:avLst>
          </a:prstGeom>
          <a:solidFill>
            <a:srgbClr val="F5E1FF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10493"/>
              </a:buClr>
              <a:buFont typeface="Wingdings" pitchFamily="2" charset="2"/>
              <a:buChar char="§"/>
            </a:pPr>
            <a:endParaRPr kumimoji="0" lang="zh-TW" altLang="zh-TW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446" name="Picture 180" descr="j0446004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5875" y="2833688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47" name="Picture 182" descr="pe02748_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63" y="2833688"/>
            <a:ext cx="349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48" name="Picture 183" descr="pe03262_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55938" y="2963863"/>
            <a:ext cx="28098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49" name="Rectangle 184"/>
          <p:cNvSpPr>
            <a:spLocks noChangeArrowheads="1"/>
          </p:cNvSpPr>
          <p:nvPr/>
        </p:nvSpPr>
        <p:spPr bwMode="auto">
          <a:xfrm>
            <a:off x="2392363" y="2554288"/>
            <a:ext cx="144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飲食健康管理</a:t>
            </a:r>
          </a:p>
        </p:txBody>
      </p:sp>
      <p:pic>
        <p:nvPicPr>
          <p:cNvPr id="11450" name="Picture 181" descr="j0433913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98800" y="2790825"/>
            <a:ext cx="2365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51" name="群組 18"/>
          <p:cNvGrpSpPr>
            <a:grpSpLocks/>
          </p:cNvGrpSpPr>
          <p:nvPr/>
        </p:nvGrpSpPr>
        <p:grpSpPr bwMode="auto">
          <a:xfrm>
            <a:off x="4427538" y="2762250"/>
            <a:ext cx="504825" cy="457200"/>
            <a:chOff x="6876256" y="4725144"/>
            <a:chExt cx="2016224" cy="1830034"/>
          </a:xfrm>
        </p:grpSpPr>
        <p:pic>
          <p:nvPicPr>
            <p:cNvPr id="11457" name="圖片 2" descr="USB體重計.pn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76256" y="4725144"/>
              <a:ext cx="2016224" cy="18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58" name="圖片 20" descr="Logo-AGOSS.pn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-971615">
              <a:off x="7754262" y="4928094"/>
              <a:ext cx="445859" cy="16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452" name="群組 21"/>
          <p:cNvGrpSpPr>
            <a:grpSpLocks/>
          </p:cNvGrpSpPr>
          <p:nvPr/>
        </p:nvGrpSpPr>
        <p:grpSpPr bwMode="auto">
          <a:xfrm>
            <a:off x="3851275" y="2835275"/>
            <a:ext cx="576263" cy="395288"/>
            <a:chOff x="6300192" y="2996952"/>
            <a:chExt cx="2395374" cy="1566457"/>
          </a:xfrm>
        </p:grpSpPr>
        <p:pic>
          <p:nvPicPr>
            <p:cNvPr id="11455" name="圖片 1" descr="USB血壓計.pn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300192" y="2996952"/>
              <a:ext cx="2395374" cy="1566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56" name="圖片 23" descr="LOGO.jp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rot="421678">
              <a:off x="6803116" y="3119221"/>
              <a:ext cx="285379" cy="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53" name="Picture 34" descr="W02006120161009707367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03800" y="2762250"/>
            <a:ext cx="431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頁尾版面配置區 1"/>
          <p:cNvSpPr txBox="1">
            <a:spLocks/>
          </p:cNvSpPr>
          <p:nvPr/>
        </p:nvSpPr>
        <p:spPr>
          <a:xfrm>
            <a:off x="2909888" y="6500813"/>
            <a:ext cx="3233737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a-DK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© Copyright AGOSS Corporation 2012</a:t>
            </a:r>
            <a:endParaRPr kumimoji="0"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49154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20713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400" smtClean="0">
                <a:cs typeface="Arial Unicode MS"/>
              </a:rPr>
              <a:t>推展可行性及推展策略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475656" y="1237208"/>
          <a:ext cx="609600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1475656" y="2317328"/>
          <a:ext cx="5832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51202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468313" y="188913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400" smtClean="0">
                <a:cs typeface="Arial Unicode MS"/>
              </a:rPr>
              <a:t>健康促進服務預期效益</a:t>
            </a:r>
          </a:p>
        </p:txBody>
      </p:sp>
      <p:grpSp>
        <p:nvGrpSpPr>
          <p:cNvPr id="5" name="群組 16"/>
          <p:cNvGrpSpPr/>
          <p:nvPr/>
        </p:nvGrpSpPr>
        <p:grpSpPr>
          <a:xfrm>
            <a:off x="2948009" y="1880829"/>
            <a:ext cx="1551984" cy="1513352"/>
            <a:chOff x="1247648" y="231647"/>
            <a:chExt cx="1804632" cy="1759712"/>
          </a:xfrm>
          <a:scene3d>
            <a:camera prst="orthographicFront"/>
            <a:lightRig rig="flat" dir="t"/>
          </a:scene3d>
        </p:grpSpPr>
        <p:sp>
          <p:nvSpPr>
            <p:cNvPr id="6" name="圓形圖 5"/>
            <p:cNvSpPr/>
            <p:nvPr/>
          </p:nvSpPr>
          <p:spPr>
            <a:xfrm>
              <a:off x="1247648" y="231647"/>
              <a:ext cx="1759712" cy="175971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形圖 4"/>
            <p:cNvSpPr/>
            <p:nvPr/>
          </p:nvSpPr>
          <p:spPr>
            <a:xfrm>
              <a:off x="1807977" y="273511"/>
              <a:ext cx="1244303" cy="12443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400" b="1" dirty="0">
                  <a:latin typeface="標楷體" pitchFamily="65" charset="-120"/>
                  <a:ea typeface="標楷體" pitchFamily="65" charset="-120"/>
                </a:rPr>
                <a:t>單位組織</a:t>
              </a:r>
              <a:endParaRPr kumimoji="0"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17"/>
          <p:cNvGrpSpPr/>
          <p:nvPr/>
        </p:nvGrpSpPr>
        <p:grpSpPr>
          <a:xfrm>
            <a:off x="4531262" y="1880829"/>
            <a:ext cx="1513353" cy="1513352"/>
            <a:chOff x="3088640" y="231647"/>
            <a:chExt cx="1759712" cy="1759712"/>
          </a:xfrm>
          <a:scene3d>
            <a:camera prst="orthographicFront"/>
            <a:lightRig rig="flat" dir="t"/>
          </a:scene3d>
        </p:grpSpPr>
        <p:sp>
          <p:nvSpPr>
            <p:cNvPr id="9" name="圓形圖 8"/>
            <p:cNvSpPr/>
            <p:nvPr/>
          </p:nvSpPr>
          <p:spPr>
            <a:xfrm rot="5400000">
              <a:off x="3088640" y="231647"/>
              <a:ext cx="1759712" cy="175971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形圖 6"/>
            <p:cNvSpPr/>
            <p:nvPr/>
          </p:nvSpPr>
          <p:spPr>
            <a:xfrm>
              <a:off x="3315710" y="447671"/>
              <a:ext cx="1244306" cy="12443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400" b="1" dirty="0">
                  <a:latin typeface="標楷體" pitchFamily="65" charset="-120"/>
                  <a:ea typeface="標楷體" pitchFamily="65" charset="-120"/>
                </a:rPr>
                <a:t>民眾</a:t>
              </a:r>
              <a:endParaRPr kumimoji="0"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8"/>
          <p:cNvGrpSpPr/>
          <p:nvPr/>
        </p:nvGrpSpPr>
        <p:grpSpPr>
          <a:xfrm>
            <a:off x="4531262" y="3464083"/>
            <a:ext cx="1513353" cy="1513352"/>
            <a:chOff x="3088640" y="2072640"/>
            <a:chExt cx="1759712" cy="1759712"/>
          </a:xfrm>
          <a:scene3d>
            <a:camera prst="orthographicFront"/>
            <a:lightRig rig="flat" dir="t"/>
          </a:scene3d>
        </p:grpSpPr>
        <p:sp>
          <p:nvSpPr>
            <p:cNvPr id="12" name="圓形圖 11"/>
            <p:cNvSpPr/>
            <p:nvPr/>
          </p:nvSpPr>
          <p:spPr>
            <a:xfrm rot="10800000">
              <a:off x="3088640" y="2072640"/>
              <a:ext cx="1759712" cy="175971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形圖 8"/>
            <p:cNvSpPr/>
            <p:nvPr/>
          </p:nvSpPr>
          <p:spPr>
            <a:xfrm>
              <a:off x="3387721" y="2299709"/>
              <a:ext cx="1244303" cy="12443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400" b="1" dirty="0">
                  <a:latin typeface="標楷體" pitchFamily="65" charset="-120"/>
                  <a:ea typeface="標楷體" pitchFamily="65" charset="-120"/>
                </a:rPr>
                <a:t>健管單位</a:t>
              </a:r>
              <a:endParaRPr kumimoji="0"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" name="群組 19"/>
          <p:cNvGrpSpPr/>
          <p:nvPr/>
        </p:nvGrpSpPr>
        <p:grpSpPr>
          <a:xfrm>
            <a:off x="2948009" y="3464083"/>
            <a:ext cx="1513353" cy="1513352"/>
            <a:chOff x="1247648" y="2072640"/>
            <a:chExt cx="1759712" cy="1759712"/>
          </a:xfrm>
          <a:scene3d>
            <a:camera prst="orthographicFront"/>
            <a:lightRig rig="flat" dir="t"/>
          </a:scene3d>
        </p:grpSpPr>
        <p:sp>
          <p:nvSpPr>
            <p:cNvPr id="15" name="圓形圖 14"/>
            <p:cNvSpPr/>
            <p:nvPr/>
          </p:nvSpPr>
          <p:spPr>
            <a:xfrm rot="16200000">
              <a:off x="1247648" y="2072640"/>
              <a:ext cx="1759712" cy="175971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形圖 10"/>
            <p:cNvSpPr/>
            <p:nvPr/>
          </p:nvSpPr>
          <p:spPr>
            <a:xfrm>
              <a:off x="1377675" y="2199306"/>
              <a:ext cx="1244306" cy="12443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b="1" dirty="0">
                  <a:latin typeface="標楷體" pitchFamily="65" charset="-120"/>
                  <a:ea typeface="標楷體" pitchFamily="65" charset="-120"/>
                </a:rPr>
                <a:t>服務支持單位</a:t>
              </a:r>
              <a:endParaRPr kumimoji="0" lang="zh-TW" altLang="en-US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3629025" y="2562225"/>
            <a:ext cx="1651000" cy="1651000"/>
            <a:chOff x="3629205" y="2706040"/>
            <a:chExt cx="1651421" cy="1651421"/>
          </a:xfrm>
        </p:grpSpPr>
        <p:sp>
          <p:nvSpPr>
            <p:cNvPr id="23" name="左-右雙向箭號 8"/>
            <p:cNvSpPr/>
            <p:nvPr/>
          </p:nvSpPr>
          <p:spPr>
            <a:xfrm rot="2700000">
              <a:off x="3629205" y="3372244"/>
              <a:ext cx="1651421" cy="319014"/>
            </a:xfrm>
            <a:prstGeom prst="leftRightArrow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4" name="左-右雙向箭號 23"/>
            <p:cNvSpPr/>
            <p:nvPr/>
          </p:nvSpPr>
          <p:spPr>
            <a:xfrm rot="18900000">
              <a:off x="3629205" y="3372243"/>
              <a:ext cx="1651421" cy="319014"/>
            </a:xfrm>
            <a:prstGeom prst="leftRightArrow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5" name="菱形 1"/>
            <p:cNvSpPr/>
            <p:nvPr/>
          </p:nvSpPr>
          <p:spPr>
            <a:xfrm>
              <a:off x="3991247" y="3068082"/>
              <a:ext cx="982914" cy="982914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996012" y="3069671"/>
              <a:ext cx="776485" cy="8193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共同</a:t>
              </a:r>
              <a:endParaRPr kumimoji="0"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創造</a:t>
              </a:r>
              <a:endParaRPr kumimoji="0"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" name="群組 44"/>
          <p:cNvGrpSpPr>
            <a:grpSpLocks/>
          </p:cNvGrpSpPr>
          <p:nvPr/>
        </p:nvGrpSpPr>
        <p:grpSpPr bwMode="auto">
          <a:xfrm>
            <a:off x="996950" y="333375"/>
            <a:ext cx="6821488" cy="6191250"/>
            <a:chOff x="996485" y="476672"/>
            <a:chExt cx="6821429" cy="6192688"/>
          </a:xfrm>
        </p:grpSpPr>
        <p:sp>
          <p:nvSpPr>
            <p:cNvPr id="4" name="橢圓 3"/>
            <p:cNvSpPr/>
            <p:nvPr/>
          </p:nvSpPr>
          <p:spPr>
            <a:xfrm>
              <a:off x="2204563" y="1343648"/>
              <a:ext cx="4583072" cy="4458735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1956915" y="1108644"/>
              <a:ext cx="5078368" cy="4941447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779349" y="1556423"/>
              <a:ext cx="1354125" cy="3445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體驗思維</a:t>
              </a: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3866660" y="5300617"/>
              <a:ext cx="1281102" cy="3159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參與平台</a:t>
              </a:r>
              <a:endParaRPr kumimoji="0"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6168515" y="2996620"/>
              <a:ext cx="390522" cy="12051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互動內容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2452210" y="2996620"/>
              <a:ext cx="392109" cy="12051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網路關係</a:t>
              </a:r>
              <a:endParaRPr kumimoji="0"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1704504" y="870463"/>
              <a:ext cx="5578427" cy="5427335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grpSp>
          <p:nvGrpSpPr>
            <p:cNvPr id="51220" name="群組 81"/>
            <p:cNvGrpSpPr>
              <a:grpSpLocks/>
            </p:cNvGrpSpPr>
            <p:nvPr/>
          </p:nvGrpSpPr>
          <p:grpSpPr bwMode="auto">
            <a:xfrm>
              <a:off x="3876912" y="5678530"/>
              <a:ext cx="1273925" cy="990830"/>
              <a:chOff x="3876912" y="5678530"/>
              <a:chExt cx="1273925" cy="990830"/>
            </a:xfrm>
          </p:grpSpPr>
          <p:sp>
            <p:nvSpPr>
              <p:cNvPr id="43" name="等腰三角形 42"/>
              <p:cNvSpPr/>
              <p:nvPr/>
            </p:nvSpPr>
            <p:spPr>
              <a:xfrm>
                <a:off x="3876185" y="5678530"/>
                <a:ext cx="1274752" cy="990830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dirty="0"/>
              </a:p>
            </p:txBody>
          </p:sp>
          <p:sp>
            <p:nvSpPr>
              <p:cNvPr id="51231" name="文字方塊 43"/>
              <p:cNvSpPr txBox="1">
                <a:spLocks noChangeArrowheads="1"/>
              </p:cNvSpPr>
              <p:nvPr/>
            </p:nvSpPr>
            <p:spPr bwMode="auto">
              <a:xfrm>
                <a:off x="4038720" y="6051589"/>
                <a:ext cx="952877" cy="555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擴大參與</a:t>
                </a:r>
                <a:endParaRPr kumimoji="0" lang="en-US" altLang="zh-TW" b="1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平台連結</a:t>
                </a:r>
              </a:p>
            </p:txBody>
          </p:sp>
        </p:grpSp>
        <p:grpSp>
          <p:nvGrpSpPr>
            <p:cNvPr id="51221" name="群組 80"/>
            <p:cNvGrpSpPr>
              <a:grpSpLocks/>
            </p:cNvGrpSpPr>
            <p:nvPr/>
          </p:nvGrpSpPr>
          <p:grpSpPr bwMode="auto">
            <a:xfrm>
              <a:off x="6663623" y="2953747"/>
              <a:ext cx="1154291" cy="1273925"/>
              <a:chOff x="6663623" y="2953747"/>
              <a:chExt cx="1154291" cy="1273925"/>
            </a:xfrm>
          </p:grpSpPr>
          <p:sp>
            <p:nvSpPr>
              <p:cNvPr id="41" name="等腰三角形 40"/>
              <p:cNvSpPr/>
              <p:nvPr/>
            </p:nvSpPr>
            <p:spPr>
              <a:xfrm rot="16200000">
                <a:off x="6522371" y="3095187"/>
                <a:ext cx="1273471" cy="990591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dirty="0"/>
              </a:p>
            </p:txBody>
          </p:sp>
          <p:sp>
            <p:nvSpPr>
              <p:cNvPr id="51229" name="文字方塊 41"/>
              <p:cNvSpPr txBox="1">
                <a:spLocks noChangeArrowheads="1"/>
              </p:cNvSpPr>
              <p:nvPr/>
            </p:nvSpPr>
            <p:spPr bwMode="auto">
              <a:xfrm>
                <a:off x="6709917" y="3325309"/>
                <a:ext cx="110799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擴大</a:t>
                </a:r>
                <a:endParaRPr kumimoji="0" lang="en-US" altLang="zh-TW" b="1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互動範疇</a:t>
                </a:r>
              </a:p>
            </p:txBody>
          </p:sp>
        </p:grpSp>
        <p:grpSp>
          <p:nvGrpSpPr>
            <p:cNvPr id="51222" name="群組 84"/>
            <p:cNvGrpSpPr>
              <a:grpSpLocks/>
            </p:cNvGrpSpPr>
            <p:nvPr/>
          </p:nvGrpSpPr>
          <p:grpSpPr bwMode="auto">
            <a:xfrm>
              <a:off x="3814985" y="476672"/>
              <a:ext cx="1273925" cy="990830"/>
              <a:chOff x="3814985" y="476672"/>
              <a:chExt cx="1273925" cy="990830"/>
            </a:xfrm>
          </p:grpSpPr>
          <p:sp>
            <p:nvSpPr>
              <p:cNvPr id="39" name="等腰三角形 38"/>
              <p:cNvSpPr/>
              <p:nvPr/>
            </p:nvSpPr>
            <p:spPr>
              <a:xfrm rot="10800000">
                <a:off x="3814274" y="476672"/>
                <a:ext cx="1274751" cy="990830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dirty="0"/>
              </a:p>
            </p:txBody>
          </p:sp>
          <p:sp>
            <p:nvSpPr>
              <p:cNvPr id="51227" name="文字方塊 39"/>
              <p:cNvSpPr txBox="1">
                <a:spLocks noChangeArrowheads="1"/>
              </p:cNvSpPr>
              <p:nvPr/>
            </p:nvSpPr>
            <p:spPr bwMode="auto">
              <a:xfrm>
                <a:off x="3938839" y="562150"/>
                <a:ext cx="952877" cy="555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擴大</a:t>
                </a:r>
                <a:endParaRPr kumimoji="0" lang="en-US" altLang="zh-TW" b="1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體驗空間</a:t>
                </a:r>
              </a:p>
            </p:txBody>
          </p:sp>
        </p:grpSp>
        <p:grpSp>
          <p:nvGrpSpPr>
            <p:cNvPr id="51223" name="群組 83"/>
            <p:cNvGrpSpPr>
              <a:grpSpLocks/>
            </p:cNvGrpSpPr>
            <p:nvPr/>
          </p:nvGrpSpPr>
          <p:grpSpPr bwMode="auto">
            <a:xfrm>
              <a:off x="996485" y="2980287"/>
              <a:ext cx="1338829" cy="1273925"/>
              <a:chOff x="996485" y="2980287"/>
              <a:chExt cx="1338829" cy="1273925"/>
            </a:xfrm>
          </p:grpSpPr>
          <p:sp>
            <p:nvSpPr>
              <p:cNvPr id="37" name="等腰三角形 36"/>
              <p:cNvSpPr/>
              <p:nvPr/>
            </p:nvSpPr>
            <p:spPr>
              <a:xfrm rot="5400000">
                <a:off x="1196355" y="3122181"/>
                <a:ext cx="1273471" cy="990591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dirty="0"/>
              </a:p>
            </p:txBody>
          </p:sp>
          <p:sp>
            <p:nvSpPr>
              <p:cNvPr id="51225" name="文字方塊 37"/>
              <p:cNvSpPr txBox="1">
                <a:spLocks noChangeArrowheads="1"/>
              </p:cNvSpPr>
              <p:nvPr/>
            </p:nvSpPr>
            <p:spPr bwMode="auto">
              <a:xfrm>
                <a:off x="996485" y="3042214"/>
                <a:ext cx="1338829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擴大</a:t>
                </a:r>
                <a:endParaRPr kumimoji="0" lang="en-US" altLang="zh-TW" b="1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生態系統中</a:t>
                </a:r>
                <a:endParaRPr kumimoji="0" lang="en-US" altLang="zh-TW" b="1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利益關係人</a:t>
                </a:r>
                <a:endParaRPr kumimoji="0" lang="en-US" altLang="zh-TW" b="1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kumimoji="0" lang="zh-TW" altLang="en-US" b="1">
                    <a:latin typeface="標楷體" pitchFamily="65" charset="-120"/>
                    <a:ea typeface="標楷體" pitchFamily="65" charset="-120"/>
                  </a:rPr>
                  <a:t>之聯繫</a:t>
                </a:r>
              </a:p>
            </p:txBody>
          </p:sp>
        </p:grpSp>
      </p:grp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548313" y="1881188"/>
            <a:ext cx="1416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獲得體驗健康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之新價值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5437188" y="4481513"/>
            <a:ext cx="22367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創造策略資本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降低推動成本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提升服務效益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有效管理健康促進成效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2119313" y="1952625"/>
            <a:ext cx="1416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提升民眾服務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與管理量能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2147888" y="4481513"/>
            <a:ext cx="1416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創造健康運動</a:t>
            </a:r>
            <a:endParaRPr kumimoji="0" lang="en-US" altLang="zh-TW" sz="1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之產業鏈結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3"/>
          <p:cNvGrpSpPr/>
          <p:nvPr/>
        </p:nvGrpSpPr>
        <p:grpSpPr>
          <a:xfrm>
            <a:off x="142844" y="-289127"/>
            <a:ext cx="828756" cy="45719"/>
            <a:chOff x="2072271" y="823515"/>
            <a:chExt cx="4999458" cy="5210970"/>
          </a:xfrm>
          <a:solidFill>
            <a:schemeClr val="tx1">
              <a:lumMod val="75000"/>
            </a:schemeClr>
          </a:solidFill>
        </p:grpSpPr>
        <p:grpSp>
          <p:nvGrpSpPr>
            <p:cNvPr id="3" name="群組 60"/>
            <p:cNvGrpSpPr/>
            <p:nvPr/>
          </p:nvGrpSpPr>
          <p:grpSpPr>
            <a:xfrm>
              <a:off x="4127305" y="823515"/>
              <a:ext cx="889391" cy="889391"/>
              <a:chOff x="4041695" y="1989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13" name="橢圓 112"/>
              <p:cNvSpPr/>
              <p:nvPr/>
            </p:nvSpPr>
            <p:spPr>
              <a:xfrm>
                <a:off x="4041695" y="1989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橢圓 4"/>
              <p:cNvSpPr/>
              <p:nvPr/>
            </p:nvSpPr>
            <p:spPr>
              <a:xfrm>
                <a:off x="4171943" y="132237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體適能檢測</a:t>
                </a:r>
              </a:p>
            </p:txBody>
          </p:sp>
        </p:grpSp>
        <p:grpSp>
          <p:nvGrpSpPr>
            <p:cNvPr id="4" name="群組 62"/>
            <p:cNvGrpSpPr/>
            <p:nvPr/>
          </p:nvGrpSpPr>
          <p:grpSpPr>
            <a:xfrm>
              <a:off x="5082474" y="1322395"/>
              <a:ext cx="236406" cy="300169"/>
              <a:chOff x="4996864" y="500869"/>
              <a:chExt cx="236406" cy="300169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11" name="向右箭號 110"/>
              <p:cNvSpPr/>
              <p:nvPr/>
            </p:nvSpPr>
            <p:spPr>
              <a:xfrm rot="1080000">
                <a:off x="4996864" y="500869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2" name="向右箭號 6"/>
              <p:cNvSpPr/>
              <p:nvPr/>
            </p:nvSpPr>
            <p:spPr>
              <a:xfrm rot="1080000">
                <a:off x="4998600" y="549945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5" name="群組 64"/>
            <p:cNvGrpSpPr/>
            <p:nvPr/>
          </p:nvGrpSpPr>
          <p:grpSpPr>
            <a:xfrm>
              <a:off x="5397385" y="1236189"/>
              <a:ext cx="889391" cy="889391"/>
              <a:chOff x="5311775" y="414663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09" name="橢圓 108"/>
              <p:cNvSpPr/>
              <p:nvPr/>
            </p:nvSpPr>
            <p:spPr>
              <a:xfrm>
                <a:off x="5311775" y="414663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橢圓 8"/>
              <p:cNvSpPr/>
              <p:nvPr/>
            </p:nvSpPr>
            <p:spPr>
              <a:xfrm>
                <a:off x="5442023" y="544911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健康目標設定</a:t>
                </a:r>
              </a:p>
            </p:txBody>
          </p:sp>
        </p:grpSp>
        <p:grpSp>
          <p:nvGrpSpPr>
            <p:cNvPr id="6" name="群組 65"/>
            <p:cNvGrpSpPr/>
            <p:nvPr/>
          </p:nvGrpSpPr>
          <p:grpSpPr>
            <a:xfrm>
              <a:off x="6080539" y="2097466"/>
              <a:ext cx="300169" cy="236406"/>
              <a:chOff x="5994929" y="1275940"/>
              <a:chExt cx="300169" cy="236406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07" name="向右箭號 106"/>
              <p:cNvSpPr/>
              <p:nvPr/>
            </p:nvSpPr>
            <p:spPr>
              <a:xfrm rot="3240000">
                <a:off x="6026811" y="1244058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8" name="向右箭號 10"/>
              <p:cNvSpPr/>
              <p:nvPr/>
            </p:nvSpPr>
            <p:spPr>
              <a:xfrm rot="3240000">
                <a:off x="6041429" y="1275403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7" name="群組 66"/>
            <p:cNvGrpSpPr/>
            <p:nvPr/>
          </p:nvGrpSpPr>
          <p:grpSpPr>
            <a:xfrm>
              <a:off x="6182338" y="2316584"/>
              <a:ext cx="889391" cy="889391"/>
              <a:chOff x="6096728" y="1495058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05" name="橢圓 104"/>
              <p:cNvSpPr/>
              <p:nvPr/>
            </p:nvSpPr>
            <p:spPr>
              <a:xfrm>
                <a:off x="6096728" y="1495058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6" name="橢圓 12"/>
              <p:cNvSpPr/>
              <p:nvPr/>
            </p:nvSpPr>
            <p:spPr>
              <a:xfrm>
                <a:off x="6226976" y="1625306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運動  模式</a:t>
                </a:r>
              </a:p>
            </p:txBody>
          </p:sp>
        </p:grpSp>
        <p:grpSp>
          <p:nvGrpSpPr>
            <p:cNvPr id="8" name="群組 67"/>
            <p:cNvGrpSpPr/>
            <p:nvPr/>
          </p:nvGrpSpPr>
          <p:grpSpPr>
            <a:xfrm>
              <a:off x="6476949" y="3304107"/>
              <a:ext cx="300169" cy="236406"/>
              <a:chOff x="6391339" y="2482581"/>
              <a:chExt cx="300169" cy="236406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03" name="向右箭號 102"/>
              <p:cNvSpPr/>
              <p:nvPr/>
            </p:nvSpPr>
            <p:spPr>
              <a:xfrm rot="5400000">
                <a:off x="6423221" y="2450699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4" name="向右箭號 14"/>
              <p:cNvSpPr/>
              <p:nvPr/>
            </p:nvSpPr>
            <p:spPr>
              <a:xfrm rot="5400000">
                <a:off x="6458682" y="2475272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9" name="群組 68"/>
            <p:cNvGrpSpPr/>
            <p:nvPr/>
          </p:nvGrpSpPr>
          <p:grpSpPr>
            <a:xfrm>
              <a:off x="6182338" y="3652025"/>
              <a:ext cx="889391" cy="889391"/>
              <a:chOff x="6096728" y="2830499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01" name="橢圓 100"/>
              <p:cNvSpPr/>
              <p:nvPr/>
            </p:nvSpPr>
            <p:spPr>
              <a:xfrm>
                <a:off x="6096728" y="2830499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2" name="橢圓 16"/>
              <p:cNvSpPr/>
              <p:nvPr/>
            </p:nvSpPr>
            <p:spPr>
              <a:xfrm>
                <a:off x="6226976" y="2960747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運動  器材</a:t>
                </a:r>
              </a:p>
            </p:txBody>
          </p:sp>
        </p:grpSp>
        <p:grpSp>
          <p:nvGrpSpPr>
            <p:cNvPr id="10" name="群組 69"/>
            <p:cNvGrpSpPr/>
            <p:nvPr/>
          </p:nvGrpSpPr>
          <p:grpSpPr>
            <a:xfrm>
              <a:off x="6088405" y="4513303"/>
              <a:ext cx="300169" cy="236406"/>
              <a:chOff x="6002795" y="3691777"/>
              <a:chExt cx="300169" cy="236406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99" name="向右箭號 98"/>
              <p:cNvSpPr/>
              <p:nvPr/>
            </p:nvSpPr>
            <p:spPr>
              <a:xfrm rot="7560000">
                <a:off x="6034677" y="3659895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向右箭號 18"/>
              <p:cNvSpPr/>
              <p:nvPr/>
            </p:nvSpPr>
            <p:spPr>
              <a:xfrm rot="18360000">
                <a:off x="6090981" y="3691240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11" name="群組 70"/>
            <p:cNvGrpSpPr/>
            <p:nvPr/>
          </p:nvGrpSpPr>
          <p:grpSpPr>
            <a:xfrm>
              <a:off x="5397385" y="4732420"/>
              <a:ext cx="889391" cy="889391"/>
              <a:chOff x="5311775" y="3910894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97" name="橢圓 96"/>
              <p:cNvSpPr/>
              <p:nvPr/>
            </p:nvSpPr>
            <p:spPr>
              <a:xfrm>
                <a:off x="5311775" y="3910894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橢圓 20"/>
              <p:cNvSpPr/>
              <p:nvPr/>
            </p:nvSpPr>
            <p:spPr>
              <a:xfrm>
                <a:off x="5442023" y="4041142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運動強度偵測</a:t>
                </a:r>
              </a:p>
            </p:txBody>
          </p:sp>
        </p:grpSp>
        <p:grpSp>
          <p:nvGrpSpPr>
            <p:cNvPr id="12" name="群組 71"/>
            <p:cNvGrpSpPr/>
            <p:nvPr/>
          </p:nvGrpSpPr>
          <p:grpSpPr>
            <a:xfrm>
              <a:off x="5095201" y="5231301"/>
              <a:ext cx="236406" cy="300169"/>
              <a:chOff x="5009591" y="4409775"/>
              <a:chExt cx="236406" cy="300169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95" name="向右箭號 94"/>
              <p:cNvSpPr/>
              <p:nvPr/>
            </p:nvSpPr>
            <p:spPr>
              <a:xfrm rot="9720000">
                <a:off x="5009591" y="4409775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向右箭號 22"/>
              <p:cNvSpPr/>
              <p:nvPr/>
            </p:nvSpPr>
            <p:spPr>
              <a:xfrm rot="20520000">
                <a:off x="5078777" y="4458851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13" name="群組 72"/>
            <p:cNvGrpSpPr/>
            <p:nvPr/>
          </p:nvGrpSpPr>
          <p:grpSpPr>
            <a:xfrm>
              <a:off x="4127305" y="5145094"/>
              <a:ext cx="889391" cy="889391"/>
              <a:chOff x="4041695" y="4323568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93" name="橢圓 92"/>
              <p:cNvSpPr/>
              <p:nvPr/>
            </p:nvSpPr>
            <p:spPr>
              <a:xfrm>
                <a:off x="4041695" y="4323568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橢圓 24"/>
              <p:cNvSpPr/>
              <p:nvPr/>
            </p:nvSpPr>
            <p:spPr>
              <a:xfrm>
                <a:off x="4171943" y="4453816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即時心跳監測</a:t>
                </a:r>
              </a:p>
            </p:txBody>
          </p:sp>
        </p:grpSp>
        <p:grpSp>
          <p:nvGrpSpPr>
            <p:cNvPr id="14" name="群組 73"/>
            <p:cNvGrpSpPr/>
            <p:nvPr/>
          </p:nvGrpSpPr>
          <p:grpSpPr>
            <a:xfrm>
              <a:off x="3825120" y="5235436"/>
              <a:ext cx="236406" cy="300169"/>
              <a:chOff x="3739510" y="4413910"/>
              <a:chExt cx="236406" cy="300169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91" name="向右箭號 90"/>
              <p:cNvSpPr/>
              <p:nvPr/>
            </p:nvSpPr>
            <p:spPr>
              <a:xfrm rot="11880000">
                <a:off x="3739510" y="4413910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向右箭號 26"/>
              <p:cNvSpPr/>
              <p:nvPr/>
            </p:nvSpPr>
            <p:spPr>
              <a:xfrm rot="22680000">
                <a:off x="3808696" y="4484902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15" name="群組 74"/>
            <p:cNvGrpSpPr/>
            <p:nvPr/>
          </p:nvGrpSpPr>
          <p:grpSpPr>
            <a:xfrm>
              <a:off x="2857224" y="4732420"/>
              <a:ext cx="889391" cy="889391"/>
              <a:chOff x="2771614" y="3910894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89" name="橢圓 88"/>
              <p:cNvSpPr/>
              <p:nvPr/>
            </p:nvSpPr>
            <p:spPr>
              <a:xfrm>
                <a:off x="2771614" y="3910894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橢圓 28"/>
              <p:cNvSpPr/>
              <p:nvPr/>
            </p:nvSpPr>
            <p:spPr>
              <a:xfrm>
                <a:off x="2901862" y="4041142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健康過程管理</a:t>
                </a:r>
                <a:endParaRPr kumimoji="0" lang="zh-TW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16" name="群組 75"/>
            <p:cNvGrpSpPr/>
            <p:nvPr/>
          </p:nvGrpSpPr>
          <p:grpSpPr>
            <a:xfrm>
              <a:off x="2763291" y="4524129"/>
              <a:ext cx="300169" cy="236406"/>
              <a:chOff x="2677681" y="3702603"/>
              <a:chExt cx="300169" cy="236406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87" name="向右箭號 86"/>
              <p:cNvSpPr/>
              <p:nvPr/>
            </p:nvSpPr>
            <p:spPr>
              <a:xfrm rot="14040000">
                <a:off x="2709563" y="3670721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向右箭號 30"/>
              <p:cNvSpPr/>
              <p:nvPr/>
            </p:nvSpPr>
            <p:spPr>
              <a:xfrm rot="24840000">
                <a:off x="2765867" y="3759444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17" name="群組 76"/>
            <p:cNvGrpSpPr/>
            <p:nvPr/>
          </p:nvGrpSpPr>
          <p:grpSpPr>
            <a:xfrm>
              <a:off x="2072271" y="3652025"/>
              <a:ext cx="889391" cy="889391"/>
              <a:chOff x="1986661" y="2830499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85" name="橢圓 84"/>
              <p:cNvSpPr/>
              <p:nvPr/>
            </p:nvSpPr>
            <p:spPr>
              <a:xfrm>
                <a:off x="1986661" y="2830499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橢圓 32"/>
              <p:cNvSpPr/>
              <p:nvPr/>
            </p:nvSpPr>
            <p:spPr>
              <a:xfrm>
                <a:off x="2116909" y="2960747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運動  環境</a:t>
                </a:r>
              </a:p>
            </p:txBody>
          </p:sp>
        </p:grpSp>
        <p:grpSp>
          <p:nvGrpSpPr>
            <p:cNvPr id="18" name="群組 77"/>
            <p:cNvGrpSpPr/>
            <p:nvPr/>
          </p:nvGrpSpPr>
          <p:grpSpPr>
            <a:xfrm>
              <a:off x="2366882" y="3317488"/>
              <a:ext cx="300169" cy="236406"/>
              <a:chOff x="2281272" y="2495962"/>
              <a:chExt cx="300169" cy="236406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83" name="向右箭號 82"/>
              <p:cNvSpPr/>
              <p:nvPr/>
            </p:nvSpPr>
            <p:spPr>
              <a:xfrm rot="16200000">
                <a:off x="2313154" y="2464080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向右箭號 34"/>
              <p:cNvSpPr/>
              <p:nvPr/>
            </p:nvSpPr>
            <p:spPr>
              <a:xfrm rot="16200000">
                <a:off x="2348615" y="2559575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19" name="群組 78"/>
            <p:cNvGrpSpPr/>
            <p:nvPr/>
          </p:nvGrpSpPr>
          <p:grpSpPr>
            <a:xfrm>
              <a:off x="2072271" y="2316584"/>
              <a:ext cx="889391" cy="889391"/>
              <a:chOff x="1986661" y="1495058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81" name="橢圓 80"/>
              <p:cNvSpPr/>
              <p:nvPr/>
            </p:nvSpPr>
            <p:spPr>
              <a:xfrm>
                <a:off x="1986661" y="1495058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橢圓 36"/>
              <p:cNvSpPr/>
              <p:nvPr/>
            </p:nvSpPr>
            <p:spPr>
              <a:xfrm>
                <a:off x="2116909" y="1625306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社會支持力量</a:t>
                </a:r>
              </a:p>
            </p:txBody>
          </p:sp>
        </p:grpSp>
        <p:grpSp>
          <p:nvGrpSpPr>
            <p:cNvPr id="20" name="群組 79"/>
            <p:cNvGrpSpPr/>
            <p:nvPr/>
          </p:nvGrpSpPr>
          <p:grpSpPr>
            <a:xfrm>
              <a:off x="2755426" y="2108292"/>
              <a:ext cx="300169" cy="236406"/>
              <a:chOff x="2669816" y="1286766"/>
              <a:chExt cx="300169" cy="236406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79" name="向右箭號 78"/>
              <p:cNvSpPr/>
              <p:nvPr/>
            </p:nvSpPr>
            <p:spPr>
              <a:xfrm rot="18360000">
                <a:off x="2701698" y="1254884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向右箭號 38"/>
              <p:cNvSpPr/>
              <p:nvPr/>
            </p:nvSpPr>
            <p:spPr>
              <a:xfrm rot="18360000">
                <a:off x="2716316" y="1343607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21" name="群組 80"/>
            <p:cNvGrpSpPr/>
            <p:nvPr/>
          </p:nvGrpSpPr>
          <p:grpSpPr>
            <a:xfrm>
              <a:off x="2857224" y="1236189"/>
              <a:ext cx="889391" cy="889391"/>
              <a:chOff x="2771614" y="414663"/>
              <a:chExt cx="889391" cy="889391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77" name="橢圓 76"/>
              <p:cNvSpPr/>
              <p:nvPr/>
            </p:nvSpPr>
            <p:spPr>
              <a:xfrm>
                <a:off x="2771614" y="414663"/>
                <a:ext cx="889391" cy="889391"/>
              </a:xfrm>
              <a:prstGeom prst="ellipse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橢圓 40"/>
              <p:cNvSpPr/>
              <p:nvPr/>
            </p:nvSpPr>
            <p:spPr>
              <a:xfrm>
                <a:off x="2901862" y="544911"/>
                <a:ext cx="628895" cy="62889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zh-TW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服務媒合模式</a:t>
                </a:r>
              </a:p>
            </p:txBody>
          </p:sp>
        </p:grpSp>
        <p:grpSp>
          <p:nvGrpSpPr>
            <p:cNvPr id="22" name="群組 81"/>
            <p:cNvGrpSpPr/>
            <p:nvPr/>
          </p:nvGrpSpPr>
          <p:grpSpPr>
            <a:xfrm>
              <a:off x="3812394" y="1326530"/>
              <a:ext cx="236406" cy="300169"/>
              <a:chOff x="3726784" y="505004"/>
              <a:chExt cx="236406" cy="300169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75" name="向右箭號 74"/>
              <p:cNvSpPr/>
              <p:nvPr/>
            </p:nvSpPr>
            <p:spPr>
              <a:xfrm rot="20520000">
                <a:off x="3726784" y="505004"/>
                <a:ext cx="236406" cy="3001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向右箭號 42"/>
              <p:cNvSpPr/>
              <p:nvPr/>
            </p:nvSpPr>
            <p:spPr>
              <a:xfrm rot="20520000">
                <a:off x="3728520" y="575996"/>
                <a:ext cx="165484" cy="180101"/>
              </a:xfrm>
              <a:prstGeom prst="rect">
                <a:avLst/>
              </a:prstGeom>
              <a:grpFill/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533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kumimoji="0" lang="zh-TW" altLang="en-US" sz="120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</p:grpSp>
      <p:grpSp>
        <p:nvGrpSpPr>
          <p:cNvPr id="23" name="群組 114"/>
          <p:cNvGrpSpPr/>
          <p:nvPr/>
        </p:nvGrpSpPr>
        <p:grpSpPr>
          <a:xfrm>
            <a:off x="610775" y="357166"/>
            <a:ext cx="889391" cy="889391"/>
            <a:chOff x="2771614" y="414663"/>
            <a:chExt cx="889391" cy="889391"/>
          </a:xfrm>
          <a:scene3d>
            <a:camera prst="orthographicFront"/>
            <a:lightRig rig="flat" dir="t"/>
          </a:scene3d>
        </p:grpSpPr>
        <p:sp>
          <p:nvSpPr>
            <p:cNvPr id="116" name="橢圓 115"/>
            <p:cNvSpPr/>
            <p:nvPr/>
          </p:nvSpPr>
          <p:spPr>
            <a:xfrm>
              <a:off x="2771614" y="414663"/>
              <a:ext cx="889391" cy="88939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橢圓 4"/>
            <p:cNvSpPr/>
            <p:nvPr/>
          </p:nvSpPr>
          <p:spPr>
            <a:xfrm>
              <a:off x="2901862" y="544911"/>
              <a:ext cx="628895" cy="6288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雲端</a:t>
              </a:r>
              <a:endParaRPr kumimoji="0"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服務</a:t>
              </a:r>
            </a:p>
          </p:txBody>
        </p:sp>
      </p:grpSp>
      <p:grpSp>
        <p:nvGrpSpPr>
          <p:cNvPr id="24" name="群組 242"/>
          <p:cNvGrpSpPr>
            <a:grpSpLocks/>
          </p:cNvGrpSpPr>
          <p:nvPr/>
        </p:nvGrpSpPr>
        <p:grpSpPr bwMode="auto">
          <a:xfrm>
            <a:off x="250825" y="0"/>
            <a:ext cx="8401050" cy="6299200"/>
            <a:chOff x="352425" y="0"/>
            <a:chExt cx="8401050" cy="6299200"/>
          </a:xfrm>
        </p:grpSpPr>
        <p:sp>
          <p:nvSpPr>
            <p:cNvPr id="118" name="Rectangle 3"/>
            <p:cNvSpPr txBox="1">
              <a:spLocks noChangeArrowheads="1"/>
            </p:cNvSpPr>
            <p:nvPr/>
          </p:nvSpPr>
          <p:spPr>
            <a:xfrm>
              <a:off x="428625" y="0"/>
              <a:ext cx="8229600" cy="714375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健康醫療服務的服務整合</a:t>
              </a:r>
            </a:p>
          </p:txBody>
        </p:sp>
        <p:grpSp>
          <p:nvGrpSpPr>
            <p:cNvPr id="53254" name="Group 152"/>
            <p:cNvGrpSpPr>
              <a:grpSpLocks/>
            </p:cNvGrpSpPr>
            <p:nvPr/>
          </p:nvGrpSpPr>
          <p:grpSpPr bwMode="auto">
            <a:xfrm>
              <a:off x="352425" y="4814888"/>
              <a:ext cx="8401050" cy="798512"/>
              <a:chOff x="222" y="3033"/>
              <a:chExt cx="5292" cy="503"/>
            </a:xfrm>
          </p:grpSpPr>
          <p:sp>
            <p:nvSpPr>
              <p:cNvPr id="53401" name="AutoShape 2"/>
              <p:cNvSpPr>
                <a:spLocks noChangeArrowheads="1"/>
              </p:cNvSpPr>
              <p:nvPr/>
            </p:nvSpPr>
            <p:spPr bwMode="auto">
              <a:xfrm>
                <a:off x="222" y="3033"/>
                <a:ext cx="5292" cy="380"/>
              </a:xfrm>
              <a:prstGeom prst="parallelogram">
                <a:avLst>
                  <a:gd name="adj" fmla="val 130237"/>
                </a:avLst>
              </a:prstGeom>
              <a:gradFill rotWithShape="0">
                <a:gsLst>
                  <a:gs pos="0">
                    <a:srgbClr val="6699FF"/>
                  </a:gs>
                  <a:gs pos="100000">
                    <a:srgbClr val="33CC33"/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ObliqueBottom">
                  <a:rot lat="19499990" lon="0" rev="0"/>
                </a:camera>
                <a:lightRig rig="legacyFlat3" dir="l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>
                <a:flatTx/>
              </a:bodyPr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121" name="Text Box 4"/>
              <p:cNvSpPr txBox="1">
                <a:spLocks noChangeArrowheads="1"/>
              </p:cNvSpPr>
              <p:nvPr/>
            </p:nvSpPr>
            <p:spPr bwMode="auto">
              <a:xfrm>
                <a:off x="2171" y="3133"/>
                <a:ext cx="1396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ct val="2000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生態系統即服務</a:t>
                </a:r>
                <a:endParaRPr kumimoji="0" lang="en-US" altLang="zh-TW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創新服務研究平台</a:t>
                </a:r>
                <a:endParaRPr kumimoji="0" lang="en-US" altLang="zh-TW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53255" name="Group 153"/>
            <p:cNvGrpSpPr>
              <a:grpSpLocks/>
            </p:cNvGrpSpPr>
            <p:nvPr/>
          </p:nvGrpSpPr>
          <p:grpSpPr bwMode="auto">
            <a:xfrm>
              <a:off x="1250950" y="4737100"/>
              <a:ext cx="6515100" cy="500063"/>
              <a:chOff x="788" y="2984"/>
              <a:chExt cx="4104" cy="315"/>
            </a:xfrm>
          </p:grpSpPr>
          <p:sp>
            <p:nvSpPr>
              <p:cNvPr id="53370" name="AutoShape 101"/>
              <p:cNvSpPr>
                <a:spLocks noChangeAspect="1" noChangeArrowheads="1"/>
              </p:cNvSpPr>
              <p:nvPr/>
            </p:nvSpPr>
            <p:spPr bwMode="auto">
              <a:xfrm>
                <a:off x="1070" y="3038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1" name="AutoShape 102"/>
              <p:cNvSpPr>
                <a:spLocks noChangeAspect="1" noChangeArrowheads="1"/>
              </p:cNvSpPr>
              <p:nvPr/>
            </p:nvSpPr>
            <p:spPr bwMode="auto">
              <a:xfrm>
                <a:off x="1763" y="3050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2" name="AutoShape 103"/>
              <p:cNvSpPr>
                <a:spLocks noChangeAspect="1" noChangeArrowheads="1"/>
              </p:cNvSpPr>
              <p:nvPr/>
            </p:nvSpPr>
            <p:spPr bwMode="auto">
              <a:xfrm>
                <a:off x="2384" y="2984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3" name="AutoShape 104"/>
              <p:cNvSpPr>
                <a:spLocks noChangeAspect="1" noChangeArrowheads="1"/>
              </p:cNvSpPr>
              <p:nvPr/>
            </p:nvSpPr>
            <p:spPr bwMode="auto">
              <a:xfrm>
                <a:off x="2072" y="3125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4" name="AutoShape 105"/>
              <p:cNvSpPr>
                <a:spLocks noChangeAspect="1" noChangeArrowheads="1"/>
              </p:cNvSpPr>
              <p:nvPr/>
            </p:nvSpPr>
            <p:spPr bwMode="auto">
              <a:xfrm>
                <a:off x="3198" y="3003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5" name="AutoShape 106"/>
              <p:cNvSpPr>
                <a:spLocks noChangeAspect="1" noChangeArrowheads="1"/>
              </p:cNvSpPr>
              <p:nvPr/>
            </p:nvSpPr>
            <p:spPr bwMode="auto">
              <a:xfrm>
                <a:off x="3514" y="3132"/>
                <a:ext cx="190" cy="154"/>
              </a:xfrm>
              <a:prstGeom prst="can">
                <a:avLst>
                  <a:gd name="adj" fmla="val 12986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6" name="AutoShape 107"/>
              <p:cNvSpPr>
                <a:spLocks noChangeAspect="1" noChangeArrowheads="1"/>
              </p:cNvSpPr>
              <p:nvPr/>
            </p:nvSpPr>
            <p:spPr bwMode="auto">
              <a:xfrm>
                <a:off x="1458" y="3141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7" name="AutoShape 108"/>
              <p:cNvSpPr>
                <a:spLocks noChangeAspect="1" noChangeArrowheads="1"/>
              </p:cNvSpPr>
              <p:nvPr/>
            </p:nvSpPr>
            <p:spPr bwMode="auto">
              <a:xfrm>
                <a:off x="788" y="3115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8" name="AutoShape 109"/>
              <p:cNvSpPr>
                <a:spLocks noChangeAspect="1" noChangeArrowheads="1"/>
              </p:cNvSpPr>
              <p:nvPr/>
            </p:nvSpPr>
            <p:spPr bwMode="auto">
              <a:xfrm>
                <a:off x="2814" y="3001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79" name="AutoShape 110"/>
              <p:cNvSpPr>
                <a:spLocks noChangeAspect="1" noChangeArrowheads="1"/>
              </p:cNvSpPr>
              <p:nvPr/>
            </p:nvSpPr>
            <p:spPr bwMode="auto">
              <a:xfrm>
                <a:off x="3876" y="3069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80" name="AutoShape 111"/>
              <p:cNvSpPr>
                <a:spLocks noChangeArrowheads="1"/>
              </p:cNvSpPr>
              <p:nvPr/>
            </p:nvSpPr>
            <p:spPr bwMode="auto">
              <a:xfrm>
                <a:off x="4334" y="3104"/>
                <a:ext cx="216" cy="155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  <p:cxnSp>
            <p:nvCxnSpPr>
              <p:cNvPr id="53381" name="AutoShape 112"/>
              <p:cNvCxnSpPr>
                <a:cxnSpLocks noChangeShapeType="1"/>
                <a:stCxn id="53370" idx="1"/>
                <a:endCxn id="53372" idx="1"/>
              </p:cNvCxnSpPr>
              <p:nvPr/>
            </p:nvCxnSpPr>
            <p:spPr bwMode="auto">
              <a:xfrm rot="-5400000">
                <a:off x="1795" y="2354"/>
                <a:ext cx="54" cy="1314"/>
              </a:xfrm>
              <a:prstGeom prst="curvedConnector3">
                <a:avLst>
                  <a:gd name="adj1" fmla="val 299995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2" name="AutoShape 113"/>
              <p:cNvCxnSpPr>
                <a:cxnSpLocks noChangeShapeType="1"/>
                <a:stCxn id="53372" idx="1"/>
                <a:endCxn id="53379" idx="1"/>
              </p:cNvCxnSpPr>
              <p:nvPr/>
            </p:nvCxnSpPr>
            <p:spPr bwMode="auto">
              <a:xfrm rot="5400000" flipV="1">
                <a:off x="3182" y="2281"/>
                <a:ext cx="85" cy="1492"/>
              </a:xfrm>
              <a:prstGeom prst="curvedConnector3">
                <a:avLst>
                  <a:gd name="adj1" fmla="val -117648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3" name="AutoShape 114"/>
              <p:cNvCxnSpPr>
                <a:cxnSpLocks noChangeShapeType="1"/>
                <a:stCxn id="53379" idx="1"/>
                <a:endCxn id="53380" idx="1"/>
              </p:cNvCxnSpPr>
              <p:nvPr/>
            </p:nvCxnSpPr>
            <p:spPr bwMode="auto">
              <a:xfrm rot="5400000" flipV="1">
                <a:off x="4189" y="2851"/>
                <a:ext cx="35" cy="471"/>
              </a:xfrm>
              <a:prstGeom prst="curvedConnector3">
                <a:avLst>
                  <a:gd name="adj1" fmla="val -411431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4" name="AutoShape 115"/>
              <p:cNvCxnSpPr>
                <a:cxnSpLocks noChangeShapeType="1"/>
                <a:stCxn id="53371" idx="1"/>
                <a:endCxn id="53372" idx="1"/>
              </p:cNvCxnSpPr>
              <p:nvPr/>
            </p:nvCxnSpPr>
            <p:spPr bwMode="auto">
              <a:xfrm rot="-5400000">
                <a:off x="2136" y="2706"/>
                <a:ext cx="66" cy="621"/>
              </a:xfrm>
              <a:prstGeom prst="curvedConnector3">
                <a:avLst>
                  <a:gd name="adj1" fmla="val 248481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5" name="AutoShape 116"/>
              <p:cNvCxnSpPr>
                <a:cxnSpLocks noChangeShapeType="1"/>
                <a:stCxn id="53371" idx="1"/>
                <a:endCxn id="53373" idx="1"/>
              </p:cNvCxnSpPr>
              <p:nvPr/>
            </p:nvCxnSpPr>
            <p:spPr bwMode="auto">
              <a:xfrm rot="5400000" flipV="1">
                <a:off x="1975" y="2933"/>
                <a:ext cx="75" cy="309"/>
              </a:xfrm>
              <a:prstGeom prst="curvedConnector3">
                <a:avLst>
                  <a:gd name="adj1" fmla="val -192000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6" name="AutoShape 117"/>
              <p:cNvCxnSpPr>
                <a:cxnSpLocks noChangeShapeType="1"/>
                <a:stCxn id="53370" idx="1"/>
                <a:endCxn id="53377" idx="1"/>
              </p:cNvCxnSpPr>
              <p:nvPr/>
            </p:nvCxnSpPr>
            <p:spPr bwMode="auto">
              <a:xfrm rot="-5400000" flipH="1" flipV="1">
                <a:off x="985" y="2936"/>
                <a:ext cx="77" cy="282"/>
              </a:xfrm>
              <a:prstGeom prst="curvedConnector3">
                <a:avLst>
                  <a:gd name="adj1" fmla="val -49352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7" name="AutoShape 118"/>
              <p:cNvCxnSpPr>
                <a:cxnSpLocks noChangeShapeType="1"/>
                <a:stCxn id="53376" idx="1"/>
                <a:endCxn id="53377" idx="1"/>
              </p:cNvCxnSpPr>
              <p:nvPr/>
            </p:nvCxnSpPr>
            <p:spPr bwMode="auto">
              <a:xfrm rot="5400000" flipH="1">
                <a:off x="1205" y="2793"/>
                <a:ext cx="26" cy="670"/>
              </a:xfrm>
              <a:prstGeom prst="curvedConnector3">
                <a:avLst>
                  <a:gd name="adj1" fmla="val 653847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8" name="AutoShape 119"/>
              <p:cNvCxnSpPr>
                <a:cxnSpLocks noChangeShapeType="1"/>
                <a:stCxn id="53371" idx="1"/>
                <a:endCxn id="53376" idx="1"/>
              </p:cNvCxnSpPr>
              <p:nvPr/>
            </p:nvCxnSpPr>
            <p:spPr bwMode="auto">
              <a:xfrm rot="-5400000" flipH="1" flipV="1">
                <a:off x="1660" y="2943"/>
                <a:ext cx="91" cy="305"/>
              </a:xfrm>
              <a:prstGeom prst="curvedConnector3">
                <a:avLst>
                  <a:gd name="adj1" fmla="val -158241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89" name="AutoShape 120"/>
              <p:cNvCxnSpPr>
                <a:cxnSpLocks noChangeShapeType="1"/>
                <a:stCxn id="53373" idx="1"/>
                <a:endCxn id="53376" idx="1"/>
              </p:cNvCxnSpPr>
              <p:nvPr/>
            </p:nvCxnSpPr>
            <p:spPr bwMode="auto">
              <a:xfrm rot="-5400000" flipH="1" flipV="1">
                <a:off x="1852" y="2826"/>
                <a:ext cx="16" cy="614"/>
              </a:xfrm>
              <a:prstGeom prst="curvedConnector3">
                <a:avLst>
                  <a:gd name="adj1" fmla="val -900000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0" name="AutoShape 121"/>
              <p:cNvCxnSpPr>
                <a:cxnSpLocks noChangeShapeType="1"/>
                <a:stCxn id="53371" idx="1"/>
                <a:endCxn id="53374" idx="1"/>
              </p:cNvCxnSpPr>
              <p:nvPr/>
            </p:nvCxnSpPr>
            <p:spPr bwMode="auto">
              <a:xfrm rot="-5400000">
                <a:off x="2552" y="2309"/>
                <a:ext cx="47" cy="1435"/>
              </a:xfrm>
              <a:prstGeom prst="curvedConnector3">
                <a:avLst>
                  <a:gd name="adj1" fmla="val 406384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1" name="AutoShape 122"/>
              <p:cNvCxnSpPr>
                <a:cxnSpLocks noChangeShapeType="1"/>
                <a:stCxn id="53373" idx="1"/>
                <a:endCxn id="53378" idx="1"/>
              </p:cNvCxnSpPr>
              <p:nvPr/>
            </p:nvCxnSpPr>
            <p:spPr bwMode="auto">
              <a:xfrm rot="-5400000">
                <a:off x="2476" y="2692"/>
                <a:ext cx="124" cy="742"/>
              </a:xfrm>
              <a:prstGeom prst="curvedConnector3">
                <a:avLst>
                  <a:gd name="adj1" fmla="val 195157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2" name="AutoShape 123"/>
              <p:cNvCxnSpPr>
                <a:cxnSpLocks noChangeShapeType="1"/>
                <a:stCxn id="53375" idx="1"/>
                <a:endCxn id="53400" idx="1"/>
              </p:cNvCxnSpPr>
              <p:nvPr/>
            </p:nvCxnSpPr>
            <p:spPr bwMode="auto">
              <a:xfrm rot="5400000" flipV="1">
                <a:off x="4196" y="2545"/>
                <a:ext cx="13" cy="1188"/>
              </a:xfrm>
              <a:prstGeom prst="curvedConnector3">
                <a:avLst>
                  <a:gd name="adj1" fmla="val -1107694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3" name="AutoShape 124"/>
              <p:cNvCxnSpPr>
                <a:cxnSpLocks noChangeShapeType="1"/>
                <a:stCxn id="53374" idx="1"/>
                <a:endCxn id="53379" idx="1"/>
              </p:cNvCxnSpPr>
              <p:nvPr/>
            </p:nvCxnSpPr>
            <p:spPr bwMode="auto">
              <a:xfrm rot="5400000" flipV="1">
                <a:off x="3599" y="2697"/>
                <a:ext cx="66" cy="678"/>
              </a:xfrm>
              <a:prstGeom prst="curvedConnector3">
                <a:avLst>
                  <a:gd name="adj1" fmla="val -136366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4" name="AutoShape 125"/>
              <p:cNvCxnSpPr>
                <a:cxnSpLocks noChangeShapeType="1"/>
                <a:stCxn id="53378" idx="1"/>
                <a:endCxn id="53375" idx="1"/>
              </p:cNvCxnSpPr>
              <p:nvPr/>
            </p:nvCxnSpPr>
            <p:spPr bwMode="auto">
              <a:xfrm rot="5400000" flipV="1">
                <a:off x="3193" y="2717"/>
                <a:ext cx="131" cy="700"/>
              </a:xfrm>
              <a:prstGeom prst="curvedConnector3">
                <a:avLst>
                  <a:gd name="adj1" fmla="val -69468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5" name="AutoShape 126"/>
              <p:cNvCxnSpPr>
                <a:cxnSpLocks noChangeShapeType="1"/>
                <a:stCxn id="53375" idx="1"/>
                <a:endCxn id="53380" idx="0"/>
              </p:cNvCxnSpPr>
              <p:nvPr/>
            </p:nvCxnSpPr>
            <p:spPr bwMode="auto">
              <a:xfrm rot="5400000" flipV="1">
                <a:off x="4025" y="2716"/>
                <a:ext cx="1" cy="833"/>
              </a:xfrm>
              <a:prstGeom prst="curvedConnector3">
                <a:avLst>
                  <a:gd name="adj1" fmla="val -17200009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6" name="AutoShape 127"/>
              <p:cNvCxnSpPr>
                <a:cxnSpLocks noChangeShapeType="1"/>
                <a:stCxn id="53378" idx="1"/>
                <a:endCxn id="53400" idx="1"/>
              </p:cNvCxnSpPr>
              <p:nvPr/>
            </p:nvCxnSpPr>
            <p:spPr bwMode="auto">
              <a:xfrm rot="5400000" flipV="1">
                <a:off x="3781" y="2129"/>
                <a:ext cx="144" cy="1888"/>
              </a:xfrm>
              <a:prstGeom prst="curvedConnector3">
                <a:avLst>
                  <a:gd name="adj1" fmla="val -75005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7" name="AutoShape 128"/>
              <p:cNvCxnSpPr>
                <a:cxnSpLocks noChangeShapeType="1"/>
                <a:stCxn id="53377" idx="1"/>
                <a:endCxn id="53400" idx="1"/>
              </p:cNvCxnSpPr>
              <p:nvPr/>
            </p:nvCxnSpPr>
            <p:spPr bwMode="auto">
              <a:xfrm rot="5400000" flipV="1">
                <a:off x="2825" y="1173"/>
                <a:ext cx="30" cy="3914"/>
              </a:xfrm>
              <a:prstGeom prst="curvedConnector3">
                <a:avLst>
                  <a:gd name="adj1" fmla="val -480000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8" name="AutoShape 129"/>
              <p:cNvCxnSpPr>
                <a:cxnSpLocks noChangeShapeType="1"/>
                <a:stCxn id="53372" idx="0"/>
                <a:endCxn id="53400" idx="1"/>
              </p:cNvCxnSpPr>
              <p:nvPr/>
            </p:nvCxnSpPr>
            <p:spPr bwMode="auto">
              <a:xfrm rot="5400000" flipV="1">
                <a:off x="3571" y="1920"/>
                <a:ext cx="133" cy="2318"/>
              </a:xfrm>
              <a:prstGeom prst="curvedConnector3">
                <a:avLst>
                  <a:gd name="adj1" fmla="val -69176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99" name="AutoShape 130"/>
              <p:cNvCxnSpPr>
                <a:cxnSpLocks noChangeShapeType="1"/>
                <a:stCxn id="53376" idx="1"/>
                <a:endCxn id="53378" idx="1"/>
              </p:cNvCxnSpPr>
              <p:nvPr/>
            </p:nvCxnSpPr>
            <p:spPr bwMode="auto">
              <a:xfrm rot="-5400000">
                <a:off x="2161" y="2393"/>
                <a:ext cx="140" cy="1356"/>
              </a:xfrm>
              <a:prstGeom prst="curvedConnector3">
                <a:avLst>
                  <a:gd name="adj1" fmla="val 157856"/>
                </a:avLst>
              </a:prstGeom>
              <a:noFill/>
              <a:ln w="9525" cap="rnd">
                <a:solidFill>
                  <a:srgbClr val="996600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53400" name="AutoShape 131"/>
              <p:cNvSpPr>
                <a:spLocks noChangeAspect="1" noChangeArrowheads="1"/>
              </p:cNvSpPr>
              <p:nvPr/>
            </p:nvSpPr>
            <p:spPr bwMode="auto">
              <a:xfrm>
                <a:off x="4702" y="3145"/>
                <a:ext cx="190" cy="154"/>
              </a:xfrm>
              <a:prstGeom prst="can">
                <a:avLst>
                  <a:gd name="adj" fmla="val 18278"/>
                </a:avLst>
              </a:prstGeom>
              <a:gradFill rotWithShape="1">
                <a:gsLst>
                  <a:gs pos="0">
                    <a:srgbClr val="C29B00"/>
                  </a:gs>
                  <a:gs pos="50000">
                    <a:srgbClr val="FFCC00"/>
                  </a:gs>
                  <a:gs pos="100000">
                    <a:srgbClr val="C29B00"/>
                  </a:gs>
                </a:gsLst>
                <a:lin ang="0" scaled="1"/>
              </a:gradFill>
              <a:ln w="9525" cap="rnd">
                <a:solidFill>
                  <a:srgbClr val="CC9900"/>
                </a:solidFill>
                <a:prstDash val="sysDot"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pic>
          <p:nvPicPr>
            <p:cNvPr id="53256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0688" y="2473325"/>
              <a:ext cx="633412" cy="815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3257" name="Text Box 36"/>
            <p:cNvSpPr txBox="1">
              <a:spLocks noChangeArrowheads="1"/>
            </p:cNvSpPr>
            <p:nvPr/>
          </p:nvSpPr>
          <p:spPr bwMode="auto">
            <a:xfrm>
              <a:off x="4214810" y="3003550"/>
              <a:ext cx="595019" cy="3385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32" tIns="45716" rIns="91432" bIns="45716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kumimoji="0" lang="zh-TW" altLang="en-US" sz="1600" b="1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rPr>
                <a:t>民眾</a:t>
              </a:r>
            </a:p>
          </p:txBody>
        </p:sp>
        <p:grpSp>
          <p:nvGrpSpPr>
            <p:cNvPr id="53258" name="Group 154"/>
            <p:cNvGrpSpPr>
              <a:grpSpLocks/>
            </p:cNvGrpSpPr>
            <p:nvPr/>
          </p:nvGrpSpPr>
          <p:grpSpPr bwMode="auto">
            <a:xfrm>
              <a:off x="1089025" y="1846263"/>
              <a:ext cx="6997700" cy="3146425"/>
              <a:chOff x="686" y="1163"/>
              <a:chExt cx="4408" cy="1982"/>
            </a:xfrm>
          </p:grpSpPr>
          <p:cxnSp>
            <p:nvCxnSpPr>
              <p:cNvPr id="53358" name="AutoShape 132"/>
              <p:cNvCxnSpPr>
                <a:cxnSpLocks noChangeShapeType="1"/>
                <a:endCxn id="53370" idx="1"/>
              </p:cNvCxnSpPr>
              <p:nvPr/>
            </p:nvCxnSpPr>
            <p:spPr bwMode="auto">
              <a:xfrm>
                <a:off x="961" y="2437"/>
                <a:ext cx="204" cy="601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59" name="AutoShape 133"/>
              <p:cNvCxnSpPr>
                <a:cxnSpLocks noChangeShapeType="1"/>
                <a:stCxn id="53342" idx="0"/>
                <a:endCxn id="53376" idx="1"/>
              </p:cNvCxnSpPr>
              <p:nvPr/>
            </p:nvCxnSpPr>
            <p:spPr bwMode="auto">
              <a:xfrm>
                <a:off x="907" y="1220"/>
                <a:ext cx="646" cy="1921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0" name="AutoShape 134"/>
              <p:cNvCxnSpPr>
                <a:cxnSpLocks noChangeShapeType="1"/>
                <a:endCxn id="53377" idx="1"/>
              </p:cNvCxnSpPr>
              <p:nvPr/>
            </p:nvCxnSpPr>
            <p:spPr bwMode="auto">
              <a:xfrm>
                <a:off x="686" y="1848"/>
                <a:ext cx="197" cy="1267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1" name="AutoShape 135"/>
              <p:cNvCxnSpPr>
                <a:cxnSpLocks noChangeShapeType="1"/>
                <a:stCxn id="204" idx="2"/>
                <a:endCxn id="53379" idx="1"/>
              </p:cNvCxnSpPr>
              <p:nvPr/>
            </p:nvCxnSpPr>
            <p:spPr bwMode="auto">
              <a:xfrm flipH="1">
                <a:off x="3971" y="1230"/>
                <a:ext cx="953" cy="1839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2" name="AutoShape 137"/>
              <p:cNvCxnSpPr>
                <a:cxnSpLocks noChangeShapeType="1"/>
                <a:endCxn id="53400" idx="1"/>
              </p:cNvCxnSpPr>
              <p:nvPr/>
            </p:nvCxnSpPr>
            <p:spPr bwMode="auto">
              <a:xfrm flipH="1">
                <a:off x="4797" y="1854"/>
                <a:ext cx="297" cy="1291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3" name="AutoShape 138"/>
              <p:cNvCxnSpPr>
                <a:cxnSpLocks noChangeShapeType="1"/>
                <a:endCxn id="53380" idx="1"/>
              </p:cNvCxnSpPr>
              <p:nvPr/>
            </p:nvCxnSpPr>
            <p:spPr bwMode="auto">
              <a:xfrm flipH="1">
                <a:off x="4442" y="2435"/>
                <a:ext cx="456" cy="669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4" name="AutoShape 139"/>
              <p:cNvCxnSpPr>
                <a:cxnSpLocks noChangeShapeType="1"/>
                <a:endCxn id="53378" idx="1"/>
              </p:cNvCxnSpPr>
              <p:nvPr/>
            </p:nvCxnSpPr>
            <p:spPr bwMode="auto">
              <a:xfrm>
                <a:off x="2865" y="2072"/>
                <a:ext cx="44" cy="929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5" name="AutoShape 142"/>
              <p:cNvCxnSpPr>
                <a:cxnSpLocks noChangeShapeType="1"/>
              </p:cNvCxnSpPr>
              <p:nvPr/>
            </p:nvCxnSpPr>
            <p:spPr bwMode="auto">
              <a:xfrm>
                <a:off x="1565" y="2317"/>
                <a:ext cx="293" cy="733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6" name="AutoShape 143"/>
              <p:cNvCxnSpPr>
                <a:cxnSpLocks noChangeShapeType="1"/>
              </p:cNvCxnSpPr>
              <p:nvPr/>
            </p:nvCxnSpPr>
            <p:spPr bwMode="auto">
              <a:xfrm>
                <a:off x="1632" y="1513"/>
                <a:ext cx="535" cy="1612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7" name="AutoShape 144"/>
              <p:cNvCxnSpPr>
                <a:cxnSpLocks noChangeShapeType="1"/>
                <a:stCxn id="177" idx="4"/>
                <a:endCxn id="53372" idx="1"/>
              </p:cNvCxnSpPr>
              <p:nvPr/>
            </p:nvCxnSpPr>
            <p:spPr bwMode="auto">
              <a:xfrm>
                <a:off x="2318" y="1163"/>
                <a:ext cx="161" cy="1821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8" name="AutoShape 145"/>
              <p:cNvCxnSpPr>
                <a:cxnSpLocks noChangeShapeType="1"/>
                <a:endCxn id="53374" idx="0"/>
              </p:cNvCxnSpPr>
              <p:nvPr/>
            </p:nvCxnSpPr>
            <p:spPr bwMode="auto">
              <a:xfrm flipH="1">
                <a:off x="3293" y="2519"/>
                <a:ext cx="148" cy="512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69" name="AutoShape 146"/>
              <p:cNvCxnSpPr>
                <a:cxnSpLocks noChangeShapeType="1"/>
                <a:stCxn id="173" idx="3"/>
                <a:endCxn id="53375" idx="1"/>
              </p:cNvCxnSpPr>
              <p:nvPr/>
            </p:nvCxnSpPr>
            <p:spPr bwMode="auto">
              <a:xfrm flipH="1">
                <a:off x="3609" y="1593"/>
                <a:ext cx="544" cy="1539"/>
              </a:xfrm>
              <a:prstGeom prst="straightConnector1">
                <a:avLst/>
              </a:prstGeom>
              <a:noFill/>
              <a:ln w="9525">
                <a:solidFill>
                  <a:srgbClr val="A50021">
                    <a:alpha val="63921"/>
                  </a:srgbClr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53259" name="AutoShape 35"/>
            <p:cNvSpPr>
              <a:spLocks noChangeArrowheads="1"/>
            </p:cNvSpPr>
            <p:nvPr/>
          </p:nvSpPr>
          <p:spPr bwMode="auto">
            <a:xfrm>
              <a:off x="2022475" y="1544638"/>
              <a:ext cx="5048250" cy="25177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81" y="10800"/>
                  </a:moveTo>
                  <a:cubicBezTo>
                    <a:pt x="1581" y="15892"/>
                    <a:pt x="5708" y="20019"/>
                    <a:pt x="10800" y="20019"/>
                  </a:cubicBezTo>
                  <a:cubicBezTo>
                    <a:pt x="15892" y="20019"/>
                    <a:pt x="20019" y="15892"/>
                    <a:pt x="20019" y="10800"/>
                  </a:cubicBezTo>
                  <a:cubicBezTo>
                    <a:pt x="20019" y="5708"/>
                    <a:pt x="15892" y="1581"/>
                    <a:pt x="10800" y="1581"/>
                  </a:cubicBezTo>
                  <a:cubicBezTo>
                    <a:pt x="5708" y="1581"/>
                    <a:pt x="1581" y="5708"/>
                    <a:pt x="1581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70" name="Oval 40"/>
            <p:cNvSpPr>
              <a:spLocks noChangeArrowheads="1"/>
            </p:cNvSpPr>
            <p:nvPr/>
          </p:nvSpPr>
          <p:spPr bwMode="auto">
            <a:xfrm>
              <a:off x="4302125" y="1374775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1" name="Oval 41"/>
            <p:cNvSpPr>
              <a:spLocks noChangeArrowheads="1"/>
            </p:cNvSpPr>
            <p:nvPr/>
          </p:nvSpPr>
          <p:spPr bwMode="auto">
            <a:xfrm>
              <a:off x="5175250" y="1435100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2" name="Oval 42"/>
            <p:cNvSpPr>
              <a:spLocks noChangeArrowheads="1"/>
            </p:cNvSpPr>
            <p:nvPr/>
          </p:nvSpPr>
          <p:spPr bwMode="auto">
            <a:xfrm>
              <a:off x="5867400" y="1557338"/>
              <a:ext cx="720725" cy="5683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3" name="Oval 43"/>
            <p:cNvSpPr>
              <a:spLocks noChangeArrowheads="1"/>
            </p:cNvSpPr>
            <p:nvPr/>
          </p:nvSpPr>
          <p:spPr bwMode="auto">
            <a:xfrm>
              <a:off x="6521450" y="2173288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4" name="Oval 44"/>
            <p:cNvSpPr>
              <a:spLocks noChangeArrowheads="1"/>
            </p:cNvSpPr>
            <p:nvPr/>
          </p:nvSpPr>
          <p:spPr bwMode="auto">
            <a:xfrm>
              <a:off x="6600825" y="2843213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5" name="Oval 45"/>
            <p:cNvSpPr>
              <a:spLocks noChangeArrowheads="1"/>
            </p:cNvSpPr>
            <p:nvPr/>
          </p:nvSpPr>
          <p:spPr bwMode="auto">
            <a:xfrm>
              <a:off x="6243638" y="3417888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6" name="Oval 46"/>
            <p:cNvSpPr>
              <a:spLocks noChangeArrowheads="1"/>
            </p:cNvSpPr>
            <p:nvPr/>
          </p:nvSpPr>
          <p:spPr bwMode="auto">
            <a:xfrm>
              <a:off x="5391150" y="3643313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7" name="Oval 47"/>
            <p:cNvSpPr>
              <a:spLocks noChangeArrowheads="1"/>
            </p:cNvSpPr>
            <p:nvPr/>
          </p:nvSpPr>
          <p:spPr bwMode="auto">
            <a:xfrm>
              <a:off x="3435350" y="1430338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8" name="Oval 48"/>
            <p:cNvSpPr>
              <a:spLocks noChangeArrowheads="1"/>
            </p:cNvSpPr>
            <p:nvPr/>
          </p:nvSpPr>
          <p:spPr bwMode="auto">
            <a:xfrm>
              <a:off x="2720975" y="1631950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79" name="Oval 49"/>
            <p:cNvSpPr>
              <a:spLocks noChangeArrowheads="1"/>
            </p:cNvSpPr>
            <p:nvPr/>
          </p:nvSpPr>
          <p:spPr bwMode="auto">
            <a:xfrm>
              <a:off x="2900363" y="3592513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80" name="Oval 50"/>
            <p:cNvSpPr>
              <a:spLocks noChangeArrowheads="1"/>
            </p:cNvSpPr>
            <p:nvPr/>
          </p:nvSpPr>
          <p:spPr bwMode="auto">
            <a:xfrm>
              <a:off x="2173288" y="2046288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81" name="Oval 51"/>
            <p:cNvSpPr>
              <a:spLocks noChangeArrowheads="1"/>
            </p:cNvSpPr>
            <p:nvPr/>
          </p:nvSpPr>
          <p:spPr bwMode="auto">
            <a:xfrm>
              <a:off x="2239963" y="3262313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82" name="Oval 52"/>
            <p:cNvSpPr>
              <a:spLocks noChangeArrowheads="1"/>
            </p:cNvSpPr>
            <p:nvPr/>
          </p:nvSpPr>
          <p:spPr bwMode="auto">
            <a:xfrm>
              <a:off x="1946275" y="2670175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83" name="Text Box 54"/>
            <p:cNvSpPr txBox="1">
              <a:spLocks noChangeArrowheads="1"/>
            </p:cNvSpPr>
            <p:nvPr/>
          </p:nvSpPr>
          <p:spPr bwMode="auto">
            <a:xfrm>
              <a:off x="4146550" y="1212850"/>
              <a:ext cx="903288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醫學中心</a:t>
              </a:r>
            </a:p>
          </p:txBody>
        </p:sp>
        <p:sp>
          <p:nvSpPr>
            <p:cNvPr id="184" name="Text Box 55"/>
            <p:cNvSpPr txBox="1">
              <a:spLocks noChangeArrowheads="1"/>
            </p:cNvSpPr>
            <p:nvPr/>
          </p:nvSpPr>
          <p:spPr bwMode="auto">
            <a:xfrm>
              <a:off x="5076825" y="1341438"/>
              <a:ext cx="903288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地區醫院</a:t>
              </a:r>
            </a:p>
          </p:txBody>
        </p:sp>
        <p:sp>
          <p:nvSpPr>
            <p:cNvPr id="185" name="Text Box 56"/>
            <p:cNvSpPr txBox="1">
              <a:spLocks noChangeArrowheads="1"/>
            </p:cNvSpPr>
            <p:nvPr/>
          </p:nvSpPr>
          <p:spPr bwMode="auto">
            <a:xfrm>
              <a:off x="3424238" y="1298575"/>
              <a:ext cx="544512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診所</a:t>
              </a:r>
            </a:p>
          </p:txBody>
        </p:sp>
        <p:sp>
          <p:nvSpPr>
            <p:cNvPr id="186" name="Text Box 57"/>
            <p:cNvSpPr txBox="1">
              <a:spLocks noChangeArrowheads="1"/>
            </p:cNvSpPr>
            <p:nvPr/>
          </p:nvSpPr>
          <p:spPr bwMode="auto">
            <a:xfrm>
              <a:off x="5776913" y="1595438"/>
              <a:ext cx="903287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照護中心</a:t>
              </a:r>
            </a:p>
          </p:txBody>
        </p:sp>
        <p:sp>
          <p:nvSpPr>
            <p:cNvPr id="187" name="Text Box 58"/>
            <p:cNvSpPr txBox="1">
              <a:spLocks noChangeArrowheads="1"/>
            </p:cNvSpPr>
            <p:nvPr/>
          </p:nvSpPr>
          <p:spPr bwMode="auto">
            <a:xfrm>
              <a:off x="6378575" y="2057400"/>
              <a:ext cx="903288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健檢中心</a:t>
              </a:r>
            </a:p>
          </p:txBody>
        </p:sp>
        <p:sp>
          <p:nvSpPr>
            <p:cNvPr id="188" name="Text Box 59"/>
            <p:cNvSpPr txBox="1">
              <a:spLocks noChangeArrowheads="1"/>
            </p:cNvSpPr>
            <p:nvPr/>
          </p:nvSpPr>
          <p:spPr bwMode="auto">
            <a:xfrm>
              <a:off x="6442075" y="2720975"/>
              <a:ext cx="903288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餐飲業者</a:t>
              </a:r>
            </a:p>
          </p:txBody>
        </p:sp>
        <p:sp>
          <p:nvSpPr>
            <p:cNvPr id="189" name="Text Box 60"/>
            <p:cNvSpPr txBox="1">
              <a:spLocks noChangeArrowheads="1"/>
            </p:cNvSpPr>
            <p:nvPr/>
          </p:nvSpPr>
          <p:spPr bwMode="auto">
            <a:xfrm>
              <a:off x="6148388" y="3309938"/>
              <a:ext cx="723900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營養師</a:t>
              </a:r>
            </a:p>
          </p:txBody>
        </p:sp>
        <p:sp>
          <p:nvSpPr>
            <p:cNvPr id="190" name="Text Box 61"/>
            <p:cNvSpPr txBox="1">
              <a:spLocks noChangeArrowheads="1"/>
            </p:cNvSpPr>
            <p:nvPr/>
          </p:nvSpPr>
          <p:spPr bwMode="auto">
            <a:xfrm>
              <a:off x="5130800" y="3522663"/>
              <a:ext cx="108267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健康管理師</a:t>
              </a:r>
            </a:p>
          </p:txBody>
        </p:sp>
        <p:sp>
          <p:nvSpPr>
            <p:cNvPr id="191" name="Text Box 62"/>
            <p:cNvSpPr txBox="1">
              <a:spLocks noChangeArrowheads="1"/>
            </p:cNvSpPr>
            <p:nvPr/>
          </p:nvSpPr>
          <p:spPr bwMode="auto">
            <a:xfrm>
              <a:off x="2479675" y="1501775"/>
              <a:ext cx="108267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健康管理師</a:t>
              </a:r>
            </a:p>
          </p:txBody>
        </p:sp>
        <p:sp>
          <p:nvSpPr>
            <p:cNvPr id="192" name="Text Box 63"/>
            <p:cNvSpPr txBox="1">
              <a:spLocks noChangeArrowheads="1"/>
            </p:cNvSpPr>
            <p:nvPr/>
          </p:nvSpPr>
          <p:spPr bwMode="auto">
            <a:xfrm>
              <a:off x="1908175" y="3141663"/>
              <a:ext cx="108267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運動管理</a:t>
              </a:r>
              <a:r>
                <a:rPr kumimoji="0" lang="zh-TW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師</a:t>
              </a:r>
            </a:p>
          </p:txBody>
        </p:sp>
        <p:sp>
          <p:nvSpPr>
            <p:cNvPr id="193" name="Text Box 64"/>
            <p:cNvSpPr txBox="1">
              <a:spLocks noChangeArrowheads="1"/>
            </p:cNvSpPr>
            <p:nvPr/>
          </p:nvSpPr>
          <p:spPr bwMode="auto">
            <a:xfrm>
              <a:off x="1776413" y="2516188"/>
              <a:ext cx="903287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健身教練</a:t>
              </a:r>
            </a:p>
          </p:txBody>
        </p:sp>
        <p:sp>
          <p:nvSpPr>
            <p:cNvPr id="194" name="Text Box 65"/>
            <p:cNvSpPr txBox="1">
              <a:spLocks noChangeArrowheads="1"/>
            </p:cNvSpPr>
            <p:nvPr/>
          </p:nvSpPr>
          <p:spPr bwMode="auto">
            <a:xfrm>
              <a:off x="2078038" y="1908175"/>
              <a:ext cx="723900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病友會</a:t>
              </a:r>
            </a:p>
          </p:txBody>
        </p:sp>
        <p:sp>
          <p:nvSpPr>
            <p:cNvPr id="195" name="Text Box 66"/>
            <p:cNvSpPr txBox="1">
              <a:spLocks noChangeArrowheads="1"/>
            </p:cNvSpPr>
            <p:nvPr/>
          </p:nvSpPr>
          <p:spPr bwMode="auto">
            <a:xfrm>
              <a:off x="2757488" y="3475038"/>
              <a:ext cx="903287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活動中心</a:t>
              </a:r>
            </a:p>
          </p:txBody>
        </p:sp>
        <p:sp>
          <p:nvSpPr>
            <p:cNvPr id="196" name="Oval 87"/>
            <p:cNvSpPr>
              <a:spLocks noChangeArrowheads="1"/>
            </p:cNvSpPr>
            <p:nvPr/>
          </p:nvSpPr>
          <p:spPr bwMode="auto">
            <a:xfrm>
              <a:off x="4575175" y="3786188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97" name="Oval 88"/>
            <p:cNvSpPr>
              <a:spLocks noChangeArrowheads="1"/>
            </p:cNvSpPr>
            <p:nvPr/>
          </p:nvSpPr>
          <p:spPr bwMode="auto">
            <a:xfrm>
              <a:off x="3687763" y="3786188"/>
              <a:ext cx="488950" cy="4159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98" name="Text Box 89"/>
            <p:cNvSpPr txBox="1">
              <a:spLocks noChangeArrowheads="1"/>
            </p:cNvSpPr>
            <p:nvPr/>
          </p:nvSpPr>
          <p:spPr bwMode="auto">
            <a:xfrm>
              <a:off x="4467225" y="3654425"/>
              <a:ext cx="723900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衛教師</a:t>
              </a:r>
            </a:p>
          </p:txBody>
        </p:sp>
        <p:sp>
          <p:nvSpPr>
            <p:cNvPr id="199" name="Text Box 90"/>
            <p:cNvSpPr txBox="1">
              <a:spLocks noChangeArrowheads="1"/>
            </p:cNvSpPr>
            <p:nvPr/>
          </p:nvSpPr>
          <p:spPr bwMode="auto">
            <a:xfrm>
              <a:off x="3532188" y="3643313"/>
              <a:ext cx="903287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kumimoji="0" lang="zh-TW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健康聯盟</a:t>
              </a:r>
            </a:p>
          </p:txBody>
        </p:sp>
        <p:grpSp>
          <p:nvGrpSpPr>
            <p:cNvPr id="53308" name="Group 155"/>
            <p:cNvGrpSpPr>
              <a:grpSpLocks/>
            </p:cNvGrpSpPr>
            <p:nvPr/>
          </p:nvGrpSpPr>
          <p:grpSpPr bwMode="auto">
            <a:xfrm>
              <a:off x="636588" y="946150"/>
              <a:ext cx="7900987" cy="3502025"/>
              <a:chOff x="401" y="596"/>
              <a:chExt cx="4977" cy="2206"/>
            </a:xfrm>
          </p:grpSpPr>
          <p:cxnSp>
            <p:nvCxnSpPr>
              <p:cNvPr id="53320" name="AutoShape 97"/>
              <p:cNvCxnSpPr>
                <a:cxnSpLocks noChangeShapeType="1"/>
                <a:stCxn id="53345" idx="2"/>
                <a:endCxn id="53331" idx="2"/>
              </p:cNvCxnSpPr>
              <p:nvPr/>
            </p:nvCxnSpPr>
            <p:spPr bwMode="auto">
              <a:xfrm flipH="1">
                <a:off x="1652" y="681"/>
                <a:ext cx="392" cy="102"/>
              </a:xfrm>
              <a:prstGeom prst="straightConnector1">
                <a:avLst/>
              </a:prstGeom>
              <a:noFill/>
              <a:ln w="19050" cap="rnd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202" name="AutoShape 67"/>
              <p:cNvSpPr>
                <a:spLocks noChangeArrowheads="1"/>
              </p:cNvSpPr>
              <p:nvPr/>
            </p:nvSpPr>
            <p:spPr bwMode="auto">
              <a:xfrm>
                <a:off x="620" y="936"/>
                <a:ext cx="569" cy="293"/>
              </a:xfrm>
              <a:prstGeom prst="hexagon">
                <a:avLst>
                  <a:gd name="adj" fmla="val 2833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2" tIns="45716" rIns="91432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資訊服務</a:t>
                </a:r>
              </a:p>
            </p:txBody>
          </p:sp>
          <p:sp>
            <p:nvSpPr>
              <p:cNvPr id="203" name="AutoShape 68"/>
              <p:cNvSpPr>
                <a:spLocks noChangeArrowheads="1"/>
              </p:cNvSpPr>
              <p:nvPr/>
            </p:nvSpPr>
            <p:spPr bwMode="auto">
              <a:xfrm>
                <a:off x="401" y="1555"/>
                <a:ext cx="569" cy="293"/>
              </a:xfrm>
              <a:prstGeom prst="hexagon">
                <a:avLst>
                  <a:gd name="adj" fmla="val 2833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2" tIns="45716" rIns="91432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通訊服務</a:t>
                </a:r>
              </a:p>
            </p:txBody>
          </p:sp>
          <p:sp>
            <p:nvSpPr>
              <p:cNvPr id="204" name="AutoShape 70"/>
              <p:cNvSpPr>
                <a:spLocks noChangeArrowheads="1"/>
              </p:cNvSpPr>
              <p:nvPr/>
            </p:nvSpPr>
            <p:spPr bwMode="auto">
              <a:xfrm>
                <a:off x="4639" y="937"/>
                <a:ext cx="569" cy="293"/>
              </a:xfrm>
              <a:prstGeom prst="hexagon">
                <a:avLst>
                  <a:gd name="adj" fmla="val 28330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sz="1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健保</a:t>
                </a:r>
                <a:r>
                  <a:rPr kumimoji="0" lang="en-US" altLang="zh-TW" sz="1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/</a:t>
                </a:r>
                <a:r>
                  <a:rPr kumimoji="0" lang="zh-TW" altLang="en-US" sz="1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保險</a:t>
                </a:r>
                <a:endParaRPr kumimoji="0" lang="en-US" altLang="zh-TW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205" name="AutoShape 71"/>
              <p:cNvSpPr>
                <a:spLocks noChangeArrowheads="1"/>
              </p:cNvSpPr>
              <p:nvPr/>
            </p:nvSpPr>
            <p:spPr bwMode="auto">
              <a:xfrm>
                <a:off x="4809" y="1561"/>
                <a:ext cx="569" cy="293"/>
              </a:xfrm>
              <a:prstGeom prst="hexagon">
                <a:avLst>
                  <a:gd name="adj" fmla="val 2833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2" tIns="45716" rIns="91432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教育訓練</a:t>
                </a:r>
                <a:endParaRPr kumimoji="0" lang="en-US" altLang="zh-TW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53331" name="AutoShape 73"/>
              <p:cNvSpPr>
                <a:spLocks noChangeArrowheads="1"/>
              </p:cNvSpPr>
              <p:nvPr/>
            </p:nvSpPr>
            <p:spPr bwMode="auto">
              <a:xfrm>
                <a:off x="1397" y="699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32" name="AutoShape 74"/>
              <p:cNvSpPr>
                <a:spLocks noChangeArrowheads="1"/>
              </p:cNvSpPr>
              <p:nvPr/>
            </p:nvSpPr>
            <p:spPr bwMode="auto">
              <a:xfrm>
                <a:off x="1396" y="2522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33" name="AutoShape 75"/>
              <p:cNvSpPr>
                <a:spLocks noChangeArrowheads="1"/>
              </p:cNvSpPr>
              <p:nvPr/>
            </p:nvSpPr>
            <p:spPr bwMode="auto">
              <a:xfrm>
                <a:off x="4125" y="699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  <p:cxnSp>
            <p:nvCxnSpPr>
              <p:cNvPr id="53334" name="AutoShape 77"/>
              <p:cNvCxnSpPr>
                <a:cxnSpLocks noChangeShapeType="1"/>
                <a:stCxn id="53346" idx="2"/>
                <a:endCxn id="53345" idx="2"/>
              </p:cNvCxnSpPr>
              <p:nvPr/>
            </p:nvCxnSpPr>
            <p:spPr bwMode="auto">
              <a:xfrm flipH="1">
                <a:off x="2299" y="680"/>
                <a:ext cx="1266" cy="1"/>
              </a:xfrm>
              <a:prstGeom prst="straightConnector1">
                <a:avLst/>
              </a:prstGeom>
              <a:noFill/>
              <a:ln w="19050" cap="rnd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35" name="AutoShape 78"/>
              <p:cNvCxnSpPr>
                <a:cxnSpLocks noChangeShapeType="1"/>
                <a:stCxn id="53344" idx="2"/>
                <a:endCxn id="53357" idx="2"/>
              </p:cNvCxnSpPr>
              <p:nvPr/>
            </p:nvCxnSpPr>
            <p:spPr bwMode="auto">
              <a:xfrm flipH="1">
                <a:off x="2226" y="2718"/>
                <a:ext cx="1266" cy="1"/>
              </a:xfrm>
              <a:prstGeom prst="straightConnector1">
                <a:avLst/>
              </a:prstGeom>
              <a:noFill/>
              <a:ln w="19050" cap="rnd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53336" name="Line 79"/>
              <p:cNvSpPr>
                <a:spLocks noChangeShapeType="1"/>
              </p:cNvSpPr>
              <p:nvPr/>
            </p:nvSpPr>
            <p:spPr bwMode="auto">
              <a:xfrm flipH="1">
                <a:off x="1145" y="812"/>
                <a:ext cx="269" cy="189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37" name="Line 80"/>
              <p:cNvSpPr>
                <a:spLocks noChangeShapeType="1"/>
              </p:cNvSpPr>
              <p:nvPr/>
            </p:nvSpPr>
            <p:spPr bwMode="auto">
              <a:xfrm flipH="1">
                <a:off x="4361" y="2364"/>
                <a:ext cx="292" cy="211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38" name="Line 81"/>
              <p:cNvSpPr>
                <a:spLocks noChangeShapeType="1"/>
              </p:cNvSpPr>
              <p:nvPr/>
            </p:nvSpPr>
            <p:spPr bwMode="auto">
              <a:xfrm>
                <a:off x="4358" y="826"/>
                <a:ext cx="330" cy="188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39" name="Line 82"/>
              <p:cNvSpPr>
                <a:spLocks noChangeShapeType="1"/>
              </p:cNvSpPr>
              <p:nvPr/>
            </p:nvSpPr>
            <p:spPr bwMode="auto">
              <a:xfrm>
                <a:off x="1192" y="2384"/>
                <a:ext cx="225" cy="173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40" name="Line 83"/>
              <p:cNvSpPr>
                <a:spLocks noChangeShapeType="1"/>
              </p:cNvSpPr>
              <p:nvPr/>
            </p:nvSpPr>
            <p:spPr bwMode="auto">
              <a:xfrm>
                <a:off x="4903" y="1243"/>
                <a:ext cx="151" cy="308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41" name="Line 84"/>
              <p:cNvSpPr>
                <a:spLocks noChangeShapeType="1"/>
              </p:cNvSpPr>
              <p:nvPr/>
            </p:nvSpPr>
            <p:spPr bwMode="auto">
              <a:xfrm>
                <a:off x="810" y="1848"/>
                <a:ext cx="151" cy="308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42" name="Line 85"/>
              <p:cNvSpPr>
                <a:spLocks noChangeShapeType="1"/>
              </p:cNvSpPr>
              <p:nvPr/>
            </p:nvSpPr>
            <p:spPr bwMode="auto">
              <a:xfrm flipH="1">
                <a:off x="751" y="1226"/>
                <a:ext cx="155" cy="323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43" name="Line 86"/>
              <p:cNvSpPr>
                <a:spLocks noChangeShapeType="1"/>
              </p:cNvSpPr>
              <p:nvPr/>
            </p:nvSpPr>
            <p:spPr bwMode="auto">
              <a:xfrm flipH="1">
                <a:off x="4962" y="1846"/>
                <a:ext cx="132" cy="293"/>
              </a:xfrm>
              <a:prstGeom prst="line">
                <a:avLst/>
              </a:prstGeom>
              <a:noFill/>
              <a:ln w="19050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  <p:txBody>
              <a:bodyPr lIns="91432" tIns="45716" rIns="91432" bIns="45716"/>
              <a:lstStyle/>
              <a:p>
                <a:endParaRPr lang="zh-TW" altLang="en-US"/>
              </a:p>
            </p:txBody>
          </p:sp>
          <p:sp>
            <p:nvSpPr>
              <p:cNvPr id="53344" name="AutoShape 92"/>
              <p:cNvSpPr>
                <a:spLocks noChangeArrowheads="1"/>
              </p:cNvSpPr>
              <p:nvPr/>
            </p:nvSpPr>
            <p:spPr bwMode="auto">
              <a:xfrm>
                <a:off x="3492" y="2634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45" name="AutoShape 93"/>
              <p:cNvSpPr>
                <a:spLocks noChangeArrowheads="1"/>
              </p:cNvSpPr>
              <p:nvPr/>
            </p:nvSpPr>
            <p:spPr bwMode="auto">
              <a:xfrm>
                <a:off x="2044" y="597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53346" name="AutoShape 94"/>
              <p:cNvSpPr>
                <a:spLocks noChangeArrowheads="1"/>
              </p:cNvSpPr>
              <p:nvPr/>
            </p:nvSpPr>
            <p:spPr bwMode="auto">
              <a:xfrm>
                <a:off x="3565" y="596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  <p:cxnSp>
            <p:nvCxnSpPr>
              <p:cNvPr id="53347" name="AutoShape 95"/>
              <p:cNvCxnSpPr>
                <a:cxnSpLocks noChangeShapeType="1"/>
                <a:stCxn id="53353" idx="2"/>
                <a:endCxn id="53344" idx="2"/>
              </p:cNvCxnSpPr>
              <p:nvPr/>
            </p:nvCxnSpPr>
            <p:spPr bwMode="auto">
              <a:xfrm flipH="1">
                <a:off x="3747" y="2606"/>
                <a:ext cx="376" cy="112"/>
              </a:xfrm>
              <a:prstGeom prst="straightConnector1">
                <a:avLst/>
              </a:prstGeom>
              <a:noFill/>
              <a:ln w="19050" cap="rnd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48" name="AutoShape 96"/>
              <p:cNvCxnSpPr>
                <a:cxnSpLocks noChangeShapeType="1"/>
                <a:stCxn id="53333" idx="2"/>
                <a:endCxn id="53346" idx="2"/>
              </p:cNvCxnSpPr>
              <p:nvPr/>
            </p:nvCxnSpPr>
            <p:spPr bwMode="auto">
              <a:xfrm flipH="1" flipV="1">
                <a:off x="3820" y="680"/>
                <a:ext cx="305" cy="103"/>
              </a:xfrm>
              <a:prstGeom prst="straightConnector1">
                <a:avLst/>
              </a:prstGeom>
              <a:noFill/>
              <a:ln w="19050" cap="rnd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3349" name="AutoShape 98"/>
              <p:cNvCxnSpPr>
                <a:cxnSpLocks noChangeShapeType="1"/>
                <a:stCxn id="53357" idx="2"/>
                <a:endCxn id="53332" idx="2"/>
              </p:cNvCxnSpPr>
              <p:nvPr/>
            </p:nvCxnSpPr>
            <p:spPr bwMode="auto">
              <a:xfrm flipH="1" flipV="1">
                <a:off x="1651" y="2606"/>
                <a:ext cx="320" cy="113"/>
              </a:xfrm>
              <a:prstGeom prst="straightConnector1">
                <a:avLst/>
              </a:prstGeom>
              <a:noFill/>
              <a:ln w="19050" cap="rnd">
                <a:solidFill>
                  <a:srgbClr val="FF9933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225" name="AutoShape 69"/>
              <p:cNvSpPr>
                <a:spLocks noChangeArrowheads="1"/>
              </p:cNvSpPr>
              <p:nvPr/>
            </p:nvSpPr>
            <p:spPr bwMode="auto">
              <a:xfrm>
                <a:off x="676" y="2144"/>
                <a:ext cx="569" cy="293"/>
              </a:xfrm>
              <a:prstGeom prst="hexagon">
                <a:avLst>
                  <a:gd name="adj" fmla="val 2833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32" tIns="45716" rIns="91432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設備器材</a:t>
                </a:r>
              </a:p>
            </p:txBody>
          </p:sp>
          <p:sp>
            <p:nvSpPr>
              <p:cNvPr id="53353" name="AutoShape 76"/>
              <p:cNvSpPr>
                <a:spLocks noChangeArrowheads="1"/>
              </p:cNvSpPr>
              <p:nvPr/>
            </p:nvSpPr>
            <p:spPr bwMode="auto">
              <a:xfrm>
                <a:off x="4123" y="2522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  <p:sp>
            <p:nvSpPr>
              <p:cNvPr id="227" name="AutoShape 72"/>
              <p:cNvSpPr>
                <a:spLocks noChangeArrowheads="1"/>
              </p:cNvSpPr>
              <p:nvPr/>
            </p:nvSpPr>
            <p:spPr bwMode="auto">
              <a:xfrm>
                <a:off x="4613" y="2142"/>
                <a:ext cx="569" cy="293"/>
              </a:xfrm>
              <a:prstGeom prst="hexagon">
                <a:avLst>
                  <a:gd name="adj" fmla="val 28330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91432" tIns="45716" rIns="91432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r>
                  <a:rPr kumimoji="0" lang="zh-TW" alt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通路物流</a:t>
                </a:r>
                <a:endParaRPr kumimoji="0" lang="en-US" altLang="zh-TW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53357" name="AutoShape 91"/>
              <p:cNvSpPr>
                <a:spLocks noChangeArrowheads="1"/>
              </p:cNvSpPr>
              <p:nvPr/>
            </p:nvSpPr>
            <p:spPr bwMode="auto">
              <a:xfrm>
                <a:off x="1971" y="2635"/>
                <a:ext cx="255" cy="167"/>
              </a:xfrm>
              <a:prstGeom prst="hexagon">
                <a:avLst>
                  <a:gd name="adj" fmla="val 22275"/>
                  <a:gd name="vf" fmla="val 115470"/>
                </a:avLst>
              </a:prstGeom>
              <a:gradFill rotWithShape="1">
                <a:gsLst>
                  <a:gs pos="0">
                    <a:srgbClr val="FFFF89"/>
                  </a:gs>
                  <a:gs pos="100000">
                    <a:srgbClr val="FFE161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endParaRPr kumimoji="0" lang="zh-TW" altLang="en-US" sz="1400">
                  <a:solidFill>
                    <a:schemeClr val="bg1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53309" name="Group 140"/>
            <p:cNvGrpSpPr>
              <a:grpSpLocks/>
            </p:cNvGrpSpPr>
            <p:nvPr/>
          </p:nvGrpSpPr>
          <p:grpSpPr bwMode="auto">
            <a:xfrm>
              <a:off x="2771775" y="1682750"/>
              <a:ext cx="3509963" cy="1893888"/>
              <a:chOff x="1746" y="1060"/>
              <a:chExt cx="2211" cy="1193"/>
            </a:xfrm>
          </p:grpSpPr>
          <p:sp>
            <p:nvSpPr>
              <p:cNvPr id="53316" name="AutoShape 37"/>
              <p:cNvSpPr>
                <a:spLocks noChangeArrowheads="1"/>
              </p:cNvSpPr>
              <p:nvPr/>
            </p:nvSpPr>
            <p:spPr bwMode="auto">
              <a:xfrm>
                <a:off x="1885" y="1225"/>
                <a:ext cx="1953" cy="10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8 h 21600"/>
                  <a:gd name="T26" fmla="*/ 18437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88" y="10800"/>
                    </a:moveTo>
                    <a:cubicBezTo>
                      <a:pt x="2588" y="15335"/>
                      <a:pt x="6265" y="19012"/>
                      <a:pt x="10800" y="19012"/>
                    </a:cubicBezTo>
                    <a:cubicBezTo>
                      <a:pt x="15335" y="19012"/>
                      <a:pt x="19012" y="15335"/>
                      <a:pt x="19012" y="10800"/>
                    </a:cubicBezTo>
                    <a:cubicBezTo>
                      <a:pt x="19012" y="6265"/>
                      <a:pt x="15335" y="2588"/>
                      <a:pt x="10800" y="2588"/>
                    </a:cubicBezTo>
                    <a:cubicBezTo>
                      <a:pt x="6265" y="2588"/>
                      <a:pt x="2588" y="6265"/>
                      <a:pt x="2588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53317" name="Oval 38"/>
              <p:cNvSpPr>
                <a:spLocks noChangeArrowheads="1"/>
              </p:cNvSpPr>
              <p:nvPr/>
            </p:nvSpPr>
            <p:spPr bwMode="auto">
              <a:xfrm>
                <a:off x="1746" y="1797"/>
                <a:ext cx="674" cy="456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r>
                  <a:rPr kumimoji="0" lang="zh-TW" altLang="en-US" sz="20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  <a:cs typeface="Arial Unicode MS"/>
                  </a:rPr>
                  <a:t>運動服務</a:t>
                </a:r>
              </a:p>
            </p:txBody>
          </p:sp>
          <p:sp>
            <p:nvSpPr>
              <p:cNvPr id="53318" name="Oval 39"/>
              <p:cNvSpPr>
                <a:spLocks noChangeArrowheads="1"/>
              </p:cNvSpPr>
              <p:nvPr/>
            </p:nvSpPr>
            <p:spPr bwMode="auto">
              <a:xfrm>
                <a:off x="3283" y="1771"/>
                <a:ext cx="674" cy="456"/>
              </a:xfrm>
              <a:prstGeom prst="ellipse">
                <a:avLst/>
              </a:prstGeom>
              <a:gradFill rotWithShape="1">
                <a:gsLst>
                  <a:gs pos="0">
                    <a:srgbClr val="EDE0F4"/>
                  </a:gs>
                  <a:gs pos="100000">
                    <a:srgbClr val="CC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r>
                  <a:rPr kumimoji="0" lang="zh-TW" altLang="en-US" sz="1600" b="1">
                    <a:solidFill>
                      <a:schemeClr val="bg1"/>
                    </a:solidFill>
                    <a:latin typeface="Arial Unicode MS"/>
                    <a:ea typeface="Arial Unicode MS"/>
                    <a:cs typeface="Arial Unicode MS"/>
                  </a:rPr>
                  <a:t>飲食服務</a:t>
                </a:r>
              </a:p>
            </p:txBody>
          </p:sp>
          <p:sp>
            <p:nvSpPr>
              <p:cNvPr id="53319" name="Oval 53"/>
              <p:cNvSpPr>
                <a:spLocks noChangeArrowheads="1"/>
              </p:cNvSpPr>
              <p:nvPr/>
            </p:nvSpPr>
            <p:spPr bwMode="auto">
              <a:xfrm>
                <a:off x="2525" y="1060"/>
                <a:ext cx="674" cy="456"/>
              </a:xfrm>
              <a:prstGeom prst="ellipse">
                <a:avLst/>
              </a:prstGeom>
              <a:gradFill rotWithShape="1">
                <a:gsLst>
                  <a:gs pos="0">
                    <a:srgbClr val="CCFF66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r>
                  <a:rPr kumimoji="0" lang="zh-TW" altLang="en-US" sz="2000" b="1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Arial Unicode MS"/>
                  </a:rPr>
                  <a:t>醫療服務</a:t>
                </a:r>
              </a:p>
            </p:txBody>
          </p:sp>
        </p:grpSp>
        <p:grpSp>
          <p:nvGrpSpPr>
            <p:cNvPr id="53310" name="Group 150"/>
            <p:cNvGrpSpPr>
              <a:grpSpLocks/>
            </p:cNvGrpSpPr>
            <p:nvPr/>
          </p:nvGrpSpPr>
          <p:grpSpPr bwMode="auto">
            <a:xfrm>
              <a:off x="420688" y="5392738"/>
              <a:ext cx="4041775" cy="889000"/>
              <a:chOff x="265" y="3397"/>
              <a:chExt cx="2546" cy="560"/>
            </a:xfrm>
          </p:grpSpPr>
          <p:sp>
            <p:nvSpPr>
              <p:cNvPr id="53314" name="Text Box 20"/>
              <p:cNvSpPr txBox="1">
                <a:spLocks noChangeArrowheads="1"/>
              </p:cNvSpPr>
              <p:nvPr/>
            </p:nvSpPr>
            <p:spPr bwMode="auto">
              <a:xfrm>
                <a:off x="1193" y="3726"/>
                <a:ext cx="69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kumimoji="0" lang="zh-TW" altLang="en-US">
                    <a:solidFill>
                      <a:schemeClr val="bg1"/>
                    </a:solidFill>
                    <a:latin typeface="Arial Unicode MS"/>
                    <a:ea typeface="Arial Unicode MS"/>
                    <a:cs typeface="Arial Unicode MS"/>
                  </a:rPr>
                  <a:t>前瞻技術</a:t>
                </a:r>
              </a:p>
            </p:txBody>
          </p:sp>
          <p:sp>
            <p:nvSpPr>
              <p:cNvPr id="53315" name="AutoShape 22"/>
              <p:cNvSpPr>
                <a:spLocks noChangeArrowheads="1"/>
              </p:cNvSpPr>
              <p:nvPr/>
            </p:nvSpPr>
            <p:spPr bwMode="auto">
              <a:xfrm>
                <a:off x="265" y="3397"/>
                <a:ext cx="2546" cy="370"/>
              </a:xfrm>
              <a:prstGeom prst="upArrow">
                <a:avLst>
                  <a:gd name="adj1" fmla="val 69759"/>
                  <a:gd name="adj2" fmla="val 48782"/>
                </a:avLst>
              </a:prstGeom>
              <a:gradFill rotWithShape="1">
                <a:gsLst>
                  <a:gs pos="0">
                    <a:srgbClr val="6699FF"/>
                  </a:gs>
                  <a:gs pos="100000">
                    <a:srgbClr val="0000C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r>
                  <a:rPr kumimoji="0" lang="zh-TW" altLang="en-US" sz="1600">
                    <a:latin typeface="Arial Unicode MS"/>
                    <a:ea typeface="Arial Unicode MS"/>
                    <a:cs typeface="Arial Unicode MS"/>
                  </a:rPr>
                  <a:t>雲端運算</a:t>
                </a:r>
              </a:p>
              <a:p>
                <a:pPr algn="ctr">
                  <a:buFont typeface="Wingdings" pitchFamily="2" charset="2"/>
                  <a:buNone/>
                </a:pPr>
                <a:r>
                  <a:rPr kumimoji="0" lang="zh-TW" altLang="en-US" sz="1600">
                    <a:latin typeface="Arial Unicode MS"/>
                    <a:ea typeface="Arial Unicode MS"/>
                    <a:cs typeface="Arial Unicode MS"/>
                  </a:rPr>
                  <a:t>平台與研究</a:t>
                </a:r>
              </a:p>
              <a:p>
                <a:pPr algn="ctr">
                  <a:buFont typeface="Wingdings" pitchFamily="2" charset="2"/>
                  <a:buNone/>
                </a:pPr>
                <a:endParaRPr kumimoji="0" lang="zh-TW" altLang="en-US" sz="800"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53311" name="Group 151"/>
            <p:cNvGrpSpPr>
              <a:grpSpLocks/>
            </p:cNvGrpSpPr>
            <p:nvPr/>
          </p:nvGrpSpPr>
          <p:grpSpPr bwMode="auto">
            <a:xfrm>
              <a:off x="4579938" y="5399088"/>
              <a:ext cx="4041775" cy="900112"/>
              <a:chOff x="2885" y="3401"/>
              <a:chExt cx="2546" cy="567"/>
            </a:xfrm>
          </p:grpSpPr>
          <p:sp>
            <p:nvSpPr>
              <p:cNvPr id="53312" name="Text Box 21"/>
              <p:cNvSpPr txBox="1">
                <a:spLocks noChangeArrowheads="1"/>
              </p:cNvSpPr>
              <p:nvPr/>
            </p:nvSpPr>
            <p:spPr bwMode="auto">
              <a:xfrm>
                <a:off x="3800" y="3737"/>
                <a:ext cx="69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kumimoji="0" lang="zh-TW" altLang="en-US">
                    <a:solidFill>
                      <a:schemeClr val="bg1"/>
                    </a:solidFill>
                    <a:latin typeface="Arial Unicode MS"/>
                    <a:ea typeface="Arial Unicode MS"/>
                    <a:cs typeface="Arial Unicode MS"/>
                  </a:rPr>
                  <a:t>營運模式</a:t>
                </a:r>
              </a:p>
            </p:txBody>
          </p:sp>
          <p:sp>
            <p:nvSpPr>
              <p:cNvPr id="53313" name="AutoShape 99"/>
              <p:cNvSpPr>
                <a:spLocks noChangeArrowheads="1"/>
              </p:cNvSpPr>
              <p:nvPr/>
            </p:nvSpPr>
            <p:spPr bwMode="auto">
              <a:xfrm>
                <a:off x="2885" y="3401"/>
                <a:ext cx="2546" cy="370"/>
              </a:xfrm>
              <a:prstGeom prst="upArrow">
                <a:avLst>
                  <a:gd name="adj1" fmla="val 69759"/>
                  <a:gd name="adj2" fmla="val 48782"/>
                </a:avLst>
              </a:pr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 anchor="ctr"/>
              <a:lstStyle/>
              <a:p>
                <a:pPr algn="ctr">
                  <a:buFont typeface="Wingdings" pitchFamily="2" charset="2"/>
                  <a:buNone/>
                </a:pPr>
                <a:r>
                  <a:rPr kumimoji="0" lang="zh-TW" altLang="en-US" sz="1600">
                    <a:latin typeface="Arial Unicode MS"/>
                    <a:ea typeface="Arial Unicode MS"/>
                    <a:cs typeface="Arial Unicode MS"/>
                  </a:rPr>
                  <a:t>營運模式分析</a:t>
                </a:r>
              </a:p>
              <a:p>
                <a:pPr algn="ctr">
                  <a:buFont typeface="Wingdings" pitchFamily="2" charset="2"/>
                  <a:buNone/>
                </a:pPr>
                <a:r>
                  <a:rPr kumimoji="0" lang="zh-TW" altLang="en-US" sz="1600">
                    <a:latin typeface="Arial Unicode MS"/>
                    <a:ea typeface="Arial Unicode MS"/>
                    <a:cs typeface="Arial Unicode MS"/>
                  </a:rPr>
                  <a:t>與 轉型研究</a:t>
                </a:r>
              </a:p>
              <a:p>
                <a:pPr algn="ctr">
                  <a:buFont typeface="Wingdings" pitchFamily="2" charset="2"/>
                  <a:buNone/>
                </a:pPr>
                <a:endParaRPr kumimoji="0" lang="zh-TW" altLang="en-US" sz="800"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</p:grpSp>
      <p:sp>
        <p:nvSpPr>
          <p:cNvPr id="244" name="矩形 243"/>
          <p:cNvSpPr>
            <a:spLocks noChangeArrowheads="1"/>
          </p:cNvSpPr>
          <p:nvPr/>
        </p:nvSpPr>
        <p:spPr bwMode="auto">
          <a:xfrm>
            <a:off x="4572000" y="6488113"/>
            <a:ext cx="458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zh-TW" altLang="en-US">
                <a:latin typeface="Arial Unicode MS"/>
                <a:ea typeface="Arial Unicode MS"/>
                <a:cs typeface="Arial Unicode MS"/>
              </a:rPr>
              <a:t>合作研發單位：</a:t>
            </a:r>
            <a:r>
              <a:rPr kumimoji="0" lang="en-US" altLang="zh-TW">
                <a:latin typeface="Arial Unicode MS"/>
                <a:ea typeface="Arial Unicode MS"/>
                <a:cs typeface="Arial Unicode MS"/>
              </a:rPr>
              <a:t>IBM </a:t>
            </a:r>
            <a:r>
              <a:rPr kumimoji="0" lang="zh-TW" altLang="en-US">
                <a:latin typeface="Arial Unicode MS"/>
                <a:ea typeface="Arial Unicode MS"/>
                <a:cs typeface="Arial Unicode MS"/>
              </a:rPr>
              <a:t>智慧生活前瞻研究中心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 dirty="0"/>
              <a:t>© Copyright AGOSS Corporation 2012</a:t>
            </a:r>
            <a:endParaRPr lang="zh-TW" altLang="en-US" dirty="0"/>
          </a:p>
        </p:txBody>
      </p:sp>
      <p:sp>
        <p:nvSpPr>
          <p:cNvPr id="13314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cs typeface="Arial Unicode MS"/>
              </a:rPr>
              <a:t>服務平台系統─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83568" y="1148747"/>
          <a:ext cx="7956884" cy="530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15362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 Unicode MS"/>
              </a:rPr>
              <a:t>1.</a:t>
            </a:r>
            <a:r>
              <a:rPr lang="zh-TW" altLang="en-US" smtClean="0">
                <a:cs typeface="Arial Unicode MS"/>
              </a:rPr>
              <a:t>健康促進實體通路</a:t>
            </a:r>
          </a:p>
        </p:txBody>
      </p:sp>
      <p:grpSp>
        <p:nvGrpSpPr>
          <p:cNvPr id="15363" name="群組 43"/>
          <p:cNvGrpSpPr>
            <a:grpSpLocks/>
          </p:cNvGrpSpPr>
          <p:nvPr/>
        </p:nvGrpSpPr>
        <p:grpSpPr bwMode="auto">
          <a:xfrm>
            <a:off x="107950" y="1916113"/>
            <a:ext cx="3959225" cy="3960812"/>
            <a:chOff x="-1116632" y="1340768"/>
            <a:chExt cx="4896544" cy="4896544"/>
          </a:xfrm>
        </p:grpSpPr>
        <p:grpSp>
          <p:nvGrpSpPr>
            <p:cNvPr id="15418" name="群組 40"/>
            <p:cNvGrpSpPr>
              <a:grpSpLocks/>
            </p:cNvGrpSpPr>
            <p:nvPr/>
          </p:nvGrpSpPr>
          <p:grpSpPr bwMode="auto">
            <a:xfrm>
              <a:off x="509316" y="2996952"/>
              <a:ext cx="1614412" cy="1614412"/>
              <a:chOff x="2513707" y="1497707"/>
              <a:chExt cx="1068585" cy="1068585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2513501" y="1497841"/>
                <a:ext cx="1068217" cy="106908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橢圓 4"/>
              <p:cNvSpPr/>
              <p:nvPr/>
            </p:nvSpPr>
            <p:spPr>
              <a:xfrm>
                <a:off x="2669445" y="1648527"/>
                <a:ext cx="756329" cy="754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2860" tIns="22860" rIns="22860" bIns="2286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健康促進中心</a:t>
                </a:r>
                <a:endParaRPr kumimoji="0" lang="en-US" altLang="zh-TW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專業服務健康促進</a:t>
                </a:r>
              </a:p>
            </p:txBody>
          </p:sp>
        </p:grpSp>
        <p:grpSp>
          <p:nvGrpSpPr>
            <p:cNvPr id="15419" name="群組 41"/>
            <p:cNvGrpSpPr>
              <a:grpSpLocks/>
            </p:cNvGrpSpPr>
            <p:nvPr/>
          </p:nvGrpSpPr>
          <p:grpSpPr bwMode="auto">
            <a:xfrm>
              <a:off x="1184345" y="2698698"/>
              <a:ext cx="363319" cy="226246"/>
              <a:chOff x="2866340" y="1177548"/>
              <a:chExt cx="363319" cy="226246"/>
            </a:xfrm>
          </p:grpSpPr>
          <p:sp>
            <p:nvSpPr>
              <p:cNvPr id="40" name="向右箭號 39"/>
              <p:cNvSpPr/>
              <p:nvPr/>
            </p:nvSpPr>
            <p:spPr>
              <a:xfrm rot="16200000">
                <a:off x="2935148" y="1108935"/>
                <a:ext cx="225692" cy="3632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向右箭號 6"/>
              <p:cNvSpPr/>
              <p:nvPr/>
            </p:nvSpPr>
            <p:spPr>
              <a:xfrm rot="16200000">
                <a:off x="2969492" y="1215924"/>
                <a:ext cx="157004" cy="2179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zh-TW" altLang="en-US" sz="1500"/>
              </a:p>
            </p:txBody>
          </p:sp>
        </p:grpSp>
        <p:grpSp>
          <p:nvGrpSpPr>
            <p:cNvPr id="15420" name="群組 42"/>
            <p:cNvGrpSpPr>
              <a:grpSpLocks/>
            </p:cNvGrpSpPr>
            <p:nvPr/>
          </p:nvGrpSpPr>
          <p:grpSpPr bwMode="auto">
            <a:xfrm>
              <a:off x="797348" y="1340768"/>
              <a:ext cx="1068585" cy="1068585"/>
              <a:chOff x="2513707" y="2243"/>
              <a:chExt cx="1068585" cy="1068585"/>
            </a:xfrm>
          </p:grpSpPr>
          <p:sp>
            <p:nvSpPr>
              <p:cNvPr id="38" name="橢圓 37"/>
              <p:cNvSpPr/>
              <p:nvPr/>
            </p:nvSpPr>
            <p:spPr>
              <a:xfrm>
                <a:off x="2513974" y="2243"/>
                <a:ext cx="1068051" cy="106762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橢圓 8"/>
              <p:cNvSpPr/>
              <p:nvPr/>
            </p:nvSpPr>
            <p:spPr>
              <a:xfrm>
                <a:off x="2671040" y="159246"/>
                <a:ext cx="753918" cy="7536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2860" tIns="22860" rIns="22860" bIns="2286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健康 關懷站</a:t>
                </a:r>
                <a:endParaRPr kumimoji="0" lang="zh-TW" altLang="en-US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5421" name="群組 43"/>
            <p:cNvGrpSpPr>
              <a:grpSpLocks/>
            </p:cNvGrpSpPr>
            <p:nvPr/>
          </p:nvGrpSpPr>
          <p:grpSpPr bwMode="auto">
            <a:xfrm>
              <a:off x="2195736" y="3607381"/>
              <a:ext cx="226245" cy="363319"/>
              <a:chOff x="3676206" y="1850340"/>
              <a:chExt cx="226245" cy="363319"/>
            </a:xfrm>
          </p:grpSpPr>
          <p:sp>
            <p:nvSpPr>
              <p:cNvPr id="36" name="向右箭號 35"/>
              <p:cNvSpPr/>
              <p:nvPr/>
            </p:nvSpPr>
            <p:spPr>
              <a:xfrm>
                <a:off x="3675976" y="1850464"/>
                <a:ext cx="225782" cy="36307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向右箭號 10"/>
              <p:cNvSpPr/>
              <p:nvPr/>
            </p:nvSpPr>
            <p:spPr>
              <a:xfrm>
                <a:off x="3675976" y="1923078"/>
                <a:ext cx="159029" cy="217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zh-TW" altLang="en-US" sz="1500"/>
              </a:p>
            </p:txBody>
          </p:sp>
        </p:grpSp>
        <p:grpSp>
          <p:nvGrpSpPr>
            <p:cNvPr id="15422" name="群組 44"/>
            <p:cNvGrpSpPr>
              <a:grpSpLocks/>
            </p:cNvGrpSpPr>
            <p:nvPr/>
          </p:nvGrpSpPr>
          <p:grpSpPr bwMode="auto">
            <a:xfrm>
              <a:off x="2711327" y="3254748"/>
              <a:ext cx="1068585" cy="1068585"/>
              <a:chOff x="4009170" y="1497707"/>
              <a:chExt cx="1068585" cy="1068585"/>
            </a:xfrm>
          </p:grpSpPr>
          <p:sp>
            <p:nvSpPr>
              <p:cNvPr id="34" name="橢圓 33"/>
              <p:cNvSpPr/>
              <p:nvPr/>
            </p:nvSpPr>
            <p:spPr>
              <a:xfrm>
                <a:off x="4009704" y="1497206"/>
                <a:ext cx="1068051" cy="106958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橢圓 12"/>
              <p:cNvSpPr/>
              <p:nvPr/>
            </p:nvSpPr>
            <p:spPr>
              <a:xfrm>
                <a:off x="4166771" y="1654210"/>
                <a:ext cx="753918" cy="755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2860" tIns="22860" rIns="22860" bIns="2286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健康 關懷站</a:t>
                </a:r>
                <a:endParaRPr kumimoji="0" lang="zh-TW" altLang="en-US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5423" name="群組 45"/>
            <p:cNvGrpSpPr>
              <a:grpSpLocks/>
            </p:cNvGrpSpPr>
            <p:nvPr/>
          </p:nvGrpSpPr>
          <p:grpSpPr bwMode="auto">
            <a:xfrm>
              <a:off x="1191752" y="4653136"/>
              <a:ext cx="363319" cy="226245"/>
              <a:chOff x="2866340" y="2660206"/>
              <a:chExt cx="363319" cy="226245"/>
            </a:xfrm>
          </p:grpSpPr>
          <p:sp>
            <p:nvSpPr>
              <p:cNvPr id="32" name="向右箭號 31"/>
              <p:cNvSpPr/>
              <p:nvPr/>
            </p:nvSpPr>
            <p:spPr>
              <a:xfrm rot="5400000">
                <a:off x="2935593" y="2591848"/>
                <a:ext cx="225692" cy="36321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向右箭號 14"/>
              <p:cNvSpPr/>
              <p:nvPr/>
            </p:nvSpPr>
            <p:spPr>
              <a:xfrm rot="5400000">
                <a:off x="2968956" y="2631129"/>
                <a:ext cx="158966" cy="2179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zh-TW" altLang="en-US" sz="1500"/>
              </a:p>
            </p:txBody>
          </p:sp>
        </p:grpSp>
        <p:grpSp>
          <p:nvGrpSpPr>
            <p:cNvPr id="15424" name="群組 46"/>
            <p:cNvGrpSpPr>
              <a:grpSpLocks/>
            </p:cNvGrpSpPr>
            <p:nvPr/>
          </p:nvGrpSpPr>
          <p:grpSpPr bwMode="auto">
            <a:xfrm>
              <a:off x="839119" y="5168727"/>
              <a:ext cx="1068585" cy="1068585"/>
              <a:chOff x="2513707" y="2993170"/>
              <a:chExt cx="1068585" cy="1068585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2513432" y="2994132"/>
                <a:ext cx="1068051" cy="106762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橢圓 16"/>
              <p:cNvSpPr/>
              <p:nvPr/>
            </p:nvSpPr>
            <p:spPr>
              <a:xfrm>
                <a:off x="2670499" y="3151135"/>
                <a:ext cx="753918" cy="7536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2860" tIns="22860" rIns="22860" bIns="2286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健康 關懷站</a:t>
                </a:r>
                <a:endParaRPr kumimoji="0" lang="zh-TW" altLang="en-US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5425" name="群組 47"/>
            <p:cNvGrpSpPr>
              <a:grpSpLocks/>
            </p:cNvGrpSpPr>
            <p:nvPr/>
          </p:nvGrpSpPr>
          <p:grpSpPr bwMode="auto">
            <a:xfrm>
              <a:off x="241299" y="3607381"/>
              <a:ext cx="226245" cy="363319"/>
              <a:chOff x="2193548" y="1850340"/>
              <a:chExt cx="226245" cy="363319"/>
            </a:xfrm>
          </p:grpSpPr>
          <p:sp>
            <p:nvSpPr>
              <p:cNvPr id="28" name="向右箭號 27"/>
              <p:cNvSpPr/>
              <p:nvPr/>
            </p:nvSpPr>
            <p:spPr>
              <a:xfrm rot="10800000">
                <a:off x="2194241" y="1850464"/>
                <a:ext cx="225784" cy="36307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向右箭號 18"/>
              <p:cNvSpPr/>
              <p:nvPr/>
            </p:nvSpPr>
            <p:spPr>
              <a:xfrm rot="21600000">
                <a:off x="2260994" y="1923078"/>
                <a:ext cx="159030" cy="217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zh-TW" altLang="en-US" sz="1500"/>
              </a:p>
            </p:txBody>
          </p:sp>
        </p:grpSp>
        <p:grpSp>
          <p:nvGrpSpPr>
            <p:cNvPr id="15426" name="群組 48"/>
            <p:cNvGrpSpPr>
              <a:grpSpLocks/>
            </p:cNvGrpSpPr>
            <p:nvPr/>
          </p:nvGrpSpPr>
          <p:grpSpPr bwMode="auto">
            <a:xfrm>
              <a:off x="-1116632" y="3254748"/>
              <a:ext cx="1068585" cy="1068585"/>
              <a:chOff x="1018243" y="1497707"/>
              <a:chExt cx="1068585" cy="1068585"/>
            </a:xfrm>
          </p:grpSpPr>
          <p:sp>
            <p:nvSpPr>
              <p:cNvPr id="26" name="橢圓 25"/>
              <p:cNvSpPr/>
              <p:nvPr/>
            </p:nvSpPr>
            <p:spPr>
              <a:xfrm>
                <a:off x="1018243" y="1497206"/>
                <a:ext cx="1068051" cy="106958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橢圓 20"/>
              <p:cNvSpPr/>
              <p:nvPr/>
            </p:nvSpPr>
            <p:spPr>
              <a:xfrm>
                <a:off x="1175309" y="1654210"/>
                <a:ext cx="753918" cy="755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2860" tIns="22860" rIns="22860" bIns="2286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健康 關懷站</a:t>
                </a:r>
                <a:endParaRPr kumimoji="0" lang="zh-TW" altLang="en-US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5427" name="文字方塊 21"/>
            <p:cNvSpPr txBox="1">
              <a:spLocks noChangeArrowheads="1"/>
            </p:cNvSpPr>
            <p:nvPr/>
          </p:nvSpPr>
          <p:spPr bwMode="auto">
            <a:xfrm>
              <a:off x="467544" y="2339588"/>
              <a:ext cx="2004092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600" b="1">
                  <a:latin typeface="標楷體" pitchFamily="65" charset="-120"/>
                  <a:ea typeface="標楷體" pitchFamily="65" charset="-120"/>
                </a:rPr>
                <a:t>衛星─</a:t>
              </a:r>
              <a:r>
                <a:rPr kumimoji="0" lang="zh-TW" altLang="en-US" sz="1600">
                  <a:latin typeface="標楷體" pitchFamily="65" charset="-120"/>
                  <a:ea typeface="標楷體" pitchFamily="65" charset="-120"/>
                </a:rPr>
                <a:t>在地服務</a:t>
              </a:r>
            </a:p>
          </p:txBody>
        </p:sp>
        <p:sp>
          <p:nvSpPr>
            <p:cNvPr id="15428" name="文字方塊 22"/>
            <p:cNvSpPr txBox="1">
              <a:spLocks noChangeArrowheads="1"/>
            </p:cNvSpPr>
            <p:nvPr/>
          </p:nvSpPr>
          <p:spPr bwMode="auto">
            <a:xfrm>
              <a:off x="2297976" y="2807575"/>
              <a:ext cx="532733" cy="188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kumimoji="0" lang="zh-TW" altLang="en-US" sz="1600" b="1">
                  <a:latin typeface="標楷體" pitchFamily="65" charset="-120"/>
                  <a:ea typeface="標楷體" pitchFamily="65" charset="-120"/>
                </a:rPr>
                <a:t>衛星</a:t>
              </a:r>
              <a:r>
                <a:rPr kumimoji="0" lang="zh-TW" altLang="en-US" sz="1600">
                  <a:latin typeface="標楷體" pitchFamily="65" charset="-120"/>
                  <a:ea typeface="標楷體" pitchFamily="65" charset="-120"/>
                </a:rPr>
                <a:t>─在地服務</a:t>
              </a:r>
            </a:p>
          </p:txBody>
        </p:sp>
        <p:sp>
          <p:nvSpPr>
            <p:cNvPr id="15429" name="文字方塊 23"/>
            <p:cNvSpPr txBox="1">
              <a:spLocks noChangeArrowheads="1"/>
            </p:cNvSpPr>
            <p:nvPr/>
          </p:nvSpPr>
          <p:spPr bwMode="auto">
            <a:xfrm>
              <a:off x="-226351" y="2765217"/>
              <a:ext cx="532733" cy="188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kumimoji="0" lang="zh-TW" altLang="en-US" sz="1600" b="1">
                  <a:latin typeface="標楷體" pitchFamily="65" charset="-120"/>
                  <a:ea typeface="標楷體" pitchFamily="65" charset="-120"/>
                </a:rPr>
                <a:t>衛星</a:t>
              </a:r>
              <a:r>
                <a:rPr kumimoji="0" lang="zh-TW" altLang="en-US" sz="1600">
                  <a:latin typeface="標楷體" pitchFamily="65" charset="-120"/>
                  <a:ea typeface="標楷體" pitchFamily="65" charset="-120"/>
                </a:rPr>
                <a:t>─在地服務</a:t>
              </a:r>
            </a:p>
          </p:txBody>
        </p:sp>
        <p:sp>
          <p:nvSpPr>
            <p:cNvPr id="15430" name="文字方塊 24"/>
            <p:cNvSpPr txBox="1">
              <a:spLocks noChangeArrowheads="1"/>
            </p:cNvSpPr>
            <p:nvPr/>
          </p:nvSpPr>
          <p:spPr bwMode="auto">
            <a:xfrm>
              <a:off x="467544" y="4797152"/>
              <a:ext cx="2004092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600" b="1">
                  <a:latin typeface="標楷體" pitchFamily="65" charset="-120"/>
                  <a:ea typeface="標楷體" pitchFamily="65" charset="-120"/>
                </a:rPr>
                <a:t>衛星─</a:t>
              </a:r>
              <a:r>
                <a:rPr kumimoji="0" lang="zh-TW" altLang="en-US" sz="1600">
                  <a:latin typeface="標楷體" pitchFamily="65" charset="-120"/>
                  <a:ea typeface="標楷體" pitchFamily="65" charset="-120"/>
                </a:rPr>
                <a:t>在地服務</a:t>
              </a:r>
            </a:p>
          </p:txBody>
        </p:sp>
      </p:grpSp>
      <p:grpSp>
        <p:nvGrpSpPr>
          <p:cNvPr id="15364" name="群組 47"/>
          <p:cNvGrpSpPr>
            <a:grpSpLocks/>
          </p:cNvGrpSpPr>
          <p:nvPr/>
        </p:nvGrpSpPr>
        <p:grpSpPr bwMode="auto">
          <a:xfrm>
            <a:off x="7596188" y="1196975"/>
            <a:ext cx="1404937" cy="4968875"/>
            <a:chOff x="3492739" y="0"/>
            <a:chExt cx="1404683" cy="4968552"/>
          </a:xfrm>
        </p:grpSpPr>
        <p:sp>
          <p:nvSpPr>
            <p:cNvPr id="88" name="圓角矩形 87"/>
            <p:cNvSpPr/>
            <p:nvPr/>
          </p:nvSpPr>
          <p:spPr>
            <a:xfrm>
              <a:off x="3492739" y="0"/>
              <a:ext cx="1404683" cy="49685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圓角矩形 4"/>
            <p:cNvSpPr/>
            <p:nvPr/>
          </p:nvSpPr>
          <p:spPr>
            <a:xfrm>
              <a:off x="3492739" y="0"/>
              <a:ext cx="1404683" cy="1490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健康關懷站</a:t>
              </a:r>
            </a:p>
          </p:txBody>
        </p:sp>
      </p:grpSp>
      <p:grpSp>
        <p:nvGrpSpPr>
          <p:cNvPr id="15365" name="群組 48"/>
          <p:cNvGrpSpPr>
            <a:grpSpLocks/>
          </p:cNvGrpSpPr>
          <p:nvPr/>
        </p:nvGrpSpPr>
        <p:grpSpPr bwMode="auto">
          <a:xfrm>
            <a:off x="5957888" y="1196975"/>
            <a:ext cx="1404937" cy="4968875"/>
            <a:chOff x="1853942" y="0"/>
            <a:chExt cx="1404683" cy="4968552"/>
          </a:xfrm>
        </p:grpSpPr>
        <p:sp>
          <p:nvSpPr>
            <p:cNvPr id="86" name="圓角矩形 85"/>
            <p:cNvSpPr/>
            <p:nvPr/>
          </p:nvSpPr>
          <p:spPr>
            <a:xfrm>
              <a:off x="1853942" y="0"/>
              <a:ext cx="1404683" cy="49685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圓角矩形 6"/>
            <p:cNvSpPr/>
            <p:nvPr/>
          </p:nvSpPr>
          <p:spPr>
            <a:xfrm>
              <a:off x="1853942" y="0"/>
              <a:ext cx="1404683" cy="1490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auto">
                <a:spcAft>
                  <a:spcPts val="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健康</a:t>
              </a:r>
              <a:endParaRPr kumimoji="0"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800100" fontAlgn="auto">
                <a:spcAft>
                  <a:spcPts val="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促進中心</a:t>
              </a:r>
            </a:p>
          </p:txBody>
        </p:sp>
      </p:grpSp>
      <p:grpSp>
        <p:nvGrpSpPr>
          <p:cNvPr id="15366" name="群組 49"/>
          <p:cNvGrpSpPr>
            <a:grpSpLocks/>
          </p:cNvGrpSpPr>
          <p:nvPr/>
        </p:nvGrpSpPr>
        <p:grpSpPr bwMode="auto">
          <a:xfrm>
            <a:off x="4318000" y="1196975"/>
            <a:ext cx="1404938" cy="4968875"/>
            <a:chOff x="215144" y="0"/>
            <a:chExt cx="1404683" cy="4968552"/>
          </a:xfrm>
        </p:grpSpPr>
        <p:sp>
          <p:nvSpPr>
            <p:cNvPr id="84" name="圓角矩形 83"/>
            <p:cNvSpPr/>
            <p:nvPr/>
          </p:nvSpPr>
          <p:spPr>
            <a:xfrm>
              <a:off x="215144" y="0"/>
              <a:ext cx="1404683" cy="49685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圓角矩形 8"/>
            <p:cNvSpPr/>
            <p:nvPr/>
          </p:nvSpPr>
          <p:spPr>
            <a:xfrm>
              <a:off x="215144" y="0"/>
              <a:ext cx="1404683" cy="1490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健康</a:t>
              </a:r>
              <a:endParaRPr kumimoji="0"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管理單位</a:t>
              </a:r>
              <a:endParaRPr kumimoji="0"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367" name="群組 50"/>
          <p:cNvGrpSpPr>
            <a:grpSpLocks/>
          </p:cNvGrpSpPr>
          <p:nvPr/>
        </p:nvGrpSpPr>
        <p:grpSpPr bwMode="auto">
          <a:xfrm>
            <a:off x="4435475" y="2565400"/>
            <a:ext cx="1171575" cy="584200"/>
            <a:chOff x="332201" y="2570292"/>
            <a:chExt cx="1170569" cy="585284"/>
          </a:xfrm>
        </p:grpSpPr>
        <p:sp>
          <p:nvSpPr>
            <p:cNvPr id="82" name="圓角矩形 81"/>
            <p:cNvSpPr/>
            <p:nvPr/>
          </p:nvSpPr>
          <p:spPr>
            <a:xfrm>
              <a:off x="332201" y="2570292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圓角矩形 10"/>
            <p:cNvSpPr/>
            <p:nvPr/>
          </p:nvSpPr>
          <p:spPr>
            <a:xfrm>
              <a:off x="349649" y="2587787"/>
              <a:ext cx="1135674" cy="55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縣市衛生局</a:t>
              </a:r>
              <a:endParaRPr kumimoji="0" lang="zh-TW" altLang="en-US" sz="13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368" name="群組 51"/>
          <p:cNvGrpSpPr>
            <a:grpSpLocks/>
          </p:cNvGrpSpPr>
          <p:nvPr/>
        </p:nvGrpSpPr>
        <p:grpSpPr bwMode="auto">
          <a:xfrm>
            <a:off x="6075363" y="2420938"/>
            <a:ext cx="1169987" cy="585787"/>
            <a:chOff x="1970999" y="1224137"/>
            <a:chExt cx="1170569" cy="585284"/>
          </a:xfrm>
        </p:grpSpPr>
        <p:sp>
          <p:nvSpPr>
            <p:cNvPr id="80" name="圓角矩形 79"/>
            <p:cNvSpPr/>
            <p:nvPr/>
          </p:nvSpPr>
          <p:spPr>
            <a:xfrm>
              <a:off x="1970999" y="1224137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圓角矩形 12"/>
            <p:cNvSpPr/>
            <p:nvPr/>
          </p:nvSpPr>
          <p:spPr>
            <a:xfrm>
              <a:off x="1988470" y="1241584"/>
              <a:ext cx="1135628" cy="55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衛生所</a:t>
              </a:r>
              <a:endParaRPr kumimoji="0" lang="zh-TW" altLang="en-US" sz="1300" dirty="0"/>
            </a:p>
          </p:txBody>
        </p:sp>
      </p:grpSp>
      <p:grpSp>
        <p:nvGrpSpPr>
          <p:cNvPr id="15369" name="群組 52"/>
          <p:cNvGrpSpPr>
            <a:grpSpLocks/>
          </p:cNvGrpSpPr>
          <p:nvPr/>
        </p:nvGrpSpPr>
        <p:grpSpPr bwMode="auto">
          <a:xfrm>
            <a:off x="7713663" y="2349500"/>
            <a:ext cx="1169987" cy="403225"/>
            <a:chOff x="3609796" y="1224137"/>
            <a:chExt cx="1170569" cy="585284"/>
          </a:xfrm>
        </p:grpSpPr>
        <p:sp>
          <p:nvSpPr>
            <p:cNvPr id="78" name="圓角矩形 77"/>
            <p:cNvSpPr/>
            <p:nvPr/>
          </p:nvSpPr>
          <p:spPr>
            <a:xfrm>
              <a:off x="3609796" y="1224137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圓角矩形 14"/>
            <p:cNvSpPr/>
            <p:nvPr/>
          </p:nvSpPr>
          <p:spPr>
            <a:xfrm>
              <a:off x="3627267" y="1240268"/>
              <a:ext cx="1135628" cy="553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社區組織</a:t>
              </a:r>
              <a:endParaRPr kumimoji="0" lang="zh-TW" altLang="en-US" sz="1300" dirty="0"/>
            </a:p>
          </p:txBody>
        </p:sp>
      </p:grpSp>
      <p:grpSp>
        <p:nvGrpSpPr>
          <p:cNvPr id="15370" name="群組 53"/>
          <p:cNvGrpSpPr>
            <a:grpSpLocks/>
          </p:cNvGrpSpPr>
          <p:nvPr/>
        </p:nvGrpSpPr>
        <p:grpSpPr bwMode="auto">
          <a:xfrm>
            <a:off x="6075363" y="3094038"/>
            <a:ext cx="1169987" cy="585787"/>
            <a:chOff x="1970999" y="1897215"/>
            <a:chExt cx="1170569" cy="585284"/>
          </a:xfrm>
        </p:grpSpPr>
        <p:sp>
          <p:nvSpPr>
            <p:cNvPr id="76" name="圓角矩形 75"/>
            <p:cNvSpPr/>
            <p:nvPr/>
          </p:nvSpPr>
          <p:spPr>
            <a:xfrm>
              <a:off x="1970999" y="1897215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圓角矩形 16"/>
            <p:cNvSpPr/>
            <p:nvPr/>
          </p:nvSpPr>
          <p:spPr>
            <a:xfrm>
              <a:off x="1988470" y="1914662"/>
              <a:ext cx="1135628" cy="55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/>
                <a:t>運動服務場館</a:t>
              </a:r>
              <a:endParaRPr kumimoji="0" lang="zh-TW" altLang="en-US" sz="1300" dirty="0"/>
            </a:p>
          </p:txBody>
        </p:sp>
      </p:grpSp>
      <p:grpSp>
        <p:nvGrpSpPr>
          <p:cNvPr id="15371" name="群組 54"/>
          <p:cNvGrpSpPr>
            <a:grpSpLocks/>
          </p:cNvGrpSpPr>
          <p:nvPr/>
        </p:nvGrpSpPr>
        <p:grpSpPr bwMode="auto">
          <a:xfrm>
            <a:off x="7713663" y="2852738"/>
            <a:ext cx="1169987" cy="404812"/>
            <a:chOff x="3609796" y="1897215"/>
            <a:chExt cx="1170569" cy="585284"/>
          </a:xfrm>
        </p:grpSpPr>
        <p:sp>
          <p:nvSpPr>
            <p:cNvPr id="74" name="圓角矩形 73"/>
            <p:cNvSpPr/>
            <p:nvPr/>
          </p:nvSpPr>
          <p:spPr>
            <a:xfrm>
              <a:off x="3609796" y="1897215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圓角矩形 18"/>
            <p:cNvSpPr/>
            <p:nvPr/>
          </p:nvSpPr>
          <p:spPr>
            <a:xfrm>
              <a:off x="3627267" y="1913281"/>
              <a:ext cx="1135628" cy="553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企業</a:t>
              </a:r>
              <a:endParaRPr kumimoji="0" lang="zh-TW" altLang="en-US" sz="1300" dirty="0"/>
            </a:p>
          </p:txBody>
        </p:sp>
      </p:grpSp>
      <p:grpSp>
        <p:nvGrpSpPr>
          <p:cNvPr id="15372" name="群組 55"/>
          <p:cNvGrpSpPr>
            <a:grpSpLocks/>
          </p:cNvGrpSpPr>
          <p:nvPr/>
        </p:nvGrpSpPr>
        <p:grpSpPr bwMode="auto">
          <a:xfrm>
            <a:off x="6075363" y="3767138"/>
            <a:ext cx="1169987" cy="585787"/>
            <a:chOff x="1970999" y="2570292"/>
            <a:chExt cx="1170569" cy="585284"/>
          </a:xfrm>
        </p:grpSpPr>
        <p:sp>
          <p:nvSpPr>
            <p:cNvPr id="72" name="圓角矩形 71"/>
            <p:cNvSpPr/>
            <p:nvPr/>
          </p:nvSpPr>
          <p:spPr>
            <a:xfrm>
              <a:off x="1970999" y="2570292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圓角矩形 20"/>
            <p:cNvSpPr/>
            <p:nvPr/>
          </p:nvSpPr>
          <p:spPr>
            <a:xfrm>
              <a:off x="1988470" y="2587739"/>
              <a:ext cx="1135628" cy="55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醫療</a:t>
              </a:r>
              <a:r>
                <a:rPr kumimoji="0" lang="en-US" altLang="zh-TW" sz="1300" dirty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照護機構</a:t>
              </a:r>
              <a:endParaRPr kumimoji="0" lang="en-US" altLang="zh-TW" sz="13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373" name="群組 56"/>
          <p:cNvGrpSpPr>
            <a:grpSpLocks/>
          </p:cNvGrpSpPr>
          <p:nvPr/>
        </p:nvGrpSpPr>
        <p:grpSpPr bwMode="auto">
          <a:xfrm>
            <a:off x="7713663" y="3357563"/>
            <a:ext cx="1169987" cy="403225"/>
            <a:chOff x="3609796" y="2570292"/>
            <a:chExt cx="1170569" cy="585284"/>
          </a:xfrm>
        </p:grpSpPr>
        <p:sp>
          <p:nvSpPr>
            <p:cNvPr id="70" name="圓角矩形 69"/>
            <p:cNvSpPr/>
            <p:nvPr/>
          </p:nvSpPr>
          <p:spPr>
            <a:xfrm>
              <a:off x="3609796" y="2570292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圓角矩形 22"/>
            <p:cNvSpPr/>
            <p:nvPr/>
          </p:nvSpPr>
          <p:spPr>
            <a:xfrm>
              <a:off x="3627267" y="2586421"/>
              <a:ext cx="1135628" cy="553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公部門</a:t>
              </a:r>
              <a:endParaRPr kumimoji="0" lang="zh-TW" altLang="en-US" sz="1300" dirty="0"/>
            </a:p>
          </p:txBody>
        </p:sp>
      </p:grpSp>
      <p:grpSp>
        <p:nvGrpSpPr>
          <p:cNvPr id="15374" name="群組 57"/>
          <p:cNvGrpSpPr>
            <a:grpSpLocks/>
          </p:cNvGrpSpPr>
          <p:nvPr/>
        </p:nvGrpSpPr>
        <p:grpSpPr bwMode="auto">
          <a:xfrm>
            <a:off x="6075363" y="4440238"/>
            <a:ext cx="1169987" cy="585787"/>
            <a:chOff x="1970999" y="3243370"/>
            <a:chExt cx="1170569" cy="585284"/>
          </a:xfrm>
        </p:grpSpPr>
        <p:sp>
          <p:nvSpPr>
            <p:cNvPr id="68" name="圓角矩形 67"/>
            <p:cNvSpPr/>
            <p:nvPr/>
          </p:nvSpPr>
          <p:spPr>
            <a:xfrm>
              <a:off x="1970999" y="3243370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圓角矩形 24"/>
            <p:cNvSpPr/>
            <p:nvPr/>
          </p:nvSpPr>
          <p:spPr>
            <a:xfrm>
              <a:off x="1988470" y="3260817"/>
              <a:ext cx="1135628" cy="55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/>
                <a:t>學校</a:t>
              </a:r>
              <a:endParaRPr kumimoji="0" lang="zh-TW" altLang="en-US" sz="1300" dirty="0"/>
            </a:p>
          </p:txBody>
        </p:sp>
      </p:grpSp>
      <p:grpSp>
        <p:nvGrpSpPr>
          <p:cNvPr id="15375" name="群組 58"/>
          <p:cNvGrpSpPr>
            <a:grpSpLocks/>
          </p:cNvGrpSpPr>
          <p:nvPr/>
        </p:nvGrpSpPr>
        <p:grpSpPr bwMode="auto">
          <a:xfrm>
            <a:off x="7713663" y="3833813"/>
            <a:ext cx="1169987" cy="403225"/>
            <a:chOff x="3609796" y="3243370"/>
            <a:chExt cx="1170569" cy="585284"/>
          </a:xfrm>
        </p:grpSpPr>
        <p:sp>
          <p:nvSpPr>
            <p:cNvPr id="66" name="圓角矩形 65"/>
            <p:cNvSpPr/>
            <p:nvPr/>
          </p:nvSpPr>
          <p:spPr>
            <a:xfrm>
              <a:off x="3609796" y="3243370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圓角矩形 26"/>
            <p:cNvSpPr/>
            <p:nvPr/>
          </p:nvSpPr>
          <p:spPr>
            <a:xfrm>
              <a:off x="3627267" y="3259499"/>
              <a:ext cx="1135628" cy="553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>
                  <a:latin typeface="微軟正黑體" pitchFamily="34" charset="-120"/>
                  <a:ea typeface="微軟正黑體" pitchFamily="34" charset="-120"/>
                </a:rPr>
                <a:t>集合式住宅</a:t>
              </a:r>
              <a:endParaRPr kumimoji="0" lang="zh-TW" altLang="en-US" sz="1300" dirty="0"/>
            </a:p>
          </p:txBody>
        </p:sp>
      </p:grpSp>
      <p:grpSp>
        <p:nvGrpSpPr>
          <p:cNvPr id="15376" name="群組 59"/>
          <p:cNvGrpSpPr>
            <a:grpSpLocks/>
          </p:cNvGrpSpPr>
          <p:nvPr/>
        </p:nvGrpSpPr>
        <p:grpSpPr bwMode="auto">
          <a:xfrm>
            <a:off x="6075363" y="5148263"/>
            <a:ext cx="1169987" cy="584200"/>
            <a:chOff x="1970999" y="3916447"/>
            <a:chExt cx="1170569" cy="585284"/>
          </a:xfrm>
        </p:grpSpPr>
        <p:sp>
          <p:nvSpPr>
            <p:cNvPr id="64" name="圓角矩形 63"/>
            <p:cNvSpPr/>
            <p:nvPr/>
          </p:nvSpPr>
          <p:spPr>
            <a:xfrm>
              <a:off x="1970999" y="3916447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圓角矩形 28"/>
            <p:cNvSpPr/>
            <p:nvPr/>
          </p:nvSpPr>
          <p:spPr>
            <a:xfrm>
              <a:off x="1988470" y="3933941"/>
              <a:ext cx="1135628" cy="550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/>
                <a:t>其他</a:t>
              </a:r>
              <a:endParaRPr kumimoji="0" lang="zh-TW" altLang="en-US" sz="1300" dirty="0"/>
            </a:p>
          </p:txBody>
        </p:sp>
      </p:grpSp>
      <p:grpSp>
        <p:nvGrpSpPr>
          <p:cNvPr id="15377" name="群組 60"/>
          <p:cNvGrpSpPr>
            <a:grpSpLocks/>
          </p:cNvGrpSpPr>
          <p:nvPr/>
        </p:nvGrpSpPr>
        <p:grpSpPr bwMode="auto">
          <a:xfrm>
            <a:off x="7713663" y="4337050"/>
            <a:ext cx="1169987" cy="404813"/>
            <a:chOff x="3609796" y="3916447"/>
            <a:chExt cx="1170569" cy="585284"/>
          </a:xfrm>
        </p:grpSpPr>
        <p:sp>
          <p:nvSpPr>
            <p:cNvPr id="62" name="圓角矩形 61"/>
            <p:cNvSpPr/>
            <p:nvPr/>
          </p:nvSpPr>
          <p:spPr>
            <a:xfrm>
              <a:off x="3609796" y="3916447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圓角矩形 30"/>
            <p:cNvSpPr/>
            <p:nvPr/>
          </p:nvSpPr>
          <p:spPr>
            <a:xfrm>
              <a:off x="3627267" y="3932514"/>
              <a:ext cx="1135628" cy="553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/>
                <a:t>診所</a:t>
              </a:r>
              <a:r>
                <a:rPr kumimoji="0" lang="en-US" altLang="zh-TW" sz="1300" dirty="0"/>
                <a:t>/</a:t>
              </a:r>
              <a:r>
                <a:rPr kumimoji="0" lang="zh-TW" altLang="en-US" sz="1300" dirty="0"/>
                <a:t>藥局</a:t>
              </a:r>
              <a:endParaRPr kumimoji="0" lang="zh-TW" altLang="en-US" sz="1300" dirty="0"/>
            </a:p>
          </p:txBody>
        </p:sp>
      </p:grpSp>
      <p:sp>
        <p:nvSpPr>
          <p:cNvPr id="15378" name="文字方塊 45"/>
          <p:cNvSpPr txBox="1">
            <a:spLocks noChangeArrowheads="1"/>
          </p:cNvSpPr>
          <p:nvPr/>
        </p:nvSpPr>
        <p:spPr bwMode="auto">
          <a:xfrm>
            <a:off x="4572000" y="5229225"/>
            <a:ext cx="9032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>
                <a:latin typeface="微軟正黑體" pitchFamily="34" charset="-120"/>
                <a:ea typeface="微軟正黑體" pitchFamily="34" charset="-120"/>
              </a:rPr>
              <a:t>維運輔導</a:t>
            </a:r>
            <a:endParaRPr kumimoji="0" lang="en-US" altLang="zh-TW" sz="140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1400">
                <a:latin typeface="微軟正黑體" pitchFamily="34" charset="-120"/>
                <a:ea typeface="微軟正黑體" pitchFamily="34" charset="-120"/>
              </a:rPr>
              <a:t>建置推廣</a:t>
            </a:r>
            <a:endParaRPr kumimoji="0" lang="en-US" altLang="zh-TW" sz="140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1400">
                <a:latin typeface="微軟正黑體" pitchFamily="34" charset="-120"/>
                <a:ea typeface="微軟正黑體" pitchFamily="34" charset="-120"/>
              </a:rPr>
              <a:t>技術支援</a:t>
            </a:r>
          </a:p>
        </p:txBody>
      </p:sp>
      <p:pic>
        <p:nvPicPr>
          <p:cNvPr id="15379" name="圖片 46" descr="Logo-AGOS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941888"/>
            <a:ext cx="10795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圖片 89" descr="THFA_logo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720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文字方塊 90"/>
          <p:cNvSpPr txBox="1">
            <a:spLocks noChangeArrowheads="1"/>
          </p:cNvSpPr>
          <p:nvPr/>
        </p:nvSpPr>
        <p:spPr bwMode="auto">
          <a:xfrm>
            <a:off x="4533900" y="42211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>
                <a:latin typeface="微軟正黑體" pitchFamily="34" charset="-120"/>
                <a:ea typeface="微軟正黑體" pitchFamily="34" charset="-120"/>
              </a:rPr>
              <a:t>政策推廣</a:t>
            </a:r>
            <a:endParaRPr kumimoji="0" lang="en-US" altLang="zh-TW" sz="140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1400">
                <a:latin typeface="微軟正黑體" pitchFamily="34" charset="-120"/>
                <a:ea typeface="微軟正黑體" pitchFamily="34" charset="-120"/>
              </a:rPr>
              <a:t>社會支持</a:t>
            </a:r>
            <a:endParaRPr kumimoji="0" lang="en-US" altLang="zh-TW" sz="140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382" name="群組 91"/>
          <p:cNvGrpSpPr>
            <a:grpSpLocks/>
          </p:cNvGrpSpPr>
          <p:nvPr/>
        </p:nvGrpSpPr>
        <p:grpSpPr bwMode="auto">
          <a:xfrm>
            <a:off x="7713663" y="4841875"/>
            <a:ext cx="1169987" cy="403225"/>
            <a:chOff x="3609796" y="3243370"/>
            <a:chExt cx="1170569" cy="585284"/>
          </a:xfrm>
        </p:grpSpPr>
        <p:sp>
          <p:nvSpPr>
            <p:cNvPr id="93" name="圓角矩形 92"/>
            <p:cNvSpPr/>
            <p:nvPr/>
          </p:nvSpPr>
          <p:spPr>
            <a:xfrm>
              <a:off x="3609796" y="3243370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圓角矩形 26"/>
            <p:cNvSpPr/>
            <p:nvPr/>
          </p:nvSpPr>
          <p:spPr>
            <a:xfrm>
              <a:off x="3627267" y="3259501"/>
              <a:ext cx="1135628" cy="553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/>
                <a:t>學校</a:t>
              </a:r>
              <a:endParaRPr kumimoji="0" lang="zh-TW" altLang="en-US" sz="1300" dirty="0"/>
            </a:p>
          </p:txBody>
        </p:sp>
      </p:grpSp>
      <p:grpSp>
        <p:nvGrpSpPr>
          <p:cNvPr id="15383" name="群組 94"/>
          <p:cNvGrpSpPr>
            <a:grpSpLocks/>
          </p:cNvGrpSpPr>
          <p:nvPr/>
        </p:nvGrpSpPr>
        <p:grpSpPr bwMode="auto">
          <a:xfrm>
            <a:off x="7713663" y="5345113"/>
            <a:ext cx="1169987" cy="404812"/>
            <a:chOff x="3609796" y="3916447"/>
            <a:chExt cx="1170569" cy="585284"/>
          </a:xfrm>
        </p:grpSpPr>
        <p:sp>
          <p:nvSpPr>
            <p:cNvPr id="96" name="圓角矩形 95"/>
            <p:cNvSpPr/>
            <p:nvPr/>
          </p:nvSpPr>
          <p:spPr>
            <a:xfrm>
              <a:off x="3609796" y="3916447"/>
              <a:ext cx="1170569" cy="5852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圓角矩形 30"/>
            <p:cNvSpPr/>
            <p:nvPr/>
          </p:nvSpPr>
          <p:spPr>
            <a:xfrm>
              <a:off x="3627267" y="3932513"/>
              <a:ext cx="1135628" cy="553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300" dirty="0"/>
                <a:t>其他合作通路</a:t>
              </a:r>
              <a:endParaRPr kumimoji="0" lang="zh-TW" altLang="en-US" sz="1300" dirty="0"/>
            </a:p>
          </p:txBody>
        </p:sp>
      </p:grpSp>
      <p:sp>
        <p:nvSpPr>
          <p:cNvPr id="98" name="向左箭號 97"/>
          <p:cNvSpPr/>
          <p:nvPr/>
        </p:nvSpPr>
        <p:spPr>
          <a:xfrm>
            <a:off x="5508625" y="1125538"/>
            <a:ext cx="576263" cy="790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9" name="向左箭號 98"/>
          <p:cNvSpPr/>
          <p:nvPr/>
        </p:nvSpPr>
        <p:spPr>
          <a:xfrm>
            <a:off x="7164388" y="1125538"/>
            <a:ext cx="576262" cy="790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17410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cs typeface="Arial Unicode MS"/>
              </a:rPr>
              <a:t>從「健康關懷站」到「健康促進中心」</a:t>
            </a:r>
          </a:p>
        </p:txBody>
      </p:sp>
      <p:sp>
        <p:nvSpPr>
          <p:cNvPr id="4" name="雲朵形 3"/>
          <p:cNvSpPr/>
          <p:nvPr/>
        </p:nvSpPr>
        <p:spPr>
          <a:xfrm>
            <a:off x="2555875" y="3573463"/>
            <a:ext cx="4000500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 err="1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iAGOSS</a:t>
            </a:r>
            <a:endParaRPr kumimoji="0" lang="en-US" altLang="zh-TW" sz="1600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a-DK" sz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(Application Service Provider)</a:t>
            </a:r>
            <a:endParaRPr kumimoji="0" lang="en-US" altLang="zh-TW" sz="1600" b="1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 rot="19110396">
            <a:off x="3217863" y="4732338"/>
            <a:ext cx="6477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向右箭號 5"/>
          <p:cNvSpPr/>
          <p:nvPr/>
        </p:nvSpPr>
        <p:spPr>
          <a:xfrm rot="13795715">
            <a:off x="5226051" y="4738687"/>
            <a:ext cx="6477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向右箭號 6"/>
          <p:cNvSpPr/>
          <p:nvPr/>
        </p:nvSpPr>
        <p:spPr>
          <a:xfrm rot="13795715">
            <a:off x="3198019" y="3010694"/>
            <a:ext cx="6492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向右箭號 7"/>
          <p:cNvSpPr/>
          <p:nvPr/>
        </p:nvSpPr>
        <p:spPr>
          <a:xfrm rot="19110396">
            <a:off x="5207000" y="3005138"/>
            <a:ext cx="6477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17416" name="群組 24"/>
          <p:cNvGrpSpPr>
            <a:grpSpLocks/>
          </p:cNvGrpSpPr>
          <p:nvPr/>
        </p:nvGrpSpPr>
        <p:grpSpPr bwMode="auto">
          <a:xfrm>
            <a:off x="250825" y="1484313"/>
            <a:ext cx="3025775" cy="1584325"/>
            <a:chOff x="395536" y="764704"/>
            <a:chExt cx="3024336" cy="1584176"/>
          </a:xfrm>
        </p:grpSpPr>
        <p:sp>
          <p:nvSpPr>
            <p:cNvPr id="9" name="圓角矩形 8"/>
            <p:cNvSpPr/>
            <p:nvPr/>
          </p:nvSpPr>
          <p:spPr>
            <a:xfrm>
              <a:off x="395536" y="764704"/>
              <a:ext cx="3024336" cy="15841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貼心叮嚀提醒服務</a:t>
              </a:r>
              <a:endParaRPr kumimoji="0" lang="en-US" altLang="zh-TW" sz="1600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健康指數分析與建議</a:t>
              </a:r>
              <a:endParaRPr kumimoji="0" lang="en-US" altLang="zh-TW" sz="1600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客制化加值服務媒合</a:t>
              </a:r>
              <a:endParaRPr kumimoji="0" lang="en-US" altLang="zh-TW" sz="1600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社群互動機制</a:t>
              </a:r>
              <a:endParaRPr kumimoji="0"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圓角化同側角落矩形 9"/>
            <p:cNvSpPr/>
            <p:nvPr/>
          </p:nvSpPr>
          <p:spPr>
            <a:xfrm>
              <a:off x="395536" y="764704"/>
              <a:ext cx="3024336" cy="390488"/>
            </a:xfrm>
            <a:prstGeom prst="round2SameRect">
              <a:avLst>
                <a:gd name="adj1" fmla="val 37116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latin typeface="標楷體" pitchFamily="65" charset="-120"/>
                  <a:ea typeface="標楷體" pitchFamily="65" charset="-120"/>
                </a:rPr>
                <a:t>個  人</a:t>
              </a:r>
              <a:endParaRPr kumimoji="0" lang="zh-TW" altLang="en-US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7417" name="群組 25"/>
          <p:cNvGrpSpPr>
            <a:grpSpLocks/>
          </p:cNvGrpSpPr>
          <p:nvPr/>
        </p:nvGrpSpPr>
        <p:grpSpPr bwMode="auto">
          <a:xfrm>
            <a:off x="5795963" y="1484313"/>
            <a:ext cx="3024187" cy="1584325"/>
            <a:chOff x="5508104" y="764704"/>
            <a:chExt cx="3024336" cy="1584176"/>
          </a:xfrm>
        </p:grpSpPr>
        <p:sp>
          <p:nvSpPr>
            <p:cNvPr id="11" name="圓角矩形 10"/>
            <p:cNvSpPr/>
            <p:nvPr/>
          </p:nvSpPr>
          <p:spPr>
            <a:xfrm>
              <a:off x="5508104" y="764704"/>
              <a:ext cx="3024336" cy="15841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群體</a:t>
              </a:r>
              <a:r>
                <a:rPr kumimoji="0" lang="en-US" altLang="zh-TW" sz="1600" dirty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單位別之健康風險指數分析及建議</a:t>
              </a:r>
              <a:endParaRPr kumimoji="0" lang="en-US" altLang="zh-TW" sz="1600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運動成效紀錄與分析</a:t>
              </a:r>
              <a:endParaRPr kumimoji="0" lang="en-US" altLang="zh-TW" sz="1600" dirty="0">
                <a:latin typeface="標楷體" pitchFamily="65" charset="-120"/>
                <a:ea typeface="標楷體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zh-TW" altLang="en-US" sz="1600" dirty="0">
                  <a:latin typeface="標楷體" pitchFamily="65" charset="-120"/>
                  <a:ea typeface="標楷體" pitchFamily="65" charset="-120"/>
                </a:rPr>
                <a:t>組織管理與統計</a:t>
              </a:r>
              <a:endParaRPr kumimoji="0"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圓角化同側角落矩形 11"/>
            <p:cNvSpPr/>
            <p:nvPr/>
          </p:nvSpPr>
          <p:spPr>
            <a:xfrm>
              <a:off x="5508104" y="764704"/>
              <a:ext cx="3024336" cy="390488"/>
            </a:xfrm>
            <a:prstGeom prst="round2SameRect">
              <a:avLst>
                <a:gd name="adj1" fmla="val 37116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latin typeface="標楷體" pitchFamily="65" charset="-120"/>
                  <a:ea typeface="標楷體" pitchFamily="65" charset="-120"/>
                </a:rPr>
                <a:t>組  織</a:t>
              </a:r>
              <a:endParaRPr kumimoji="0" lang="zh-TW" altLang="en-US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7418" name="群組 27"/>
          <p:cNvGrpSpPr>
            <a:grpSpLocks/>
          </p:cNvGrpSpPr>
          <p:nvPr/>
        </p:nvGrpSpPr>
        <p:grpSpPr bwMode="auto">
          <a:xfrm>
            <a:off x="179388" y="4941888"/>
            <a:ext cx="2847975" cy="1439862"/>
            <a:chOff x="251519" y="4437112"/>
            <a:chExt cx="2848571" cy="1440160"/>
          </a:xfrm>
        </p:grpSpPr>
        <p:grpSp>
          <p:nvGrpSpPr>
            <p:cNvPr id="17428" name="群組 14"/>
            <p:cNvGrpSpPr>
              <a:grpSpLocks/>
            </p:cNvGrpSpPr>
            <p:nvPr/>
          </p:nvGrpSpPr>
          <p:grpSpPr bwMode="auto">
            <a:xfrm>
              <a:off x="251520" y="4437112"/>
              <a:ext cx="2848570" cy="513298"/>
              <a:chOff x="1" y="274955"/>
              <a:chExt cx="2848570" cy="51329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0" y="274955"/>
                <a:ext cx="2848571" cy="512868"/>
              </a:xfrm>
              <a:prstGeom prst="rect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矩形 14"/>
              <p:cNvSpPr/>
              <p:nvPr/>
            </p:nvSpPr>
            <p:spPr>
              <a:xfrm>
                <a:off x="0" y="274955"/>
                <a:ext cx="2848571" cy="5128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13792" tIns="65024" rIns="113792" bIns="65024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600" b="1" dirty="0">
                    <a:latin typeface="標楷體" pitchFamily="65" charset="-120"/>
                    <a:ea typeface="標楷體" pitchFamily="65" charset="-120"/>
                  </a:rPr>
                  <a:t>個人式健康量化服務</a:t>
                </a:r>
                <a:endParaRPr kumimoji="0" lang="zh-TW" altLang="en-US" sz="1600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7429" name="群組 15"/>
            <p:cNvGrpSpPr>
              <a:grpSpLocks/>
            </p:cNvGrpSpPr>
            <p:nvPr/>
          </p:nvGrpSpPr>
          <p:grpSpPr bwMode="auto">
            <a:xfrm>
              <a:off x="251519" y="4944229"/>
              <a:ext cx="2848570" cy="933043"/>
              <a:chOff x="0" y="782072"/>
              <a:chExt cx="2848570" cy="158112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0" y="781055"/>
                <a:ext cx="2848571" cy="1582137"/>
              </a:xfrm>
              <a:prstGeom prst="rect">
                <a:avLst/>
              </a:prstGeom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矩形 17"/>
              <p:cNvSpPr/>
              <p:nvPr/>
            </p:nvSpPr>
            <p:spPr>
              <a:xfrm>
                <a:off x="0" y="781055"/>
                <a:ext cx="2848571" cy="15821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5344" tIns="85344" rIns="113792" bIns="128016" spcCol="1270"/>
              <a:lstStyle/>
              <a:p>
                <a:pPr marL="171450" lvl="1" indent="-171450" defTabSz="7112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日常活動</a:t>
                </a:r>
                <a:r>
                  <a:rPr kumimoji="0" lang="en-US" altLang="zh-TW" sz="1600" dirty="0"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運動量</a:t>
                </a:r>
                <a:endParaRPr kumimoji="0" lang="zh-TW" altLang="en-US" sz="1600" dirty="0">
                  <a:latin typeface="標楷體" pitchFamily="65" charset="-120"/>
                  <a:ea typeface="標楷體" pitchFamily="65" charset="-120"/>
                </a:endParaRPr>
              </a:p>
              <a:p>
                <a:pPr marL="171450" lvl="1" indent="-171450" defTabSz="7112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生理量測紀錄</a:t>
                </a:r>
                <a:r>
                  <a:rPr kumimoji="0" lang="en-US" altLang="zh-TW" sz="1600" dirty="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體重、血壓、血糖</a:t>
                </a:r>
                <a:r>
                  <a:rPr kumimoji="0" lang="en-US" altLang="zh-TW" sz="1600" dirty="0">
                    <a:latin typeface="標楷體" pitchFamily="65" charset="-120"/>
                    <a:ea typeface="標楷體" pitchFamily="65" charset="-120"/>
                  </a:rPr>
                  <a:t>…)</a:t>
                </a:r>
                <a:endParaRPr kumimoji="0" lang="zh-TW" altLang="en-US" sz="16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17419" name="群組 26"/>
          <p:cNvGrpSpPr>
            <a:grpSpLocks/>
          </p:cNvGrpSpPr>
          <p:nvPr/>
        </p:nvGrpSpPr>
        <p:grpSpPr bwMode="auto">
          <a:xfrm>
            <a:off x="6156325" y="4724400"/>
            <a:ext cx="2847975" cy="1728788"/>
            <a:chOff x="6084168" y="4437112"/>
            <a:chExt cx="2848598" cy="1728192"/>
          </a:xfrm>
        </p:grpSpPr>
        <p:grpSp>
          <p:nvGrpSpPr>
            <p:cNvPr id="17422" name="群組 16"/>
            <p:cNvGrpSpPr>
              <a:grpSpLocks/>
            </p:cNvGrpSpPr>
            <p:nvPr/>
          </p:nvGrpSpPr>
          <p:grpSpPr bwMode="auto">
            <a:xfrm>
              <a:off x="6084168" y="4437112"/>
              <a:ext cx="2848570" cy="513298"/>
              <a:chOff x="3247371" y="274955"/>
              <a:chExt cx="2848570" cy="51329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247371" y="274955"/>
                <a:ext cx="2848598" cy="512586"/>
              </a:xfrm>
              <a:prstGeom prst="rect">
                <a:avLst/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矩形 20"/>
              <p:cNvSpPr/>
              <p:nvPr/>
            </p:nvSpPr>
            <p:spPr>
              <a:xfrm>
                <a:off x="3247371" y="274955"/>
                <a:ext cx="2848598" cy="5125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13792" tIns="65024" rIns="113792" bIns="65024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600" b="1" dirty="0">
                    <a:latin typeface="標楷體" pitchFamily="65" charset="-120"/>
                    <a:ea typeface="標楷體" pitchFamily="65" charset="-120"/>
                  </a:rPr>
                  <a:t>運動及健康促進服務</a:t>
                </a:r>
                <a:endParaRPr kumimoji="0" lang="zh-TW" altLang="en-US" sz="1600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7423" name="群組 17"/>
            <p:cNvGrpSpPr>
              <a:grpSpLocks/>
            </p:cNvGrpSpPr>
            <p:nvPr/>
          </p:nvGrpSpPr>
          <p:grpSpPr bwMode="auto">
            <a:xfrm>
              <a:off x="6084196" y="4944229"/>
              <a:ext cx="2848570" cy="1221075"/>
              <a:chOff x="3247399" y="782072"/>
              <a:chExt cx="2848570" cy="158112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247371" y="782988"/>
                <a:ext cx="2848598" cy="1580204"/>
              </a:xfrm>
              <a:prstGeom prst="rect">
                <a:avLst/>
              </a:pr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矩形 23"/>
              <p:cNvSpPr/>
              <p:nvPr/>
            </p:nvSpPr>
            <p:spPr>
              <a:xfrm>
                <a:off x="3247371" y="782988"/>
                <a:ext cx="2848598" cy="15802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5344" tIns="85344" rIns="113792" bIns="128016" spcCol="1270"/>
              <a:lstStyle/>
              <a:p>
                <a:pPr marL="171450" lvl="1" indent="-171450" defTabSz="7112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身體組成檢測</a:t>
                </a:r>
                <a:endParaRPr kumimoji="0" lang="zh-TW" altLang="en-US" sz="1600" dirty="0">
                  <a:latin typeface="標楷體" pitchFamily="65" charset="-120"/>
                  <a:ea typeface="標楷體" pitchFamily="65" charset="-120"/>
                </a:endParaRPr>
              </a:p>
              <a:p>
                <a:pPr marL="171450" lvl="1" indent="-171450" defTabSz="7112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運動處方與目標設定</a:t>
                </a:r>
                <a:endParaRPr kumimoji="0" lang="zh-TW" altLang="en-US" sz="1600" dirty="0">
                  <a:latin typeface="標楷體" pitchFamily="65" charset="-120"/>
                  <a:ea typeface="標楷體" pitchFamily="65" charset="-120"/>
                </a:endParaRPr>
              </a:p>
              <a:p>
                <a:pPr marL="171450" lvl="1" indent="-171450" defTabSz="7112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提供運動、衛教、飲食衛生、心理</a:t>
                </a:r>
                <a:r>
                  <a:rPr kumimoji="0" lang="en-US" altLang="zh-TW" sz="1600" dirty="0">
                    <a:latin typeface="標楷體" pitchFamily="65" charset="-120"/>
                    <a:ea typeface="標楷體" pitchFamily="65" charset="-120"/>
                  </a:rPr>
                  <a:t>…</a:t>
                </a:r>
                <a:r>
                  <a:rPr kumimoji="0" lang="zh-TW" altLang="en-US" sz="1600" dirty="0">
                    <a:latin typeface="標楷體" pitchFamily="65" charset="-120"/>
                    <a:ea typeface="標楷體" pitchFamily="65" charset="-120"/>
                  </a:rPr>
                  <a:t>等服務</a:t>
                </a:r>
                <a:endParaRPr kumimoji="0" lang="zh-TW" altLang="en-US" sz="16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17420" name="矩形 28"/>
          <p:cNvSpPr>
            <a:spLocks noChangeArrowheads="1"/>
          </p:cNvSpPr>
          <p:nvPr/>
        </p:nvSpPr>
        <p:spPr bwMode="auto">
          <a:xfrm>
            <a:off x="323850" y="4508500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健康關懷站</a:t>
            </a:r>
          </a:p>
        </p:txBody>
      </p:sp>
      <p:sp>
        <p:nvSpPr>
          <p:cNvPr id="17421" name="矩形 29"/>
          <p:cNvSpPr>
            <a:spLocks noChangeArrowheads="1"/>
          </p:cNvSpPr>
          <p:nvPr/>
        </p:nvSpPr>
        <p:spPr bwMode="auto">
          <a:xfrm>
            <a:off x="7235825" y="429260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健康促進中心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zh-TW"/>
              <a:t>© Copyright AGOSS Corporation 2012</a:t>
            </a:r>
            <a:endParaRPr lang="zh-TW" altLang="en-US"/>
          </a:p>
        </p:txBody>
      </p:sp>
      <p:sp>
        <p:nvSpPr>
          <p:cNvPr id="19458" name="文字版面配置區 2"/>
          <p:cNvSpPr>
            <a:spLocks noGrp="1"/>
          </p:cNvSpPr>
          <p:nvPr>
            <p:ph type="body" sz="quarter" idx="10"/>
          </p:nvPr>
        </p:nvSpPr>
        <p:spPr bwMode="auto">
          <a:xfrm>
            <a:off x="785813" y="642938"/>
            <a:ext cx="6429375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 Unicode MS"/>
              </a:rPr>
              <a:t>2.</a:t>
            </a:r>
            <a:r>
              <a:rPr lang="zh-TW" altLang="en-US" smtClean="0">
                <a:cs typeface="Arial Unicode MS"/>
              </a:rPr>
              <a:t>服務系統工具</a:t>
            </a:r>
            <a:r>
              <a:rPr lang="en-US" altLang="zh-TW" smtClean="0">
                <a:cs typeface="Arial Unicode MS"/>
              </a:rPr>
              <a:t>-1</a:t>
            </a:r>
            <a:endParaRPr lang="zh-TW" altLang="en-US" smtClean="0">
              <a:cs typeface="Arial Unicode MS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50825" y="4797425"/>
            <a:ext cx="8424863" cy="1584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50825" y="1196975"/>
            <a:ext cx="8424863" cy="1584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50825" y="2997200"/>
            <a:ext cx="8424863" cy="1584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9462" name="圖片 6" descr="計步器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836613"/>
            <a:ext cx="8159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矩形 7"/>
          <p:cNvSpPr>
            <a:spLocks noChangeArrowheads="1"/>
          </p:cNvSpPr>
          <p:nvPr/>
        </p:nvSpPr>
        <p:spPr bwMode="auto">
          <a:xfrm>
            <a:off x="539750" y="2060575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每天運動量</a:t>
            </a:r>
            <a:r>
              <a:rPr kumimoji="0" lang="en-US" altLang="zh-TW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基本量測紀錄</a:t>
            </a:r>
            <a:endParaRPr kumimoji="0" lang="en-US" altLang="zh-TW" sz="14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身分識別裝置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39750" y="1341438"/>
            <a:ext cx="172878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個人裝置</a:t>
            </a:r>
            <a:endParaRPr kumimoji="0"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39750" y="3141663"/>
            <a:ext cx="172878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電子</a:t>
            </a: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血壓計</a:t>
            </a:r>
            <a:endParaRPr kumimoji="0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39750" y="4941888"/>
            <a:ext cx="172878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電子</a:t>
            </a: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體重計</a:t>
            </a:r>
            <a:endParaRPr kumimoji="0"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467" name="群組 18"/>
          <p:cNvGrpSpPr>
            <a:grpSpLocks/>
          </p:cNvGrpSpPr>
          <p:nvPr/>
        </p:nvGrpSpPr>
        <p:grpSpPr bwMode="auto">
          <a:xfrm>
            <a:off x="2987675" y="4652963"/>
            <a:ext cx="2017713" cy="1830387"/>
            <a:chOff x="6876256" y="4725144"/>
            <a:chExt cx="2016224" cy="1830034"/>
          </a:xfrm>
        </p:grpSpPr>
        <p:pic>
          <p:nvPicPr>
            <p:cNvPr id="19482" name="圖片 2" descr="USB體重計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76256" y="4725144"/>
              <a:ext cx="2016224" cy="18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圖片 20" descr="Logo-AGOSS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971615">
              <a:off x="7754262" y="4928094"/>
              <a:ext cx="445859" cy="16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8" name="群組 21"/>
          <p:cNvGrpSpPr>
            <a:grpSpLocks/>
          </p:cNvGrpSpPr>
          <p:nvPr/>
        </p:nvGrpSpPr>
        <p:grpSpPr bwMode="auto">
          <a:xfrm>
            <a:off x="2124075" y="3357563"/>
            <a:ext cx="1654175" cy="1135062"/>
            <a:chOff x="6300192" y="2996952"/>
            <a:chExt cx="2395374" cy="1566457"/>
          </a:xfrm>
        </p:grpSpPr>
        <p:pic>
          <p:nvPicPr>
            <p:cNvPr id="19480" name="圖片 1" descr="USB血壓計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0192" y="2996952"/>
              <a:ext cx="2395374" cy="1566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圖片 23" descr="LOGO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421678">
              <a:off x="6803116" y="3119221"/>
              <a:ext cx="285379" cy="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9" name="圖片 20" descr="AND TM-2655p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2852738"/>
            <a:ext cx="12858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圖片 21" descr="Rs23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335135">
            <a:off x="6530975" y="2716213"/>
            <a:ext cx="10064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圖片 25" descr="大型體重機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7625" y="4724400"/>
            <a:ext cx="57626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圖片 26" descr="大型體重計_面板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5963" y="5438775"/>
            <a:ext cx="16557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圖片 27" descr="計步器_無上蓋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4868863"/>
            <a:ext cx="223837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" descr="C:\Documents and Settings\weiting\桌面\Omron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79838" y="3141663"/>
            <a:ext cx="1655762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5" name="群組 22"/>
          <p:cNvGrpSpPr>
            <a:grpSpLocks/>
          </p:cNvGrpSpPr>
          <p:nvPr/>
        </p:nvGrpSpPr>
        <p:grpSpPr bwMode="auto">
          <a:xfrm>
            <a:off x="5508625" y="3573463"/>
            <a:ext cx="1757363" cy="1473200"/>
            <a:chOff x="1763688" y="2564904"/>
            <a:chExt cx="4032448" cy="3380585"/>
          </a:xfrm>
        </p:grpSpPr>
        <p:pic>
          <p:nvPicPr>
            <p:cNvPr id="19478" name="圖片 23" descr="外接USB盒-1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763688" y="2564904"/>
              <a:ext cx="4032448" cy="338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圖片 24" descr="Logo.pn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1765221">
              <a:off x="3611920" y="3022449"/>
              <a:ext cx="1787142" cy="65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76" name="Picture 4" descr="http://origin-images.ttnet.net/pi/cto/40/19/19/02/40191902-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1844675"/>
            <a:ext cx="863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圖片 28" descr="未命名-1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80063" y="1268413"/>
            <a:ext cx="21288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圖片 1" descr="計步器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33350"/>
            <a:ext cx="244792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時間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2420938"/>
            <a:ext cx="1727200" cy="1727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圓角矩形 6"/>
          <p:cNvSpPr/>
          <p:nvPr/>
        </p:nvSpPr>
        <p:spPr>
          <a:xfrm>
            <a:off x="6372225" y="1341438"/>
            <a:ext cx="2376488" cy="10080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每日步數    顯示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443663" y="4076700"/>
            <a:ext cx="2376487" cy="1008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步行距離    顯示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68313" y="1341438"/>
            <a:ext cx="2374900" cy="10080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日期、時間顯示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68313" y="4076700"/>
            <a:ext cx="2374900" cy="1008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消耗熱量     顯示</a:t>
            </a:r>
          </a:p>
        </p:txBody>
      </p:sp>
      <p:pic>
        <p:nvPicPr>
          <p:cNvPr id="3" name="圖片 2" descr="步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2420938"/>
            <a:ext cx="1727200" cy="1727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 descr="距離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0" y="2420938"/>
            <a:ext cx="1727200" cy="1727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 descr="熱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400" y="2420938"/>
            <a:ext cx="1727200" cy="172878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23850" y="188913"/>
            <a:ext cx="287813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具備</a:t>
            </a:r>
            <a:r>
              <a:rPr kumimoji="0"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種顯示功能</a:t>
            </a:r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隧道式血壓計外掛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盒</a:t>
            </a:r>
          </a:p>
        </p:txBody>
      </p:sp>
      <p:sp>
        <p:nvSpPr>
          <p:cNvPr id="23554" name="文字版面配置區 3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4246563" cy="1152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利用台灣各公共場所現有的隧道式血壓計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9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須有</a:t>
            </a:r>
            <a:r>
              <a:rPr lang="en-US" altLang="zh-TW" sz="19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RS232</a:t>
            </a:r>
            <a:r>
              <a:rPr lang="zh-TW" altLang="en-US" sz="190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訊號輸出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5" name="Picture 2" descr="C:\Users\tony\AppData\Local\Microsoft\Windows\Temporary Internet Files\Content.IE5\L05GSGSY\4534-A-D_TM-2655P_Surger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9300" y="2349500"/>
            <a:ext cx="3332163" cy="4311650"/>
          </a:xfrm>
          <a:noFill/>
          <a:ln>
            <a:miter lim="800000"/>
            <a:headEnd/>
            <a:tailEnd/>
          </a:ln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115093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外接一個</a:t>
            </a:r>
            <a:endParaRPr lang="en-US" altLang="zh-TW" sz="32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sz="3600" dirty="0" smtClean="0">
                <a:solidFill>
                  <a:schemeClr val="accent6">
                    <a:lumMod val="75000"/>
                  </a:schemeClr>
                </a:solidFill>
              </a:rPr>
              <a:t>「</a:t>
            </a:r>
            <a:r>
              <a:rPr lang="zh-TW" altLang="zh-TW" sz="3200" dirty="0" smtClean="0">
                <a:solidFill>
                  <a:schemeClr val="accent6">
                    <a:lumMod val="75000"/>
                  </a:schemeClr>
                </a:solidFill>
              </a:rPr>
              <a:t>外掛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USB</a:t>
            </a:r>
            <a:r>
              <a:rPr lang="zh-TW" altLang="zh-TW" sz="3200" dirty="0" smtClean="0">
                <a:solidFill>
                  <a:schemeClr val="accent6">
                    <a:lumMod val="75000"/>
                  </a:schemeClr>
                </a:solidFill>
              </a:rPr>
              <a:t>資料讀取盒」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7" name="內容版面配置區 5"/>
          <p:cNvSpPr>
            <a:spLocks noGrp="1"/>
          </p:cNvSpPr>
          <p:nvPr>
            <p:ph sz="quarter" idx="4"/>
          </p:nvPr>
        </p:nvSpPr>
        <p:spPr bwMode="auto">
          <a:xfrm>
            <a:off x="4645025" y="2565400"/>
            <a:ext cx="4248150" cy="429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插上連接線與電源即可</a:t>
            </a:r>
            <a:endParaRPr lang="en-US" altLang="zh-TW" sz="28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隨身碟下載</a:t>
            </a:r>
            <a:r>
              <a:rPr lang="en-US" altLang="zh-TW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PJDC</a:t>
            </a:r>
            <a:r>
              <a:rPr lang="zh-TW" altLang="en-US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軟體</a:t>
            </a:r>
            <a:endParaRPr lang="en-US" altLang="zh-TW" sz="28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即可存取血壓</a:t>
            </a:r>
            <a:endParaRPr lang="en-US" altLang="zh-TW" sz="28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PJDC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軟體可免費下載</a:t>
            </a:r>
            <a:endParaRPr lang="en-US" altLang="zh-TW" sz="28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電腦顯示每次所量血壓的日期時間與數殖</a:t>
            </a:r>
            <a:endParaRPr lang="en-US" altLang="zh-TW" sz="28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可顯示血壓變動趨勢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1" descr="AND TM-2655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49275"/>
            <a:ext cx="295116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Rs23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76250"/>
            <a:ext cx="23098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1763713" y="2565400"/>
            <a:ext cx="4032250" cy="3379788"/>
            <a:chOff x="1763688" y="2564904"/>
            <a:chExt cx="4032448" cy="3380585"/>
          </a:xfrm>
        </p:grpSpPr>
        <p:pic>
          <p:nvPicPr>
            <p:cNvPr id="25610" name="圖片 4" descr="外接USB盒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3688" y="2564904"/>
              <a:ext cx="4032448" cy="338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圖片 5" descr="Logo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765221">
              <a:off x="3611920" y="3022449"/>
              <a:ext cx="1787142" cy="65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圖片 6" descr="計步器_插入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57463" y="6777038"/>
            <a:ext cx="28082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未命名 -1拷貝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4383088"/>
            <a:ext cx="9366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1547813" y="1052513"/>
            <a:ext cx="2322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j-ea"/>
                <a:ea typeface="+mj-ea"/>
              </a:rPr>
              <a:t>藉由</a:t>
            </a:r>
            <a:r>
              <a:rPr kumimoji="0" lang="en-US" altLang="zh-TW" sz="2400" dirty="0">
                <a:latin typeface="+mj-ea"/>
                <a:ea typeface="+mj-ea"/>
              </a:rPr>
              <a:t>RS232</a:t>
            </a:r>
            <a:r>
              <a:rPr kumimoji="0" lang="zh-TW" altLang="en-US" sz="2400" dirty="0">
                <a:latin typeface="+mj-ea"/>
                <a:ea typeface="+mj-ea"/>
              </a:rPr>
              <a:t>連結</a:t>
            </a:r>
            <a:endParaRPr kumimoji="0" lang="zh-TW" altLang="en-US" sz="2400" dirty="0">
              <a:latin typeface="+mj-ea"/>
              <a:ea typeface="+mj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940425" y="4724400"/>
            <a:ext cx="2519363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隧道式血壓計</a:t>
            </a:r>
            <a:endParaRPr kumimoji="0" lang="zh-TW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140200" y="5732463"/>
            <a:ext cx="2519363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bg1"/>
                </a:solidFill>
                <a:latin typeface="+mj-ea"/>
                <a:ea typeface="+mj-ea"/>
              </a:rPr>
              <a:t>USB</a:t>
            </a:r>
            <a:r>
              <a:rPr kumimoji="0"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外接式</a:t>
            </a:r>
            <a:endParaRPr kumimoji="0" lang="en-US" altLang="zh-TW" sz="2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資料讀取盒</a:t>
            </a:r>
            <a:endParaRPr kumimoji="0" lang="zh-TW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爆炸 2 11"/>
          <p:cNvSpPr/>
          <p:nvPr/>
        </p:nvSpPr>
        <p:spPr>
          <a:xfrm>
            <a:off x="-252413" y="1628775"/>
            <a:ext cx="5040313" cy="23764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儲存量測血壓之時間、數據</a:t>
            </a:r>
            <a:endParaRPr kumimoji="0"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014E-6 L 0.2875 -0.30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AGOS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AGOSS2</Template>
  <TotalTime>286</TotalTime>
  <Words>1546</Words>
  <Application>Microsoft Office PowerPoint</Application>
  <PresentationFormat>如螢幕大小 (4:3)</PresentationFormat>
  <Paragraphs>278</Paragraphs>
  <Slides>22</Slides>
  <Notes>22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7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8" baseType="lpstr">
      <vt:lpstr>Calibri</vt:lpstr>
      <vt:lpstr>新細明體</vt:lpstr>
      <vt:lpstr>Arial</vt:lpstr>
      <vt:lpstr>微軟正黑體</vt:lpstr>
      <vt:lpstr>Arial Unicode MS</vt:lpstr>
      <vt:lpstr>標楷體</vt:lpstr>
      <vt:lpstr>Wingdings</vt:lpstr>
      <vt:lpstr>Constantia</vt:lpstr>
      <vt:lpstr>AGOSS2</vt:lpstr>
      <vt:lpstr>AGOSS2</vt:lpstr>
      <vt:lpstr>AGOSS2</vt:lpstr>
      <vt:lpstr>AGOSS2</vt:lpstr>
      <vt:lpstr>AGOSS2</vt:lpstr>
      <vt:lpstr>AGOSS2</vt:lpstr>
      <vt:lpstr>AGOSS2</vt:lpstr>
      <vt:lpstr>Microsoft Excel 工作表</vt:lpstr>
      <vt:lpstr>智慧健康促進與健康銀行          ─國民健康促進服務系統</vt:lpstr>
      <vt:lpstr>投影片 2</vt:lpstr>
      <vt:lpstr>投影片 3</vt:lpstr>
      <vt:lpstr>投影片 4</vt:lpstr>
      <vt:lpstr>投影片 5</vt:lpstr>
      <vt:lpstr>投影片 6</vt:lpstr>
      <vt:lpstr>投影片 7</vt:lpstr>
      <vt:lpstr>隧道式血壓計外掛USB盒</vt:lpstr>
      <vt:lpstr>投影片 9</vt:lpstr>
      <vt:lpstr>投影片 10</vt:lpstr>
      <vt:lpstr>投影片 11</vt:lpstr>
      <vt:lpstr>投影片 12</vt:lpstr>
      <vt:lpstr>投影片 13</vt:lpstr>
      <vt:lpstr>智慧運動科技服務系統 ─運動強度偵測系統 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joe</dc:creator>
  <cp:lastModifiedBy>5070</cp:lastModifiedBy>
  <cp:revision>27</cp:revision>
  <dcterms:created xsi:type="dcterms:W3CDTF">2012-02-06T05:30:51Z</dcterms:created>
  <dcterms:modified xsi:type="dcterms:W3CDTF">2012-02-22T09:19:00Z</dcterms:modified>
</cp:coreProperties>
</file>