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833" r:id="rId2"/>
    <p:sldId id="1826" r:id="rId3"/>
    <p:sldId id="1836" r:id="rId4"/>
    <p:sldId id="258" r:id="rId5"/>
    <p:sldId id="1837" r:id="rId6"/>
    <p:sldId id="1825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1680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054F5-6DB1-4285-A6A7-8E287F079F44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7691B-8B50-4C34-83A3-ABBA0DC3ED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13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A8C385-C814-490D-B5FC-83E30002C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4A0005-7484-4637-93A4-E4B6701D3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815872-AB18-4959-B911-D67011AB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ED4A-33A9-42D9-B95C-2E8FB512A3B5}" type="datetime1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B50119-D718-4061-B037-C68C0258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C37169-778A-44E0-B170-28A72EAE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97D1-B2B1-47C8-AD0A-38EBD13DEB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24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BB2314-967F-4FB3-BD63-0A2E3A3D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F159978-3D51-498B-87E8-FA9C200E1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75F891-E8AD-45A5-9C9E-D99EA5DE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066A-2F20-48E7-990A-646A6E61D54C}" type="datetime1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653DA4-D8B3-4D96-9DC5-80CC62C9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7DF1F5-E24C-4FD3-8901-C6D36663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97D1-B2B1-47C8-AD0A-38EBD13DEB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38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E75B5D2-0A58-4AE2-9C08-E40F94612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EDA7360-1B3E-40D0-8B20-8EE55F956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A3C0AC-5F8F-4076-AAB8-8D67AE19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2B3A-E5C7-4719-96F9-0B66D470CE2C}" type="datetime1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CF3C50-432A-4279-8871-DC56C908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724F57-7578-45C8-AFF6-D0F8E60E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97D1-B2B1-47C8-AD0A-38EBD13DEB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67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9E2A5E-6C39-4114-9BF3-B4CBBF2E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A88853-9E48-4C2F-9F28-3F5887507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E3B2D6-14EB-4F04-8701-51F96130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B098-1225-4176-8D91-5AE4E1F05A12}" type="datetime1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0B460E-D423-4116-915B-E1E6978A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3F3C39-CCF8-43A9-A5C3-4C5E1A81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97D1-B2B1-47C8-AD0A-38EBD13DEB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47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C4D006-65F9-467D-B79E-4726FB17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9116C4-1BF9-46B0-ACDD-76C6C3D64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137B5D-B1A4-4D81-9315-55FDF904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6FC4-ACC9-424F-BF64-D705F95418E5}" type="datetime1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7AB8C6-97B3-48A7-97E7-1EECBD40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A94A1-CE0E-45E3-8EDE-BB3F50F8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97D1-B2B1-47C8-AD0A-38EBD13DEB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46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4C4A8D-0012-4467-9676-23F73719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9A97C5-663E-4383-9C10-FA9F33549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706260-3C0A-4F09-8289-1C34F23DE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9DDE776-D386-4E9C-A39A-367ED25C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87F-2A21-4430-A856-3E6B6A5A5B1F}" type="datetime1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AA72D26-C49B-4CB5-9748-7FC455AD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776CF9-5158-47DF-83E5-AD401617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97D1-B2B1-47C8-AD0A-38EBD13DEB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24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FF63E2-FAED-471A-8808-40E118C4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AF5BBC-9ACE-4DB8-A342-0FAFDACE6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F18B654-ACC3-47FA-9454-9D9B3FA8B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981EEDE-5002-488F-A549-15E826B91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5E69A06-5374-4909-93B7-37B16CF85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A88FD2E-569C-4CF4-95AC-9A324F092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6EAC-6ADE-4AD5-A0AA-0DE97D7683D2}" type="datetime1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0C1D76B-63DE-4D22-ADEE-51B5A53E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AA39D6D-EDFF-4EC1-BD37-E8EA6758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97D1-B2B1-47C8-AD0A-38EBD13DEB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1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586263-1D97-4AB7-B6BF-37C4BDB0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DB186F1-3B22-4834-BE19-FC3630DB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E265-E0C6-4C05-8441-A0754BFFE9A2}" type="datetime1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6F99B02-A76A-4A3C-9BC6-295A08DD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DE85ED5-73D4-46C5-B2B9-3A47BCCE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97D1-B2B1-47C8-AD0A-38EBD13DEB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10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783CEAB-62BE-456F-9C1B-7FB92E8F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8115-5954-4E6C-863A-A73F9E95F434}" type="datetime1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C77465A-6559-4B54-8D05-7B4D742D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8DDE8F-82E4-420A-B140-FA62CDE2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97D1-B2B1-47C8-AD0A-38EBD13DEB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08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00962F-71F4-4367-821F-FE5626E9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BB3DE8-10E7-44DD-9362-670224230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0C74935-3A4B-40CC-A10F-81B158BB7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BA28C3-38BC-4FC9-8A73-8C3DD159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CB51-D980-413B-902F-7820773A1EAD}" type="datetime1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916D7EC-8BB2-48AF-A752-8F6AF4B7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F28D035-D476-4EF6-8AE7-8696A522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97D1-B2B1-47C8-AD0A-38EBD13DEB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82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2D8D3-FF56-4EC2-8597-734CDBAE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804FD8D-3A07-426F-8232-9839358B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A63C433-91A3-45AE-90B1-7BA06136A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DC5DB77-D0DC-41A9-A4FE-D085F49D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F198-F0BB-4E9B-B5AC-627253A670D0}" type="datetime1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73C123-282E-4F63-AE1D-F64FB835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069D97-2F65-44D2-9152-C4859F61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97D1-B2B1-47C8-AD0A-38EBD13DEB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22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5DD65CC-EE91-4D45-9D1E-48BA8EB6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54002D3-5452-4429-B65F-7BF4957BB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2E1F36-1351-4F21-88D2-5199D3C62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08A3-AE66-46BD-BAC9-D3D5B54EFF59}" type="datetime1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B39B2E-D5A1-4DD6-A8DC-78CEF9722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B94804-975E-4559-A91A-2121AA50D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97D1-B2B1-47C8-AD0A-38EBD13DEB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22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6" Type="http://schemas.openxmlformats.org/officeDocument/2006/relationships/hyperlink" Target="http://www.5070.com.tw/i5070/userfiles/evtrpt/9x2/the%20concerned%20with%20aviation%20fuel%20and%20flight%20safety%20%5b%E8%87%AA%E5%8B%95%E5%84%B2%E5%AD%98%5d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hyperlink" Target="mailto:tpytom2012@gmail.com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.xuite.net/info/element.php?id=LDo_oWLnM!jkTHHiKwNc_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.xuite.net/info/element.php?id=LDo_oWLnM!jkTHHiKwNc_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290A753-25A6-408D-8104-0DD15111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646" y="6492875"/>
            <a:ext cx="2743200" cy="365125"/>
          </a:xfrm>
        </p:spPr>
        <p:txBody>
          <a:bodyPr/>
          <a:lstStyle/>
          <a:p>
            <a:fld id="{DE7797D1-B2B1-47C8-AD0A-38EBD13DEB9D}" type="slidenum">
              <a:rPr lang="zh-TW" altLang="en-US" smtClean="0"/>
              <a:t>1</a:t>
            </a:fld>
            <a:endParaRPr lang="zh-TW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423A78-7479-49B4-A669-45B231E9E3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20" y="612367"/>
            <a:ext cx="10008159" cy="563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3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9C8A312-742E-4B35-832E-B9A1BAF3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033" y="6492875"/>
            <a:ext cx="2743200" cy="365125"/>
          </a:xfrm>
        </p:spPr>
        <p:txBody>
          <a:bodyPr/>
          <a:lstStyle/>
          <a:p>
            <a:fld id="{DE7797D1-B2B1-47C8-AD0A-38EBD13DEB9D}" type="slidenum">
              <a:rPr lang="zh-TW" altLang="en-US" smtClean="0"/>
              <a:t>2</a:t>
            </a:fld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88B1505-733F-4695-AEC8-8F2CBFEBC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49" y="1653024"/>
            <a:ext cx="6765947" cy="43225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051FE11-B6D0-4777-BBD8-ADB39E503E00}"/>
              </a:ext>
            </a:extLst>
          </p:cNvPr>
          <p:cNvSpPr txBox="1"/>
          <p:nvPr/>
        </p:nvSpPr>
        <p:spPr>
          <a:xfrm>
            <a:off x="5034025" y="749926"/>
            <a:ext cx="4339243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TW" altLang="en-US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b="1" i="0" dirty="0">
                <a:solidFill>
                  <a:schemeClr val="bg1"/>
                </a:solidFill>
                <a:effectLst/>
                <a:ea typeface="+mj-ea"/>
              </a:rPr>
              <a:t>時間 </a:t>
            </a:r>
            <a:r>
              <a:rPr lang="en-US" altLang="zh-TW" b="1" i="0" dirty="0">
                <a:solidFill>
                  <a:schemeClr val="bg1"/>
                </a:solidFill>
                <a:effectLst/>
                <a:ea typeface="+mj-ea"/>
              </a:rPr>
              <a:t>:  11/11(</a:t>
            </a:r>
            <a:r>
              <a:rPr lang="zh-TW" altLang="en-US" b="1" i="0" dirty="0">
                <a:solidFill>
                  <a:schemeClr val="bg1"/>
                </a:solidFill>
                <a:effectLst/>
                <a:ea typeface="+mj-ea"/>
              </a:rPr>
              <a:t>週三</a:t>
            </a:r>
            <a:r>
              <a:rPr lang="en-US" altLang="zh-TW" b="1" i="0" dirty="0">
                <a:solidFill>
                  <a:schemeClr val="bg1"/>
                </a:solidFill>
                <a:effectLst/>
                <a:ea typeface="+mj-ea"/>
              </a:rPr>
              <a:t>)  14:20 –</a:t>
            </a:r>
            <a:r>
              <a:rPr lang="zh-TW" altLang="en-US" b="1" i="0" dirty="0">
                <a:solidFill>
                  <a:schemeClr val="bg1"/>
                </a:solidFill>
                <a:effectLst/>
                <a:ea typeface="+mj-ea"/>
              </a:rPr>
              <a:t> </a:t>
            </a:r>
            <a:r>
              <a:rPr lang="en-US" altLang="zh-TW" b="1" i="0" dirty="0">
                <a:solidFill>
                  <a:schemeClr val="bg1"/>
                </a:solidFill>
                <a:effectLst/>
                <a:ea typeface="+mj-ea"/>
              </a:rPr>
              <a:t>16:30</a:t>
            </a:r>
            <a:endParaRPr lang="zh-TW" altLang="en-US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4F283B0-F38D-4C11-B72B-5D06D5B7B703}"/>
              </a:ext>
            </a:extLst>
          </p:cNvPr>
          <p:cNvSpPr txBox="1"/>
          <p:nvPr/>
        </p:nvSpPr>
        <p:spPr>
          <a:xfrm>
            <a:off x="8609129" y="3140573"/>
            <a:ext cx="1373809" cy="30777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TW" altLang="en-US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主持人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5418526-6F5C-46C7-9C1A-B4C6142989B4}"/>
              </a:ext>
            </a:extLst>
          </p:cNvPr>
          <p:cNvSpPr txBox="1"/>
          <p:nvPr/>
        </p:nvSpPr>
        <p:spPr>
          <a:xfrm>
            <a:off x="8637127" y="4133541"/>
            <a:ext cx="1373809" cy="30777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TW" altLang="en-US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主講人  鄧備殷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4873547-88D3-4E34-9943-137455793149}"/>
              </a:ext>
            </a:extLst>
          </p:cNvPr>
          <p:cNvSpPr txBox="1"/>
          <p:nvPr/>
        </p:nvSpPr>
        <p:spPr>
          <a:xfrm>
            <a:off x="6370126" y="3982115"/>
            <a:ext cx="1860812" cy="30777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+mj-ea"/>
                <a:ea typeface="+mj-ea"/>
              </a:rPr>
              <a:t> 一個</a:t>
            </a:r>
            <a:r>
              <a:rPr lang="zh-TW" altLang="en-US" sz="1400" b="1" i="0" dirty="0">
                <a:solidFill>
                  <a:schemeClr val="bg1"/>
                </a:solidFill>
                <a:effectLst/>
                <a:latin typeface="+mj-ea"/>
                <a:ea typeface="+mj-ea"/>
              </a:rPr>
              <a:t>外交老兵的回憶</a:t>
            </a:r>
            <a:endParaRPr lang="zh-TW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A021C2C-926C-4A4F-A1A8-FE0C5B7512F1}"/>
              </a:ext>
            </a:extLst>
          </p:cNvPr>
          <p:cNvSpPr txBox="1"/>
          <p:nvPr/>
        </p:nvSpPr>
        <p:spPr>
          <a:xfrm>
            <a:off x="6370126" y="4340809"/>
            <a:ext cx="1860812" cy="30777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altLang="zh-TW" sz="1400" b="1" i="0" dirty="0">
                <a:solidFill>
                  <a:schemeClr val="bg1"/>
                </a:solidFill>
                <a:effectLst/>
                <a:latin typeface="+mn-ea"/>
              </a:rPr>
              <a:t> …</a:t>
            </a:r>
            <a:r>
              <a:rPr lang="zh-TW" altLang="en-US" sz="1400" b="1" i="0" dirty="0">
                <a:solidFill>
                  <a:schemeClr val="bg1"/>
                </a:solidFill>
                <a:effectLst/>
                <a:latin typeface="+mn-ea"/>
              </a:rPr>
              <a:t>有趣案例的處理</a:t>
            </a:r>
            <a:r>
              <a:rPr lang="en-US" altLang="zh-TW" sz="1400" b="1" i="0" dirty="0">
                <a:solidFill>
                  <a:schemeClr val="bg1"/>
                </a:solidFill>
                <a:effectLst/>
                <a:latin typeface="+mn-ea"/>
              </a:rPr>
              <a:t>…</a:t>
            </a:r>
            <a:endParaRPr lang="zh-TW" altLang="en-US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D43A1B4-61E4-45BD-BB9D-70717581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28" y="486976"/>
            <a:ext cx="1684104" cy="112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64C2B188-01F3-4C5B-BDD3-1FD685104302}"/>
              </a:ext>
            </a:extLst>
          </p:cNvPr>
          <p:cNvSpPr txBox="1"/>
          <p:nvPr/>
        </p:nvSpPr>
        <p:spPr>
          <a:xfrm>
            <a:off x="9255467" y="3140572"/>
            <a:ext cx="755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劉匡華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00AD345-B300-4E5D-A368-456B1FF8BFD2}"/>
              </a:ext>
            </a:extLst>
          </p:cNvPr>
          <p:cNvSpPr txBox="1"/>
          <p:nvPr/>
        </p:nvSpPr>
        <p:spPr>
          <a:xfrm>
            <a:off x="3493749" y="1048344"/>
            <a:ext cx="906039" cy="369332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r>
              <a:rPr kumimoji="0" lang="zh-TW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Roboto"/>
              </a:rPr>
              <a:t> </a:t>
            </a:r>
            <a:r>
              <a:rPr kumimoji="0" lang="zh-TW" altLang="zh-TW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Roboto"/>
              </a:rPr>
              <a:t>流程：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5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圖片 4">
            <a:extLst>
              <a:ext uri="{FF2B5EF4-FFF2-40B4-BE49-F238E27FC236}">
                <a16:creationId xmlns:a16="http://schemas.microsoft.com/office/drawing/2014/main" id="{4EB960B3-2856-4E3F-9BB8-D14EBFB58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71" y="1632002"/>
            <a:ext cx="2641600" cy="1649412"/>
          </a:xfrm>
          <a:prstGeom prst="rect">
            <a:avLst/>
          </a:prstGeom>
          <a:solidFill>
            <a:srgbClr val="FFFF00"/>
          </a:solidFill>
          <a:ln w="3175">
            <a:solidFill>
              <a:srgbClr val="7030A0"/>
            </a:solidFill>
          </a:ln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C591F5B-22F9-445B-A84A-7315F1B2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74" y="3657374"/>
            <a:ext cx="1803400" cy="1236662"/>
          </a:xfrm>
          <a:prstGeom prst="rect">
            <a:avLst/>
          </a:prstGeom>
          <a:solidFill>
            <a:srgbClr val="0070C0"/>
          </a:solidFill>
          <a:ln w="317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01" name="圖片 10">
            <a:extLst>
              <a:ext uri="{FF2B5EF4-FFF2-40B4-BE49-F238E27FC236}">
                <a16:creationId xmlns:a16="http://schemas.microsoft.com/office/drawing/2014/main" id="{0D1E1791-D792-4F56-9D67-26B28A8A3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74" y="1881652"/>
            <a:ext cx="1803400" cy="1236663"/>
          </a:xfrm>
          <a:prstGeom prst="rect">
            <a:avLst/>
          </a:prstGeom>
          <a:solidFill>
            <a:srgbClr val="FFFF00"/>
          </a:solidFill>
          <a:ln w="3175">
            <a:solidFill>
              <a:srgbClr val="7030A0"/>
            </a:solidFill>
          </a:ln>
        </p:spPr>
      </p:pic>
      <p:pic>
        <p:nvPicPr>
          <p:cNvPr id="4102" name="圖片 12">
            <a:extLst>
              <a:ext uri="{FF2B5EF4-FFF2-40B4-BE49-F238E27FC236}">
                <a16:creationId xmlns:a16="http://schemas.microsoft.com/office/drawing/2014/main" id="{B7997C8A-C0ED-4632-B474-41DA83E45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72" y="3398611"/>
            <a:ext cx="2659063" cy="1771650"/>
          </a:xfrm>
          <a:prstGeom prst="rect">
            <a:avLst/>
          </a:prstGeom>
          <a:solidFill>
            <a:srgbClr val="0070C0"/>
          </a:solidFill>
          <a:ln w="317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03" name="圖片 14">
            <a:extLst>
              <a:ext uri="{FF2B5EF4-FFF2-40B4-BE49-F238E27FC236}">
                <a16:creationId xmlns:a16="http://schemas.microsoft.com/office/drawing/2014/main" id="{E73A45EC-8AF7-4A91-AE52-BC18C33F4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" b="10030"/>
          <a:stretch>
            <a:fillRect/>
          </a:stretch>
        </p:blipFill>
        <p:spPr bwMode="auto">
          <a:xfrm>
            <a:off x="4872510" y="170185"/>
            <a:ext cx="1876425" cy="1236663"/>
          </a:xfrm>
          <a:prstGeom prst="rect">
            <a:avLst/>
          </a:prstGeom>
          <a:noFill/>
          <a:ln w="3175">
            <a:solidFill>
              <a:srgbClr val="4C44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圖片 16">
            <a:extLst>
              <a:ext uri="{FF2B5EF4-FFF2-40B4-BE49-F238E27FC236}">
                <a16:creationId xmlns:a16="http://schemas.microsoft.com/office/drawing/2014/main" id="{B4EB2733-721C-446D-BA18-216EA4F564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22" y="169687"/>
            <a:ext cx="1781175" cy="12495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圖片 18">
            <a:extLst>
              <a:ext uri="{FF2B5EF4-FFF2-40B4-BE49-F238E27FC236}">
                <a16:creationId xmlns:a16="http://schemas.microsoft.com/office/drawing/2014/main" id="{6995BDF8-B36B-4264-BE04-81CEF0B126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161925"/>
            <a:ext cx="1700213" cy="1257300"/>
          </a:xfrm>
          <a:prstGeom prst="rect">
            <a:avLst/>
          </a:prstGeom>
          <a:noFill/>
          <a:ln w="3175">
            <a:solidFill>
              <a:srgbClr val="4C44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圖片 8">
            <a:extLst>
              <a:ext uri="{FF2B5EF4-FFF2-40B4-BE49-F238E27FC236}">
                <a16:creationId xmlns:a16="http://schemas.microsoft.com/office/drawing/2014/main" id="{0CAA95D1-58D3-4CE3-89D5-64CF8A9285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72" y="168275"/>
            <a:ext cx="1839913" cy="12573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圖片 21">
            <a:extLst>
              <a:ext uri="{FF2B5EF4-FFF2-40B4-BE49-F238E27FC236}">
                <a16:creationId xmlns:a16="http://schemas.microsoft.com/office/drawing/2014/main" id="{63A1BCD2-687E-4C5B-AE1F-E5D82C8C65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"/>
          <a:stretch/>
        </p:blipFill>
        <p:spPr bwMode="auto">
          <a:xfrm>
            <a:off x="2935288" y="1745607"/>
            <a:ext cx="1576387" cy="1096482"/>
          </a:xfrm>
          <a:prstGeom prst="rect">
            <a:avLst/>
          </a:prstGeom>
          <a:solidFill>
            <a:srgbClr val="FFFF00"/>
          </a:solidFill>
          <a:ln w="3175">
            <a:solidFill>
              <a:srgbClr val="7030A0"/>
            </a:solidFill>
          </a:ln>
        </p:spPr>
      </p:pic>
      <p:pic>
        <p:nvPicPr>
          <p:cNvPr id="4109" name="圖片 23">
            <a:extLst>
              <a:ext uri="{FF2B5EF4-FFF2-40B4-BE49-F238E27FC236}">
                <a16:creationId xmlns:a16="http://schemas.microsoft.com/office/drawing/2014/main" id="{97139C79-E25E-4036-962D-311CF8EF78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r="13042"/>
          <a:stretch>
            <a:fillRect/>
          </a:stretch>
        </p:blipFill>
        <p:spPr bwMode="auto">
          <a:xfrm>
            <a:off x="1873250" y="1590172"/>
            <a:ext cx="730250" cy="1076325"/>
          </a:xfrm>
          <a:prstGeom prst="rect">
            <a:avLst/>
          </a:prstGeom>
          <a:solidFill>
            <a:srgbClr val="FFFF00"/>
          </a:solidFill>
          <a:ln w="3175">
            <a:noFill/>
          </a:ln>
        </p:spPr>
      </p:pic>
      <p:sp>
        <p:nvSpPr>
          <p:cNvPr id="4112" name="矩形 1026">
            <a:extLst>
              <a:ext uri="{FF2B5EF4-FFF2-40B4-BE49-F238E27FC236}">
                <a16:creationId xmlns:a16="http://schemas.microsoft.com/office/drawing/2014/main" id="{A0E13C7C-FECD-46B6-81C4-23E36C82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871" y="1156557"/>
            <a:ext cx="904875" cy="276225"/>
          </a:xfrm>
          <a:prstGeom prst="rect">
            <a:avLst/>
          </a:prstGeom>
          <a:solidFill>
            <a:srgbClr val="FFFF00"/>
          </a:solidFill>
          <a:ln w="317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 b="1" dirty="0">
                <a:latin typeface="Calibri" panose="020F0502020204030204" pitchFamily="34" charset="0"/>
              </a:rPr>
              <a:t>PL-1</a:t>
            </a:r>
            <a:r>
              <a:rPr kumimoji="0" lang="zh-TW" altLang="en-US" sz="1200" b="1" dirty="0">
                <a:latin typeface="Calibri" panose="020F0502020204030204" pitchFamily="34" charset="0"/>
              </a:rPr>
              <a:t> </a:t>
            </a:r>
            <a:r>
              <a:rPr kumimoji="0" lang="en-US" altLang="zh-TW" sz="1200" b="1" dirty="0">
                <a:latin typeface="Calibri" panose="020F0502020204030204" pitchFamily="34" charset="0"/>
              </a:rPr>
              <a:t> 6:30</a:t>
            </a:r>
            <a:endParaRPr kumimoji="0" lang="en-US" altLang="zh-TW" sz="1200" dirty="0">
              <a:latin typeface="Calibri" panose="020F0502020204030204" pitchFamily="34" charset="0"/>
            </a:endParaRPr>
          </a:p>
        </p:txBody>
      </p:sp>
      <p:sp>
        <p:nvSpPr>
          <p:cNvPr id="4113" name="矩形 36">
            <a:extLst>
              <a:ext uri="{FF2B5EF4-FFF2-40B4-BE49-F238E27FC236}">
                <a16:creationId xmlns:a16="http://schemas.microsoft.com/office/drawing/2014/main" id="{1039783F-340E-46A8-A338-729315718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509" y="1135063"/>
            <a:ext cx="1055686" cy="277812"/>
          </a:xfrm>
          <a:prstGeom prst="rect">
            <a:avLst/>
          </a:prstGeom>
          <a:solidFill>
            <a:srgbClr val="FFFF00"/>
          </a:solidFill>
          <a:ln w="317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 b="1" dirty="0">
                <a:latin typeface="Calibri" panose="020F0502020204030204" pitchFamily="34" charset="0"/>
              </a:rPr>
              <a:t>T-28 </a:t>
            </a:r>
            <a:r>
              <a:rPr kumimoji="0" lang="zh-TW" altLang="en-US" sz="1200" b="1" dirty="0">
                <a:latin typeface="Calibri" panose="020F0502020204030204" pitchFamily="34" charset="0"/>
              </a:rPr>
              <a:t> </a:t>
            </a:r>
            <a:r>
              <a:rPr kumimoji="0" lang="en-US" altLang="zh-TW" sz="1200" b="1" dirty="0">
                <a:latin typeface="Calibri" panose="020F0502020204030204" pitchFamily="34" charset="0"/>
              </a:rPr>
              <a:t> 72:00</a:t>
            </a:r>
            <a:endParaRPr kumimoji="0" lang="en-US" altLang="zh-TW" sz="1200" dirty="0">
              <a:latin typeface="Calibri" panose="020F0502020204030204" pitchFamily="34" charset="0"/>
            </a:endParaRPr>
          </a:p>
        </p:txBody>
      </p:sp>
      <p:sp>
        <p:nvSpPr>
          <p:cNvPr id="4114" name="矩形 37">
            <a:extLst>
              <a:ext uri="{FF2B5EF4-FFF2-40B4-BE49-F238E27FC236}">
                <a16:creationId xmlns:a16="http://schemas.microsoft.com/office/drawing/2014/main" id="{B66102BC-8EF7-4612-9D1A-7943946E3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3234" y="1136651"/>
            <a:ext cx="1104974" cy="276225"/>
          </a:xfrm>
          <a:prstGeom prst="rect">
            <a:avLst/>
          </a:prstGeom>
          <a:solidFill>
            <a:srgbClr val="FFFF00"/>
          </a:solidFill>
          <a:ln w="317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 b="1" dirty="0">
                <a:latin typeface="Calibri" panose="020F0502020204030204" pitchFamily="34" charset="0"/>
              </a:rPr>
              <a:t>T-33 </a:t>
            </a:r>
            <a:r>
              <a:rPr kumimoji="0" lang="zh-TW" altLang="en-US" sz="1200" b="1" dirty="0">
                <a:latin typeface="Calibri" panose="020F0502020204030204" pitchFamily="34" charset="0"/>
              </a:rPr>
              <a:t> </a:t>
            </a:r>
            <a:r>
              <a:rPr kumimoji="0" lang="en-US" altLang="zh-TW" sz="1200" b="1" dirty="0">
                <a:latin typeface="Calibri" panose="020F0502020204030204" pitchFamily="34" charset="0"/>
              </a:rPr>
              <a:t> 116:50</a:t>
            </a:r>
            <a:endParaRPr kumimoji="0" lang="en-US" altLang="zh-TW" sz="1200" dirty="0">
              <a:latin typeface="Calibri" panose="020F0502020204030204" pitchFamily="34" charset="0"/>
            </a:endParaRPr>
          </a:p>
        </p:txBody>
      </p:sp>
      <p:sp>
        <p:nvSpPr>
          <p:cNvPr id="4115" name="矩形 38">
            <a:extLst>
              <a:ext uri="{FF2B5EF4-FFF2-40B4-BE49-F238E27FC236}">
                <a16:creationId xmlns:a16="http://schemas.microsoft.com/office/drawing/2014/main" id="{0E258666-0C17-44BF-93E2-8D4032278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296" y="1147763"/>
            <a:ext cx="1368152" cy="277813"/>
          </a:xfrm>
          <a:prstGeom prst="rect">
            <a:avLst/>
          </a:prstGeom>
          <a:solidFill>
            <a:srgbClr val="FFFF00"/>
          </a:solidFill>
          <a:ln w="317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 b="1" dirty="0">
                <a:latin typeface="Calibri" panose="020F0502020204030204" pitchFamily="34" charset="0"/>
              </a:rPr>
              <a:t>C-119    </a:t>
            </a:r>
            <a:r>
              <a:rPr kumimoji="0" lang="zh-TW" altLang="en-US" sz="1200" b="1" dirty="0">
                <a:latin typeface="Calibri" panose="020F0502020204030204" pitchFamily="34" charset="0"/>
              </a:rPr>
              <a:t> </a:t>
            </a:r>
            <a:r>
              <a:rPr kumimoji="0" lang="en-US" altLang="zh-TW" sz="1200" b="1" dirty="0">
                <a:latin typeface="Calibri" panose="020F0502020204030204" pitchFamily="34" charset="0"/>
              </a:rPr>
              <a:t>2390:40</a:t>
            </a:r>
            <a:endParaRPr kumimoji="0" lang="en-US" altLang="zh-TW" sz="1200" dirty="0">
              <a:latin typeface="Calibri" panose="020F0502020204030204" pitchFamily="34" charset="0"/>
            </a:endParaRPr>
          </a:p>
        </p:txBody>
      </p:sp>
      <p:sp>
        <p:nvSpPr>
          <p:cNvPr id="4116" name="矩形 39">
            <a:extLst>
              <a:ext uri="{FF2B5EF4-FFF2-40B4-BE49-F238E27FC236}">
                <a16:creationId xmlns:a16="http://schemas.microsoft.com/office/drawing/2014/main" id="{3130D3F1-48A2-4401-81C5-666C7C109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970" y="3003602"/>
            <a:ext cx="1584086" cy="277812"/>
          </a:xfrm>
          <a:prstGeom prst="rect">
            <a:avLst/>
          </a:prstGeom>
          <a:solidFill>
            <a:srgbClr val="FFFF00"/>
          </a:solidFill>
          <a:ln w="317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 b="1" dirty="0">
                <a:latin typeface="Calibri" panose="020F0502020204030204" pitchFamily="34" charset="0"/>
              </a:rPr>
              <a:t>C-130H  </a:t>
            </a:r>
            <a:r>
              <a:rPr kumimoji="0" lang="zh-TW" altLang="en-US" sz="1200" b="1" dirty="0">
                <a:latin typeface="Calibri" panose="020F0502020204030204" pitchFamily="34" charset="0"/>
              </a:rPr>
              <a:t> </a:t>
            </a:r>
            <a:r>
              <a:rPr kumimoji="0" lang="en-US" altLang="zh-TW" sz="1200" b="1" dirty="0">
                <a:latin typeface="Calibri" panose="020F0502020204030204" pitchFamily="34" charset="0"/>
              </a:rPr>
              <a:t>  757:05</a:t>
            </a:r>
            <a:endParaRPr kumimoji="0" lang="en-US" altLang="zh-TW" sz="1200" dirty="0">
              <a:latin typeface="Calibri" panose="020F0502020204030204" pitchFamily="34" charset="0"/>
            </a:endParaRPr>
          </a:p>
        </p:txBody>
      </p:sp>
      <p:sp>
        <p:nvSpPr>
          <p:cNvPr id="4117" name="矩形 40">
            <a:extLst>
              <a:ext uri="{FF2B5EF4-FFF2-40B4-BE49-F238E27FC236}">
                <a16:creationId xmlns:a16="http://schemas.microsoft.com/office/drawing/2014/main" id="{136FB2A0-2BB3-4F4C-A5E3-41F423FC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474" y="2842090"/>
            <a:ext cx="1567550" cy="276999"/>
          </a:xfrm>
          <a:prstGeom prst="rect">
            <a:avLst/>
          </a:prstGeom>
          <a:solidFill>
            <a:srgbClr val="FFFF00"/>
          </a:solidFill>
          <a:ln w="317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 b="1" dirty="0">
                <a:latin typeface="Calibri" panose="020F0502020204030204" pitchFamily="34" charset="0"/>
              </a:rPr>
              <a:t>A300-B4   </a:t>
            </a:r>
            <a:r>
              <a:rPr kumimoji="0" lang="zh-TW" altLang="en-US" sz="1200" b="1" dirty="0">
                <a:latin typeface="Calibri" panose="020F0502020204030204" pitchFamily="34" charset="0"/>
              </a:rPr>
              <a:t> </a:t>
            </a:r>
            <a:r>
              <a:rPr kumimoji="0" lang="en-US" altLang="zh-TW" sz="1200" b="1" dirty="0">
                <a:latin typeface="Calibri" panose="020F0502020204030204" pitchFamily="34" charset="0"/>
              </a:rPr>
              <a:t>   1258:02</a:t>
            </a:r>
            <a:endParaRPr kumimoji="0" lang="en-US" altLang="zh-TW" sz="1200" dirty="0">
              <a:latin typeface="Calibri" panose="020F0502020204030204" pitchFamily="34" charset="0"/>
            </a:endParaRPr>
          </a:p>
        </p:txBody>
      </p:sp>
      <p:sp>
        <p:nvSpPr>
          <p:cNvPr id="4118" name="矩形 41">
            <a:extLst>
              <a:ext uri="{FF2B5EF4-FFF2-40B4-BE49-F238E27FC236}">
                <a16:creationId xmlns:a16="http://schemas.microsoft.com/office/drawing/2014/main" id="{86D3F863-5728-4492-B069-2250FB805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475" y="4617812"/>
            <a:ext cx="1623941" cy="276225"/>
          </a:xfrm>
          <a:prstGeom prst="rect">
            <a:avLst/>
          </a:prstGeom>
          <a:solidFill>
            <a:srgbClr val="FFFF00"/>
          </a:solidFill>
          <a:ln w="317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 b="1" dirty="0">
                <a:latin typeface="Calibri" panose="020F0502020204030204" pitchFamily="34" charset="0"/>
              </a:rPr>
              <a:t>AB6-600R    5204:03   </a:t>
            </a:r>
            <a:endParaRPr kumimoji="0" lang="en-US" altLang="zh-TW" sz="1200" dirty="0">
              <a:latin typeface="Calibri" panose="020F0502020204030204" pitchFamily="34" charset="0"/>
            </a:endParaRPr>
          </a:p>
        </p:txBody>
      </p:sp>
      <p:sp>
        <p:nvSpPr>
          <p:cNvPr id="4119" name="矩形 42">
            <a:extLst>
              <a:ext uri="{FF2B5EF4-FFF2-40B4-BE49-F238E27FC236}">
                <a16:creationId xmlns:a16="http://schemas.microsoft.com/office/drawing/2014/main" id="{4F08F2E8-D89D-43AB-964D-9D9F85135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290" y="4894037"/>
            <a:ext cx="1728644" cy="276225"/>
          </a:xfrm>
          <a:prstGeom prst="rect">
            <a:avLst/>
          </a:prstGeom>
          <a:solidFill>
            <a:srgbClr val="FFFF00"/>
          </a:solidFill>
          <a:ln w="317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 b="1" dirty="0">
                <a:latin typeface="Calibri" panose="020F0502020204030204" pitchFamily="34" charset="0"/>
              </a:rPr>
              <a:t>B747-400   10690:55  </a:t>
            </a:r>
            <a:endParaRPr kumimoji="0" lang="en-US" altLang="zh-TW" sz="1200" dirty="0">
              <a:latin typeface="Calibri" panose="020F0502020204030204" pitchFamily="34" charset="0"/>
            </a:endParaRPr>
          </a:p>
        </p:txBody>
      </p:sp>
      <p:sp>
        <p:nvSpPr>
          <p:cNvPr id="4120" name="矩形 43">
            <a:extLst>
              <a:ext uri="{FF2B5EF4-FFF2-40B4-BE49-F238E27FC236}">
                <a16:creationId xmlns:a16="http://schemas.microsoft.com/office/drawing/2014/main" id="{0408A486-A50B-472C-BF45-1202F7F58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692" y="2595868"/>
            <a:ext cx="1216497" cy="246221"/>
          </a:xfrm>
          <a:prstGeom prst="rect">
            <a:avLst/>
          </a:prstGeom>
          <a:solidFill>
            <a:srgbClr val="FFFF00"/>
          </a:solidFill>
          <a:ln w="317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 b="1" dirty="0">
                <a:latin typeface="Calibri" panose="020F0502020204030204" pitchFamily="34" charset="0"/>
              </a:rPr>
              <a:t>CAP  T-34 </a:t>
            </a:r>
            <a:r>
              <a:rPr kumimoji="0" lang="zh-TW" altLang="en-US" sz="1000" b="1" dirty="0">
                <a:latin typeface="Calibri" panose="020F0502020204030204" pitchFamily="34" charset="0"/>
              </a:rPr>
              <a:t>  </a:t>
            </a:r>
            <a:r>
              <a:rPr kumimoji="0" lang="en-US" altLang="zh-TW" sz="1000" b="1" dirty="0">
                <a:latin typeface="Calibri" panose="020F0502020204030204" pitchFamily="34" charset="0"/>
              </a:rPr>
              <a:t>   0:20     </a:t>
            </a:r>
            <a:endParaRPr kumimoji="0" lang="en-US" altLang="zh-TW" sz="1000" dirty="0">
              <a:latin typeface="Calibri" panose="020F0502020204030204" pitchFamily="34" charset="0"/>
            </a:endParaRPr>
          </a:p>
        </p:txBody>
      </p:sp>
      <p:pic>
        <p:nvPicPr>
          <p:cNvPr id="4121" name="Picture 4" descr="image">
            <a:extLst>
              <a:ext uri="{FF2B5EF4-FFF2-40B4-BE49-F238E27FC236}">
                <a16:creationId xmlns:a16="http://schemas.microsoft.com/office/drawing/2014/main" id="{A94C218A-5451-4D9B-9CC1-25040EE2A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73" y="3093522"/>
            <a:ext cx="1627027" cy="30108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圖片 25">
            <a:extLst>
              <a:ext uri="{FF2B5EF4-FFF2-40B4-BE49-F238E27FC236}">
                <a16:creationId xmlns:a16="http://schemas.microsoft.com/office/drawing/2014/main" id="{5789A8AD-DCB4-4A2D-AAD5-A76EE56B62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46" y="464633"/>
            <a:ext cx="1100138" cy="687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矩形 2">
            <a:extLst>
              <a:ext uri="{FF2B5EF4-FFF2-40B4-BE49-F238E27FC236}">
                <a16:creationId xmlns:a16="http://schemas.microsoft.com/office/drawing/2014/main" id="{4A310B8D-DE0C-4CAA-A6D1-B7B120ECC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527" y="940344"/>
            <a:ext cx="560388" cy="215900"/>
          </a:xfrm>
          <a:prstGeom prst="rect">
            <a:avLst/>
          </a:prstGeom>
          <a:solidFill>
            <a:srgbClr val="FFFF00"/>
          </a:solidFill>
          <a:ln w="3175">
            <a:solidFill>
              <a:srgbClr val="7030A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800" b="1" dirty="0"/>
              <a:t>Cessna</a:t>
            </a:r>
            <a:endParaRPr kumimoji="0" lang="en-US" altLang="zh-TW" sz="800" dirty="0">
              <a:latin typeface="Calibri" panose="020F050202020403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F8AAF16-B325-4CD1-A763-8A29E6ECC660}"/>
              </a:ext>
            </a:extLst>
          </p:cNvPr>
          <p:cNvSpPr/>
          <p:nvPr/>
        </p:nvSpPr>
        <p:spPr>
          <a:xfrm>
            <a:off x="7142003" y="1622845"/>
            <a:ext cx="498855" cy="276999"/>
          </a:xfrm>
          <a:prstGeom prst="rect">
            <a:avLst/>
          </a:prstGeom>
          <a:noFill/>
          <a:ln w="3175">
            <a:noFill/>
          </a:ln>
        </p:spPr>
        <p:txBody>
          <a:bodyPr wrap="non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1312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pic>
        <p:nvPicPr>
          <p:cNvPr id="29" name="圖片 11">
            <a:extLst>
              <a:ext uri="{FF2B5EF4-FFF2-40B4-BE49-F238E27FC236}">
                <a16:creationId xmlns:a16="http://schemas.microsoft.com/office/drawing/2014/main" id="{935BF5C7-E681-4B64-8896-6CDE6ED34B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8" r="7295" b="3017"/>
          <a:stretch>
            <a:fillRect/>
          </a:stretch>
        </p:blipFill>
        <p:spPr bwMode="auto">
          <a:xfrm>
            <a:off x="10668675" y="4778271"/>
            <a:ext cx="116405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1024">
            <a:extLst>
              <a:ext uri="{FF2B5EF4-FFF2-40B4-BE49-F238E27FC236}">
                <a16:creationId xmlns:a16="http://schemas.microsoft.com/office/drawing/2014/main" id="{79B6310A-A9DD-4981-9AAB-B0834529F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853" y="4397665"/>
            <a:ext cx="3105679" cy="2246769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 b="1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zh-TW" altLang="en-US" sz="1000" b="1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1. 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  <a:ea typeface="+mj-ea"/>
              </a:rPr>
              <a:t>空軍官校第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  <a:ea typeface="+mj-ea"/>
              </a:rPr>
              <a:t>53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  <a:ea typeface="+mj-ea"/>
              </a:rPr>
              <a:t> 期畢業</a:t>
            </a:r>
            <a:endParaRPr kumimoji="0" lang="en-US" altLang="zh-TW" sz="1000" dirty="0">
              <a:solidFill>
                <a:schemeClr val="bg1"/>
              </a:solidFill>
              <a:latin typeface="+mn-lt"/>
              <a:ea typeface="+mj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 dirty="0">
                <a:solidFill>
                  <a:schemeClr val="bg1"/>
                </a:solidFill>
                <a:latin typeface="+mn-lt"/>
                <a:ea typeface="+mj-ea"/>
              </a:rPr>
              <a:t>  2. Certified CRM LOFT Facilitator, Lufthansa Technik.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  3. 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中華航空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AB6-600R 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航路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&amp;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模擬機 教師機師</a:t>
            </a:r>
            <a:endParaRPr kumimoji="0" lang="en-US" altLang="zh-TW" sz="1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4.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中華航空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AB6-600R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訓練組長</a:t>
            </a:r>
            <a:endParaRPr kumimoji="0" lang="en-US" altLang="zh-TW" sz="1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5.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民航局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AB6-600R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委任檢定考試官</a:t>
            </a:r>
            <a:endParaRPr kumimoji="0" lang="en-US" altLang="zh-TW" sz="1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6.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中華航空 航務處 標考部  副經理  經理</a:t>
            </a:r>
            <a:r>
              <a:rPr kumimoji="0" lang="zh-TW" altLang="en-US" sz="900" baseline="30000" dirty="0">
                <a:solidFill>
                  <a:schemeClr val="bg1"/>
                </a:solidFill>
                <a:latin typeface="+mn-lt"/>
              </a:rPr>
              <a:t>代</a:t>
            </a:r>
            <a:endParaRPr kumimoji="0" lang="en-US" altLang="zh-TW" sz="900" baseline="30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7. 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中華航空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B747—400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正機師</a:t>
            </a:r>
            <a:endParaRPr kumimoji="0" lang="en-US" altLang="zh-TW" sz="1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8. 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曾飛機種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: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PL-1,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T-28,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T-33,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C-119,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C-130H,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                           A300-B4, AB6-600R, B747-400.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  9. 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飛行 總時間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: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  1971-06-01 →  2011-09-25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                                   →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 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20497:05 hrs.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zh-TW" alt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</a:rPr>
              <a:t>10. E-mail: </a:t>
            </a:r>
            <a:r>
              <a:rPr kumimoji="0" lang="en-US" altLang="zh-TW" sz="1000" dirty="0">
                <a:solidFill>
                  <a:schemeClr val="bg1"/>
                </a:solidFill>
                <a:latin typeface="+mn-l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tpytom2012@gmail.com</a:t>
            </a:r>
            <a:endParaRPr kumimoji="0" lang="en-US" altLang="zh-TW" sz="1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3D0AB5-98BD-4716-8C5F-4B837A5A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7585" y="6450087"/>
            <a:ext cx="2057400" cy="365125"/>
          </a:xfrm>
        </p:spPr>
        <p:txBody>
          <a:bodyPr/>
          <a:lstStyle/>
          <a:p>
            <a:pPr>
              <a:defRPr/>
            </a:pPr>
            <a:fld id="{C6735949-D909-4DA0-9331-3289988C2E74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9B38796-A31C-418E-A654-648008FF1D4E}"/>
              </a:ext>
            </a:extLst>
          </p:cNvPr>
          <p:cNvSpPr/>
          <p:nvPr/>
        </p:nvSpPr>
        <p:spPr>
          <a:xfrm>
            <a:off x="5000501" y="5432321"/>
            <a:ext cx="5280713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b="1" i="0" dirty="0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      </a:t>
            </a:r>
            <a:r>
              <a:rPr lang="zh-TW" altLang="en-US" sz="16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漫談 航空燃油與飛行安全</a:t>
            </a:r>
          </a:p>
          <a:p>
            <a:pPr eaLnBrk="1" hangingPunct="1">
              <a:defRPr/>
            </a:pPr>
            <a:r>
              <a:rPr kumimoji="0" lang="en-US" altLang="zh-TW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The Concern Related  </a:t>
            </a:r>
          </a:p>
          <a:p>
            <a:pPr eaLnBrk="1" hangingPunct="1">
              <a:defRPr/>
            </a:pPr>
            <a:r>
              <a:rPr kumimoji="0" lang="en-US" altLang="zh-TW" b="1" dirty="0">
                <a:solidFill>
                  <a:schemeClr val="bg1"/>
                </a:solidFill>
                <a:latin typeface="Calibri" panose="020F0502020204030204" pitchFamily="34" charset="0"/>
              </a:rPr>
              <a:t>    Aviation Fuel and Flight Safety</a:t>
            </a:r>
          </a:p>
          <a:p>
            <a:pPr eaLnBrk="1" hangingPunct="1">
              <a:defRPr/>
            </a:pPr>
            <a:r>
              <a:rPr kumimoji="0" lang="en-US" altLang="zh-TW" b="1" dirty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  <a:r>
              <a:rPr kumimoji="0" lang="zh-TW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altLang="zh-TW" b="1" dirty="0">
                <a:solidFill>
                  <a:schemeClr val="bg1"/>
                </a:solidFill>
                <a:latin typeface="Calibri" panose="020F0502020204030204" pitchFamily="34" charset="0"/>
              </a:rPr>
              <a:t>( 2020-09-09 )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D9E7F64-2411-4BEA-8C92-FC088D03FC16}"/>
              </a:ext>
            </a:extLst>
          </p:cNvPr>
          <p:cNvSpPr txBox="1"/>
          <p:nvPr/>
        </p:nvSpPr>
        <p:spPr>
          <a:xfrm>
            <a:off x="8545252" y="5745009"/>
            <a:ext cx="1583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B747--400 </a:t>
            </a:r>
            <a:r>
              <a:rPr kumimoji="0" lang="zh-TW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機長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鄧培殷</a:t>
            </a:r>
            <a:endParaRPr lang="zh-TW" altLang="en-US" sz="14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B54FD1C-04DA-4019-9ABB-724D7ED93C63}"/>
              </a:ext>
            </a:extLst>
          </p:cNvPr>
          <p:cNvSpPr txBox="1"/>
          <p:nvPr/>
        </p:nvSpPr>
        <p:spPr>
          <a:xfrm>
            <a:off x="6677293" y="6308433"/>
            <a:ext cx="16535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i="0" u="none" strike="noStrike" dirty="0">
                <a:solidFill>
                  <a:srgbClr val="0563C1"/>
                </a:solidFill>
                <a:effectLst/>
                <a:latin typeface="Verdana" panose="020B060403050404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zh-TW" altLang="en-US" sz="12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點此下載論壇簡報</a:t>
            </a:r>
            <a:r>
              <a:rPr lang="zh-TW" altLang="en-US" sz="12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F460A84-4BEE-49F2-8EEC-A01F3AC8F88D}"/>
              </a:ext>
            </a:extLst>
          </p:cNvPr>
          <p:cNvSpPr txBox="1"/>
          <p:nvPr/>
        </p:nvSpPr>
        <p:spPr>
          <a:xfrm>
            <a:off x="1801342" y="234944"/>
            <a:ext cx="8589315" cy="95410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zh-TW" altLang="en-US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中華民國外交演進之過程</a:t>
            </a:r>
            <a:r>
              <a:rPr lang="en-US" altLang="zh-TW" sz="2800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......</a:t>
            </a:r>
          </a:p>
          <a:p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一個</a:t>
            </a:r>
            <a:r>
              <a:rPr lang="zh-TW" altLang="en-US" sz="2800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外交老兵的回憶</a:t>
            </a:r>
            <a:r>
              <a:rPr lang="en-US" altLang="zh-TW" sz="2800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有趣案例的處理</a:t>
            </a:r>
            <a:r>
              <a:rPr lang="en-US" altLang="zh-TW" sz="2800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....</a:t>
            </a:r>
            <a:endParaRPr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34E5C4E-25FD-4966-B69E-0F54C7B26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59" t="52469" r="2443" b="13856"/>
          <a:stretch/>
        </p:blipFill>
        <p:spPr>
          <a:xfrm>
            <a:off x="807428" y="1415140"/>
            <a:ext cx="4352968" cy="510909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A9C351C-0220-4EC8-9F0C-362947383CFB}"/>
              </a:ext>
            </a:extLst>
          </p:cNvPr>
          <p:cNvSpPr txBox="1"/>
          <p:nvPr/>
        </p:nvSpPr>
        <p:spPr>
          <a:xfrm>
            <a:off x="5464535" y="1415140"/>
            <a:ext cx="6094674" cy="5109091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學歷</a:t>
            </a:r>
            <a:r>
              <a:rPr lang="en-US" altLang="zh-TW" sz="14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國立政治大學外交系學士  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1965</a:t>
            </a:r>
          </a:p>
          <a:p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國立政治大學外交研究所碩士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1969</a:t>
            </a:r>
          </a:p>
          <a:p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公職資格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外交領事人員乙種特考及格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1970 </a:t>
            </a:r>
          </a:p>
          <a:p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外交部學員          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1970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1971</a:t>
            </a:r>
          </a:p>
          <a:p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非洲司科員          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1972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1973</a:t>
            </a:r>
          </a:p>
          <a:p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駐香港代表          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1973 -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1991</a:t>
            </a:r>
          </a:p>
          <a:p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領事事務局副局長   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1991 - 1992</a:t>
            </a:r>
          </a:p>
          <a:p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亞東太平洋司司長    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1992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- 1995</a:t>
            </a:r>
          </a:p>
          <a:p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駐印度代表          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1995 - 1998</a:t>
            </a:r>
          </a:p>
          <a:p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駐索羅門群島大使    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1998 - 2003</a:t>
            </a:r>
          </a:p>
          <a:p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兼駐吐瓦魯國大使    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1999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- 2003</a:t>
            </a:r>
          </a:p>
          <a:p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兼駐諾魯共和國大使  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1999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- 2003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外交部主任秘書      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2003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- 2004</a:t>
            </a:r>
          </a:p>
          <a:p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en-US" altLang="zh-TW" sz="1400" b="1" dirty="0">
                <a:solidFill>
                  <a:srgbClr val="7030A0"/>
                </a:solidFill>
                <a:ea typeface="標楷體" panose="03000509000000000000" pitchFamily="65" charset="-120"/>
              </a:rPr>
              <a:t>APEC </a:t>
            </a:r>
            <a:r>
              <a:rPr lang="zh-TW" altLang="en-US" sz="1400" b="1" dirty="0">
                <a:solidFill>
                  <a:srgbClr val="7030A0"/>
                </a:solidFill>
                <a:ea typeface="標楷體" panose="03000509000000000000" pitchFamily="65" charset="-120"/>
              </a:rPr>
              <a:t>資深官員會議中華台北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代表國團長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1995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sz="1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亞非農村復興組織執行委員會會議中華民國代表團團長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- 1997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埃及</a:t>
            </a:r>
            <a:endParaRPr lang="en-US" altLang="zh-TW" sz="1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1998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迦納</a:t>
            </a:r>
            <a:endParaRPr lang="en-US" altLang="zh-TW" sz="1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中華民國訪問斯里蘭卡貿易團團長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1998</a:t>
            </a:r>
          </a:p>
          <a:p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南太平洋論壇年會會後對話會議中華民國代表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1993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諾魯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 1994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澳洲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 1999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帛琉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 2001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諾魯</a:t>
            </a:r>
            <a:r>
              <a:rPr lang="en-US" altLang="zh-TW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 2001</a:t>
            </a:r>
            <a:r>
              <a:rPr lang="zh-TW" altLang="en-US" sz="1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斐濟</a:t>
            </a:r>
            <a:r>
              <a:rPr lang="zh-TW" altLang="en-US" sz="1400" dirty="0"/>
              <a:t> 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E85DF64-A747-4E69-9705-D05811F6EBEB}"/>
              </a:ext>
            </a:extLst>
          </p:cNvPr>
          <p:cNvSpPr txBox="1"/>
          <p:nvPr/>
        </p:nvSpPr>
        <p:spPr>
          <a:xfrm>
            <a:off x="982192" y="4678050"/>
            <a:ext cx="163830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大使</a:t>
            </a:r>
            <a:r>
              <a:rPr lang="zh-TW" altLang="en-US" sz="1800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鄧備殷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3FBB158-C8AE-4626-AB27-18F64366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784" y="6492875"/>
            <a:ext cx="2743200" cy="365125"/>
          </a:xfrm>
        </p:spPr>
        <p:txBody>
          <a:bodyPr/>
          <a:lstStyle/>
          <a:p>
            <a:fld id="{DE7797D1-B2B1-47C8-AD0A-38EBD13DEB9D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76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FC12918-C5D5-4F32-A6BD-155320DE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4099" y="6492875"/>
            <a:ext cx="2743200" cy="365125"/>
          </a:xfrm>
        </p:spPr>
        <p:txBody>
          <a:bodyPr/>
          <a:lstStyle/>
          <a:p>
            <a:fld id="{DE7797D1-B2B1-47C8-AD0A-38EBD13DEB9D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3074" name="Picture 2" descr="查看來源圖片">
            <a:extLst>
              <a:ext uri="{FF2B5EF4-FFF2-40B4-BE49-F238E27FC236}">
                <a16:creationId xmlns:a16="http://schemas.microsoft.com/office/drawing/2014/main" id="{293B764E-6E85-4209-B583-515D088A3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8" y="791273"/>
            <a:ext cx="8338503" cy="57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查看來源圖片">
            <a:extLst>
              <a:ext uri="{FF2B5EF4-FFF2-40B4-BE49-F238E27FC236}">
                <a16:creationId xmlns:a16="http://schemas.microsoft.com/office/drawing/2014/main" id="{27970CC9-5EC4-4A2F-85D8-1CA7658B7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8" b="45836"/>
          <a:stretch/>
        </p:blipFill>
        <p:spPr bwMode="auto">
          <a:xfrm rot="10800000">
            <a:off x="3873749" y="1553253"/>
            <a:ext cx="2821912" cy="275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BED576F-B8F0-477F-800F-C69DB462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6" t="15073" r="12623" b="24689"/>
          <a:stretch/>
        </p:blipFill>
        <p:spPr>
          <a:xfrm>
            <a:off x="7487234" y="791272"/>
            <a:ext cx="4113124" cy="57333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3D04BD37-1A63-4AB0-9D66-BEC43778820A}"/>
              </a:ext>
            </a:extLst>
          </p:cNvPr>
          <p:cNvSpPr txBox="1"/>
          <p:nvPr/>
        </p:nvSpPr>
        <p:spPr>
          <a:xfrm>
            <a:off x="3293352" y="3657966"/>
            <a:ext cx="398270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TW" altLang="en-US" b="1" i="0" dirty="0">
                <a:solidFill>
                  <a:srgbClr val="7712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1998</a:t>
            </a:r>
            <a:r>
              <a:rPr lang="zh-TW" altLang="en-US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年鄧大使夫婦於中華民國</a:t>
            </a:r>
            <a:endParaRPr lang="en-US" altLang="zh-TW" b="1" i="0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 駐索羅門群島大使館前所攝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20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7F9C15E-ED54-4C2A-9233-B612DFE9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3729" y="6492875"/>
            <a:ext cx="2057400" cy="365125"/>
          </a:xfrm>
        </p:spPr>
        <p:txBody>
          <a:bodyPr/>
          <a:lstStyle/>
          <a:p>
            <a:pPr>
              <a:defRPr/>
            </a:pPr>
            <a:fld id="{C6735949-D909-4DA0-9331-3289988C2E74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B2164D6-1656-48CD-B2EC-AD86D38B0838}"/>
              </a:ext>
            </a:extLst>
          </p:cNvPr>
          <p:cNvSpPr/>
          <p:nvPr/>
        </p:nvSpPr>
        <p:spPr>
          <a:xfrm rot="5400000">
            <a:off x="5398540" y="3272448"/>
            <a:ext cx="678015" cy="33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E588D3C-B7F3-4E47-ABAD-9DFECB6978B7}"/>
              </a:ext>
            </a:extLst>
          </p:cNvPr>
          <p:cNvSpPr/>
          <p:nvPr/>
        </p:nvSpPr>
        <p:spPr>
          <a:xfrm>
            <a:off x="3628673" y="1490551"/>
            <a:ext cx="4934654" cy="333684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4" name="Picture 6" descr="查看來源圖片">
            <a:extLst>
              <a:ext uri="{FF2B5EF4-FFF2-40B4-BE49-F238E27FC236}">
                <a16:creationId xmlns:a16="http://schemas.microsoft.com/office/drawing/2014/main" id="{E36CF721-551C-487F-A37D-5982FF5A1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16636" r="5588" b="20857"/>
          <a:stretch/>
        </p:blipFill>
        <p:spPr bwMode="auto">
          <a:xfrm>
            <a:off x="4310932" y="2159256"/>
            <a:ext cx="3570135" cy="20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等腰三角形 52">
            <a:extLst>
              <a:ext uri="{FF2B5EF4-FFF2-40B4-BE49-F238E27FC236}">
                <a16:creationId xmlns:a16="http://schemas.microsoft.com/office/drawing/2014/main" id="{A38F3A98-307E-456B-B82B-D60FBBE035AA}"/>
              </a:ext>
            </a:extLst>
          </p:cNvPr>
          <p:cNvSpPr/>
          <p:nvPr/>
        </p:nvSpPr>
        <p:spPr>
          <a:xfrm flipV="1">
            <a:off x="5667925" y="3781076"/>
            <a:ext cx="109252" cy="8445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789DCB79-38C3-4490-BB96-65A8AEB285AA}"/>
              </a:ext>
            </a:extLst>
          </p:cNvPr>
          <p:cNvSpPr/>
          <p:nvPr/>
        </p:nvSpPr>
        <p:spPr>
          <a:xfrm rot="10800000">
            <a:off x="5670719" y="3769831"/>
            <a:ext cx="106458" cy="5172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78C0EDE-452C-4D73-A48A-0BB1C7B80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43" y="868914"/>
            <a:ext cx="1864911" cy="12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CD15B24-40B9-477F-A02E-A7450CD86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1" t="1159" r="572" b="13856"/>
          <a:stretch/>
        </p:blipFill>
        <p:spPr>
          <a:xfrm>
            <a:off x="882594" y="429371"/>
            <a:ext cx="4325510" cy="582830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4F0AFFA-B56F-4927-A4CD-353CF3528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928" r="1249" b="14087"/>
          <a:stretch/>
        </p:blipFill>
        <p:spPr>
          <a:xfrm>
            <a:off x="6915150" y="429370"/>
            <a:ext cx="4325510" cy="582830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A73F1E3-3BA5-43EF-85DE-A7ADFF404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36" t="2984" r="36503" b="64774"/>
          <a:stretch/>
        </p:blipFill>
        <p:spPr>
          <a:xfrm>
            <a:off x="8325680" y="598749"/>
            <a:ext cx="1638300" cy="392554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8BC0A6B-81F3-4DB6-99C0-5CD5E5EB1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59" t="52469" r="2443" b="13856"/>
          <a:stretch/>
        </p:blipFill>
        <p:spPr>
          <a:xfrm>
            <a:off x="1773141" y="429371"/>
            <a:ext cx="4917054" cy="582830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055B88C-40D8-4B92-A358-5DAAA9CEC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59" t="72959" r="28126" b="13856"/>
          <a:stretch/>
        </p:blipFill>
        <p:spPr>
          <a:xfrm>
            <a:off x="882594" y="3975652"/>
            <a:ext cx="1767838" cy="228202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67C0641-FF93-4539-9DB9-0F4DE834F84F}"/>
              </a:ext>
            </a:extLst>
          </p:cNvPr>
          <p:cNvSpPr txBox="1"/>
          <p:nvPr/>
        </p:nvSpPr>
        <p:spPr>
          <a:xfrm>
            <a:off x="1124610" y="4931998"/>
            <a:ext cx="163830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大使</a:t>
            </a:r>
            <a:r>
              <a:rPr lang="zh-TW" altLang="en-US" sz="1800" b="1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鄧備殷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9B9C6C1E-420E-4A2D-879D-2B3FF218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075" y="6492875"/>
            <a:ext cx="2743200" cy="365125"/>
          </a:xfrm>
        </p:spPr>
        <p:txBody>
          <a:bodyPr/>
          <a:lstStyle/>
          <a:p>
            <a:fld id="{DE7797D1-B2B1-47C8-AD0A-38EBD13DEB9D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179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0805EAD-A09A-482B-97FF-25EAC3B465C6}"/>
              </a:ext>
            </a:extLst>
          </p:cNvPr>
          <p:cNvSpPr txBox="1"/>
          <p:nvPr/>
        </p:nvSpPr>
        <p:spPr>
          <a:xfrm>
            <a:off x="1349072" y="646192"/>
            <a:ext cx="9493856" cy="57246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zh-TW" altLang="en-US" sz="24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有守有為，外交官當如此</a:t>
            </a:r>
            <a:r>
              <a:rPr lang="en-US" altLang="zh-TW" sz="24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------</a:t>
            </a:r>
            <a:r>
              <a:rPr lang="zh-TW" altLang="en-US" sz="24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鄧備殷回憶錄讀後感</a:t>
            </a:r>
            <a:r>
              <a:rPr lang="en-US" altLang="zh-TW" sz="24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洪樹旺</a:t>
            </a:r>
            <a:r>
              <a:rPr lang="en-US" altLang="zh-TW" sz="24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/>
            <a:endParaRPr lang="zh-TW" altLang="en-US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1980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代某年，世界中文報業協會在香港舉行年會，台北多家報社都派員出席，我奉派代表服務的自立晚報社前往參加，在港期間到中央社香港辧事處參訪，見到在該處服務的嵇燕兒，才知她先生鄧備殷那時正是外交部派駐香港的代表。</a:t>
            </a:r>
            <a:endParaRPr lang="en-US" altLang="zh-TW" sz="1800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時光飛逝，瞬間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年過了。上月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日在歡迎張靜如夫婦、雷勵夫婦的同學會上，嵇燕兒帶來一本大書送給大家，是她先生鄧備殷著的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800" b="1" i="0" u="none" strike="noStrike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萬里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須臾夢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一個外交老兵的回憶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，為一本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400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頁的厚書，是鄧大使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多年外交生涯的回憶。</a:t>
            </a:r>
            <a:endParaRPr lang="en-US" altLang="zh-TW" sz="1800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拜讀之後，對鄧備殷這位大使學長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大我們四屆外交系所畢業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肅然起敬，他在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餘年的外交生涯表現有守有為，在「弱國無外交」及當時的時空環境下，能穩住香港這個雖小卻無比重要的據點，進而開發人口最多的國家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印度，的確非要有「兩把刷子」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毅力與能力不可。</a:t>
            </a:r>
            <a:endParaRPr lang="zh-TW" altLang="en-US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尤其在他出使南太平洋地區，駐節索羅門群島時，一度面臨斷交危機，他卻能掌握機宜，化險為夷，其傑出表現，最可稱道。</a:t>
            </a:r>
            <a:endParaRPr lang="en-US" altLang="zh-TW" sz="1800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1800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1998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月中，剛到索羅門群島就任大使不久，該國動亂發生政變，他處置得宜，幸能平安度過。接著，新上任的外交部長與中共勾搭，有意棄我而他就，鄧大使獲悉後立即採取行動，向總理提出強烈抗議，並透過幾個管道表達我方立場，終迫使總理表達與我方友誼永固的誠意，並來台訪問，避免了可能斷交的危機。</a:t>
            </a:r>
            <a:endParaRPr lang="zh-TW" altLang="en-US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936B6F4-D5C5-4D9E-897E-CD1175F5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882" y="6492875"/>
            <a:ext cx="2743200" cy="365125"/>
          </a:xfrm>
        </p:spPr>
        <p:txBody>
          <a:bodyPr/>
          <a:lstStyle/>
          <a:p>
            <a:fld id="{DE7797D1-B2B1-47C8-AD0A-38EBD13DEB9D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209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2660337-41C8-4BA7-8D8F-3AB7F16DB37F}"/>
              </a:ext>
            </a:extLst>
          </p:cNvPr>
          <p:cNvSpPr txBox="1"/>
          <p:nvPr/>
        </p:nvSpPr>
        <p:spPr>
          <a:xfrm>
            <a:off x="1439186" y="1028343"/>
            <a:ext cx="9313628" cy="48013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當時鄧大使所掌握的資訊，包括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索國大使至他地與中共人員接觸；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外傳中共要提供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億美元金援，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億美元無息貸款的報導。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中共與日本洽商五億美元新貸款的報導。有這些資料，讓對方無法否認與中共的勾搭，同時放出訊息，指稱中共自己都要向日本貸款，那有資金來金援他國呢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暗示索國勿被騙。</a:t>
            </a:r>
            <a:endParaRPr lang="en-US" altLang="zh-TW" sz="1800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上月中傳出非洲的甘比亞與我斷交，面對國內一片指責之聲，駐甘大使指已盡了力，但外交部長卻頗表不滿。前後兩件事，對照之下，強弱立判，後者雖有千萬條理由，但「敗軍之將不可言勇」，身為堂堂邦交國大使，卻下旗收攤黯然返回，是多麼難堪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algn="l"/>
            <a:endParaRPr lang="zh-TW" altLang="en-US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鄧備殷大使退休十年，寫了這本大書，相信發了不少時間和精神，其中不少精彩細節描述清楚，顯見記憶力甚佳，健康情況不錯。書中也述及其家庭，對新境人而言，進一歩認識了</a:t>
            </a:r>
            <a:r>
              <a:rPr lang="zh-TW" altLang="en-US" sz="1800" b="1" i="0" u="sng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嵇燕兒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，要為她有這麼好的人生伴侶而高興。</a:t>
            </a:r>
            <a:endParaRPr lang="en-US" altLang="zh-TW" sz="1800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800" b="1" i="0" u="none" strike="noStrike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萬里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須臾夢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一個外交老兵的回憶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紀錄了鄧備殷大使在外交生涯的幾個歷程，其文筆雋永，情節引人，令人讀起來欲罷不能，可惜是非賣品，不然可望成為暢銷書。唯他三度外派駐外的經驗是多麼可貴，可供有志外交工作後輩參考，外交部應將其列為外交人員之典範。 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洪樹旺</a:t>
            </a:r>
            <a:r>
              <a:rPr lang="en-US" altLang="zh-TW" sz="1800" b="1" i="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i="0" dirty="0"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F26D012-F866-43F0-BC24-71240480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930" y="6492875"/>
            <a:ext cx="2743200" cy="365125"/>
          </a:xfrm>
        </p:spPr>
        <p:txBody>
          <a:bodyPr/>
          <a:lstStyle/>
          <a:p>
            <a:fld id="{DE7797D1-B2B1-47C8-AD0A-38EBD13DEB9D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33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1174</Words>
  <Application>Microsoft Office PowerPoint</Application>
  <PresentationFormat>寬螢幕</PresentationFormat>
  <Paragraphs>93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新細明體</vt:lpstr>
      <vt:lpstr>標楷體</vt:lpstr>
      <vt:lpstr>Arial</vt:lpstr>
      <vt:lpstr>Calibri</vt:lpstr>
      <vt:lpstr>Calibri Light</vt:lpstr>
      <vt:lpstr>Verdana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MY PC</dc:creator>
  <cp:lastModifiedBy>MY PC</cp:lastModifiedBy>
  <cp:revision>61</cp:revision>
  <dcterms:created xsi:type="dcterms:W3CDTF">2020-09-26T08:41:35Z</dcterms:created>
  <dcterms:modified xsi:type="dcterms:W3CDTF">2020-11-11T02:04:26Z</dcterms:modified>
</cp:coreProperties>
</file>