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6.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0.jpg" ContentType="image/jpeg"/>
  <Override PartName="/ppt/media/image41.jpg" ContentType="image/jpeg"/>
  <Override PartName="/ppt/notesSlides/notesSlide9.xml" ContentType="application/vnd.openxmlformats-officedocument.presentationml.notesSlide+xml"/>
  <Override PartName="/ppt/media/image63.jpg" ContentType="image/jpeg"/>
  <Override PartName="/ppt/media/image68.jpg" ContentType="image/jpeg"/>
  <Override PartName="/ppt/media/image69.jpg" ContentType="image/jpeg"/>
  <Override PartName="/ppt/media/image76.jpg" ContentType="image/jpeg"/>
  <Override PartName="/ppt/media/image81.jpg" ContentType="image/jpeg"/>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335" r:id="rId2"/>
    <p:sldId id="355" r:id="rId3"/>
    <p:sldId id="345" r:id="rId4"/>
    <p:sldId id="347" r:id="rId5"/>
    <p:sldId id="349" r:id="rId6"/>
    <p:sldId id="350" r:id="rId7"/>
    <p:sldId id="348" r:id="rId8"/>
    <p:sldId id="354" r:id="rId9"/>
    <p:sldId id="352" r:id="rId10"/>
    <p:sldId id="353" r:id="rId11"/>
    <p:sldId id="351" r:id="rId12"/>
    <p:sldId id="367" r:id="rId13"/>
    <p:sldId id="356" r:id="rId14"/>
    <p:sldId id="257" r:id="rId15"/>
    <p:sldId id="337" r:id="rId16"/>
    <p:sldId id="365" r:id="rId17"/>
    <p:sldId id="362" r:id="rId18"/>
    <p:sldId id="340" r:id="rId19"/>
    <p:sldId id="343" r:id="rId20"/>
    <p:sldId id="344" r:id="rId21"/>
    <p:sldId id="263" r:id="rId22"/>
    <p:sldId id="336" r:id="rId23"/>
    <p:sldId id="361" r:id="rId24"/>
    <p:sldId id="368" r:id="rId25"/>
    <p:sldId id="366" r:id="rId26"/>
    <p:sldId id="364" r:id="rId27"/>
    <p:sldId id="369" r:id="rId28"/>
    <p:sldId id="372" r:id="rId29"/>
    <p:sldId id="370" r:id="rId30"/>
    <p:sldId id="374" r:id="rId31"/>
    <p:sldId id="371" r:id="rId32"/>
    <p:sldId id="375" r:id="rId33"/>
    <p:sldId id="376" r:id="rId34"/>
    <p:sldId id="373" r:id="rId35"/>
    <p:sldId id="378" r:id="rId36"/>
    <p:sldId id="379" r:id="rId37"/>
    <p:sldId id="377" r:id="rId38"/>
    <p:sldId id="262" r:id="rId39"/>
    <p:sldId id="360" r:id="rId40"/>
    <p:sldId id="380" r:id="rId41"/>
    <p:sldId id="358" r:id="rId42"/>
    <p:sldId id="383" r:id="rId43"/>
    <p:sldId id="381" r:id="rId44"/>
    <p:sldId id="382" r:id="rId45"/>
    <p:sldId id="384" r:id="rId46"/>
    <p:sldId id="385" r:id="rId47"/>
    <p:sldId id="387" r:id="rId48"/>
    <p:sldId id="388" r:id="rId49"/>
    <p:sldId id="399" r:id="rId50"/>
    <p:sldId id="389" r:id="rId51"/>
    <p:sldId id="386" r:id="rId52"/>
    <p:sldId id="392" r:id="rId53"/>
    <p:sldId id="390" r:id="rId54"/>
    <p:sldId id="393" r:id="rId55"/>
    <p:sldId id="397" r:id="rId56"/>
    <p:sldId id="398" r:id="rId57"/>
    <p:sldId id="394" r:id="rId58"/>
    <p:sldId id="409" r:id="rId59"/>
    <p:sldId id="401" r:id="rId60"/>
    <p:sldId id="402" r:id="rId61"/>
    <p:sldId id="408" r:id="rId62"/>
    <p:sldId id="400" r:id="rId63"/>
    <p:sldId id="407" r:id="rId64"/>
    <p:sldId id="439" r:id="rId65"/>
    <p:sldId id="411" r:id="rId66"/>
    <p:sldId id="413" r:id="rId67"/>
    <p:sldId id="412" r:id="rId68"/>
    <p:sldId id="422" r:id="rId69"/>
    <p:sldId id="423" r:id="rId70"/>
    <p:sldId id="424" r:id="rId71"/>
    <p:sldId id="421" r:id="rId72"/>
    <p:sldId id="425" r:id="rId73"/>
    <p:sldId id="415" r:id="rId74"/>
    <p:sldId id="426" r:id="rId75"/>
    <p:sldId id="427" r:id="rId76"/>
    <p:sldId id="416" r:id="rId77"/>
    <p:sldId id="417" r:id="rId78"/>
    <p:sldId id="418" r:id="rId79"/>
    <p:sldId id="428" r:id="rId80"/>
    <p:sldId id="419" r:id="rId81"/>
    <p:sldId id="420" r:id="rId82"/>
    <p:sldId id="437" r:id="rId83"/>
    <p:sldId id="432" r:id="rId84"/>
    <p:sldId id="433" r:id="rId85"/>
    <p:sldId id="434" r:id="rId86"/>
    <p:sldId id="435" r:id="rId87"/>
    <p:sldId id="438" r:id="rId88"/>
    <p:sldId id="410" r:id="rId89"/>
    <p:sldId id="403" r:id="rId90"/>
    <p:sldId id="357" r:id="rId91"/>
    <p:sldId id="391" r:id="rId92"/>
    <p:sldId id="429" r:id="rId93"/>
  </p:sldIdLst>
  <p:sldSz cx="9144000" cy="6858000" type="screen4x3"/>
  <p:notesSz cx="9144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8"/>
      </p:cViewPr>
      <p:guideLst>
        <p:guide orient="horz" pos="2256"/>
        <p:guide pos="2160"/>
      </p:guideLst>
    </p:cSldViewPr>
  </p:slideViewPr>
  <p:notesTextViewPr>
    <p:cViewPr>
      <p:scale>
        <a:sx n="100" d="100"/>
        <a:sy n="100" d="100"/>
      </p:scale>
      <p:origin x="0" y="0"/>
    </p:cViewPr>
  </p:notesTextViewPr>
  <p:sorterViewPr>
    <p:cViewPr varScale="1">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7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975502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0773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568991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2228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51492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3446684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80090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3025777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4767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72304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7/19/2019</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124460">
              <a:lnSpc>
                <a:spcPct val="10000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hlink"/>
                </a:solidFill>
                <a:latin typeface="Adobe 繁黑體 Std B"/>
                <a:cs typeface="Adobe 繁黑體 Std B"/>
              </a:defRPr>
            </a:lvl1pPr>
          </a:lstStyle>
          <a:p>
            <a:endParaRPr/>
          </a:p>
        </p:txBody>
      </p:sp>
      <p:sp>
        <p:nvSpPr>
          <p:cNvPr id="3" name="Holder 3"/>
          <p:cNvSpPr>
            <a:spLocks noGrp="1"/>
          </p:cNvSpPr>
          <p:nvPr>
            <p:ph type="body" idx="1"/>
          </p:nvPr>
        </p:nvSpPr>
        <p:spPr/>
        <p:txBody>
          <a:bodyPr lIns="0" tIns="0" rIns="0" bIns="0"/>
          <a:lstStyle>
            <a:lvl1pPr>
              <a:defRPr sz="36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7/19/2019</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124460">
              <a:lnSpc>
                <a:spcPct val="10000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hlink"/>
                </a:solidFill>
                <a:latin typeface="Adobe 繁黑體 Std B"/>
                <a:cs typeface="Adobe 繁黑體 Std B"/>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7/19/2019</a:t>
            </a:fld>
            <a:endParaRPr lang="en-US"/>
          </a:p>
        </p:txBody>
      </p:sp>
      <p:sp>
        <p:nvSpPr>
          <p:cNvPr id="7" name="Holder 7"/>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124460">
              <a:lnSpc>
                <a:spcPct val="10000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hlink"/>
                </a:solidFill>
                <a:latin typeface="Adobe 繁黑體 Std B"/>
                <a:cs typeface="Adobe 繁黑體 Std B"/>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7/19/2019</a:t>
            </a:fld>
            <a:endParaRPr lang="en-US"/>
          </a:p>
        </p:txBody>
      </p:sp>
      <p:sp>
        <p:nvSpPr>
          <p:cNvPr id="5" name="Holder 5"/>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124460">
              <a:lnSpc>
                <a:spcPct val="10000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7/19/2019</a:t>
            </a:fld>
            <a:endParaRPr lang="en-US"/>
          </a:p>
        </p:txBody>
      </p:sp>
      <p:sp>
        <p:nvSpPr>
          <p:cNvPr id="4" name="Holder 4"/>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124460">
              <a:lnSpc>
                <a:spcPct val="100000"/>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77940"/>
            <a:ext cx="2103120" cy="276999"/>
          </a:xfrm>
        </p:spPr>
        <p:txBody>
          <a:bodyPr/>
          <a:lstStyle/>
          <a:p>
            <a:fld id="{8CF039CD-60DD-41D8-837E-1B994FE23E98}" type="datetimeFigureOut">
              <a:rPr lang="zh-TW" altLang="en-US" smtClean="0"/>
              <a:t>2019/7/19</a:t>
            </a:fld>
            <a:endParaRPr lang="zh-TW" altLang="en-US"/>
          </a:p>
        </p:txBody>
      </p:sp>
      <p:sp>
        <p:nvSpPr>
          <p:cNvPr id="3" name="Footer Placeholder 2"/>
          <p:cNvSpPr>
            <a:spLocks noGrp="1"/>
          </p:cNvSpPr>
          <p:nvPr>
            <p:ph type="ftr" sz="quarter" idx="11"/>
          </p:nvPr>
        </p:nvSpPr>
        <p:spPr>
          <a:xfrm>
            <a:off x="3108960" y="6377940"/>
            <a:ext cx="2926079" cy="276999"/>
          </a:xfrm>
        </p:spPr>
        <p:txBody>
          <a:bodyPr/>
          <a:lstStyle/>
          <a:p>
            <a:endParaRPr lang="zh-TW" altLang="en-US"/>
          </a:p>
        </p:txBody>
      </p:sp>
      <p:sp>
        <p:nvSpPr>
          <p:cNvPr id="4" name="Slide Number Placeholder 3"/>
          <p:cNvSpPr>
            <a:spLocks noGrp="1"/>
          </p:cNvSpPr>
          <p:nvPr>
            <p:ph type="sldNum" sz="quarter" idx="12"/>
          </p:nvPr>
        </p:nvSpPr>
        <p:spPr>
          <a:xfrm>
            <a:off x="8371840" y="6307622"/>
            <a:ext cx="248920" cy="215444"/>
          </a:xfrm>
        </p:spPr>
        <p:txBody>
          <a:bodyPr/>
          <a:lstStyle/>
          <a:p>
            <a:fld id="{0DCFA39F-31DA-4CE8-B98A-B3DAC804FA79}" type="slidenum">
              <a:rPr lang="zh-TW" altLang="en-US" smtClean="0"/>
              <a:t>‹#›</a:t>
            </a:fld>
            <a:endParaRPr lang="zh-TW" altLang="en-US"/>
          </a:p>
        </p:txBody>
      </p:sp>
    </p:spTree>
    <p:extLst>
      <p:ext uri="{BB962C8B-B14F-4D97-AF65-F5344CB8AC3E}">
        <p14:creationId xmlns:p14="http://schemas.microsoft.com/office/powerpoint/2010/main" val="394603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250444" y="189737"/>
            <a:ext cx="8643111" cy="1800225"/>
          </a:xfrm>
          <a:prstGeom prst="rect">
            <a:avLst/>
          </a:prstGeom>
        </p:spPr>
        <p:txBody>
          <a:bodyPr wrap="square" lIns="0" tIns="0" rIns="0" bIns="0">
            <a:spAutoFit/>
          </a:bodyPr>
          <a:lstStyle>
            <a:lvl1pPr>
              <a:defRPr sz="3600" b="1" i="0">
                <a:solidFill>
                  <a:schemeClr val="hlink"/>
                </a:solidFill>
                <a:latin typeface="Adobe 繁黑體 Std B"/>
                <a:cs typeface="Adobe 繁黑體 Std B"/>
              </a:defRPr>
            </a:lvl1pPr>
          </a:lstStyle>
          <a:p>
            <a:endParaRPr/>
          </a:p>
        </p:txBody>
      </p:sp>
      <p:sp>
        <p:nvSpPr>
          <p:cNvPr id="3" name="Holder 3"/>
          <p:cNvSpPr>
            <a:spLocks noGrp="1"/>
          </p:cNvSpPr>
          <p:nvPr>
            <p:ph type="body" idx="1"/>
          </p:nvPr>
        </p:nvSpPr>
        <p:spPr>
          <a:xfrm>
            <a:off x="539470" y="1117837"/>
            <a:ext cx="8065058" cy="4116070"/>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7/19/2019</a:t>
            </a:fld>
            <a:endParaRPr lang="en-US"/>
          </a:p>
        </p:txBody>
      </p:sp>
      <p:sp>
        <p:nvSpPr>
          <p:cNvPr id="6" name="Holder 6"/>
          <p:cNvSpPr>
            <a:spLocks noGrp="1"/>
          </p:cNvSpPr>
          <p:nvPr>
            <p:ph type="sldNum" sz="quarter" idx="7"/>
          </p:nvPr>
        </p:nvSpPr>
        <p:spPr>
          <a:xfrm>
            <a:off x="8371840" y="6307622"/>
            <a:ext cx="248920" cy="203834"/>
          </a:xfrm>
          <a:prstGeom prst="rect">
            <a:avLst/>
          </a:prstGeom>
        </p:spPr>
        <p:txBody>
          <a:bodyPr wrap="square" lIns="0" tIns="0" rIns="0" bIns="0">
            <a:spAutoFit/>
          </a:bodyPr>
          <a:lstStyle>
            <a:lvl1pPr>
              <a:defRPr sz="1400" b="0" i="0">
                <a:solidFill>
                  <a:schemeClr val="tx1"/>
                </a:solidFill>
                <a:latin typeface="Arial"/>
                <a:cs typeface="Arial"/>
              </a:defRPr>
            </a:lvl1pPr>
          </a:lstStyle>
          <a:p>
            <a:pPr marL="124460">
              <a:lnSpc>
                <a:spcPct val="10000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1DtXUtPFBRY" TargetMode="External"/><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_w50TfdCmKU" TargetMode="External"/><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emf"/><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s://youtu.be/vAL0AUgKOTk"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VGuBMroX7c8" TargetMode="External"/><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HU2Alcv4Kcs" TargetMode="External"/><Relationship Id="rId1" Type="http://schemas.openxmlformats.org/officeDocument/2006/relationships/slideLayout" Target="../slideLayouts/slideLayout5.xml"/><Relationship Id="rId5" Type="http://schemas.openxmlformats.org/officeDocument/2006/relationships/hyperlink" Target="https://youtu.be/k8cx19O8Ggc" TargetMode="External"/><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6.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emf"/><Relationship Id="rId7" Type="http://schemas.openxmlformats.org/officeDocument/2006/relationships/image" Target="../media/image99.png"/><Relationship Id="rId2" Type="http://schemas.openxmlformats.org/officeDocument/2006/relationships/image" Target="../media/image94.emf"/><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tiff"/></Relationships>
</file>

<file path=ppt/slides/_rels/slide8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873441" y="4876800"/>
            <a:ext cx="7778115" cy="353110"/>
          </a:xfrm>
          <a:prstGeom prst="rect">
            <a:avLst/>
          </a:prstGeom>
        </p:spPr>
        <p:txBody>
          <a:bodyPr vert="horz" wrap="square" lIns="0" tIns="0" rIns="0" bIns="0" rtlCol="0">
            <a:spAutoFit/>
          </a:bodyPr>
          <a:lstStyle/>
          <a:p>
            <a:pPr marL="2842895" marR="2831465" algn="ctr">
              <a:lnSpc>
                <a:spcPct val="100600"/>
              </a:lnSpc>
            </a:pPr>
            <a:r>
              <a:rPr lang="zh-TW" altLang="en-US" sz="2400" b="1" dirty="0" smtClean="0">
                <a:latin typeface="新細明體"/>
                <a:cs typeface="新細明體"/>
              </a:rPr>
              <a:t>吳瑞昇 </a:t>
            </a:r>
            <a:r>
              <a:rPr lang="zh-TW" altLang="en-US" b="1" dirty="0" smtClean="0">
                <a:latin typeface="新細明體"/>
                <a:cs typeface="新細明體"/>
              </a:rPr>
              <a:t>博</a:t>
            </a:r>
            <a:r>
              <a:rPr lang="zh-TW" altLang="en-US" b="1" dirty="0">
                <a:latin typeface="新細明體"/>
                <a:cs typeface="新細明體"/>
              </a:rPr>
              <a:t>士</a:t>
            </a:r>
            <a:endParaRPr sz="1400" b="1" dirty="0">
              <a:latin typeface="Times New Roman"/>
              <a:cs typeface="Times New Roman"/>
            </a:endParaRPr>
          </a:p>
        </p:txBody>
      </p:sp>
      <p:sp>
        <p:nvSpPr>
          <p:cNvPr id="7" name="矩形 6"/>
          <p:cNvSpPr/>
          <p:nvPr/>
        </p:nvSpPr>
        <p:spPr>
          <a:xfrm>
            <a:off x="762000" y="2133600"/>
            <a:ext cx="8000999" cy="1754326"/>
          </a:xfrm>
          <a:prstGeom prst="rect">
            <a:avLst/>
          </a:prstGeom>
        </p:spPr>
        <p:txBody>
          <a:bodyPr wrap="square">
            <a:spAutoFit/>
          </a:bodyPr>
          <a:lstStyle/>
          <a:p>
            <a:pPr algn="ctr"/>
            <a:r>
              <a:rPr lang="zh-TW" altLang="en-US" sz="3600" b="1" dirty="0">
                <a:solidFill>
                  <a:srgbClr val="00B0F0"/>
                </a:solidFill>
                <a:latin typeface="標楷體" panose="03000509000000000000" pitchFamily="65" charset="-120"/>
                <a:ea typeface="標楷體" panose="03000509000000000000" pitchFamily="65" charset="-120"/>
              </a:rPr>
              <a:t>活愈久越健康 </a:t>
            </a:r>
            <a:endParaRPr lang="en-US" altLang="zh-TW" sz="3600" b="1" dirty="0" smtClean="0">
              <a:solidFill>
                <a:srgbClr val="00B0F0"/>
              </a:solidFill>
              <a:latin typeface="標楷體" panose="03000509000000000000" pitchFamily="65" charset="-120"/>
              <a:ea typeface="標楷體" panose="03000509000000000000" pitchFamily="65" charset="-120"/>
            </a:endParaRPr>
          </a:p>
          <a:p>
            <a:pPr algn="ctr"/>
            <a:r>
              <a:rPr lang="zh-TW" altLang="en-US" sz="3600" b="1" dirty="0" smtClean="0">
                <a:solidFill>
                  <a:srgbClr val="FF0000"/>
                </a:solidFill>
                <a:latin typeface="標楷體" panose="03000509000000000000" pitchFamily="65" charset="-120"/>
                <a:ea typeface="標楷體" panose="03000509000000000000" pitchFamily="65" charset="-120"/>
              </a:rPr>
              <a:t>以</a:t>
            </a:r>
            <a:r>
              <a:rPr lang="zh-TW" altLang="en-US" sz="3600" b="1" dirty="0">
                <a:solidFill>
                  <a:srgbClr val="FF0000"/>
                </a:solidFill>
                <a:latin typeface="標楷體" panose="03000509000000000000" pitchFamily="65" charset="-120"/>
                <a:ea typeface="標楷體" panose="03000509000000000000" pitchFamily="65" charset="-120"/>
              </a:rPr>
              <a:t>對抗腦中風 懂養身恆長壽為例 </a:t>
            </a:r>
            <a:endParaRPr lang="en-US" altLang="zh-TW" sz="3600" b="1" dirty="0" smtClean="0">
              <a:solidFill>
                <a:srgbClr val="FF0000"/>
              </a:solidFill>
              <a:latin typeface="標楷體" panose="03000509000000000000" pitchFamily="65" charset="-120"/>
              <a:ea typeface="標楷體" panose="03000509000000000000" pitchFamily="65" charset="-120"/>
            </a:endParaRPr>
          </a:p>
          <a:p>
            <a:pPr algn="ctr"/>
            <a:r>
              <a:rPr lang="zh-TW" altLang="en-US" sz="3600" b="1" dirty="0" smtClean="0">
                <a:solidFill>
                  <a:srgbClr val="00B0F0"/>
                </a:solidFill>
                <a:latin typeface="標楷體" panose="03000509000000000000" pitchFamily="65" charset="-120"/>
                <a:ea typeface="標楷體" panose="03000509000000000000" pitchFamily="65" charset="-120"/>
              </a:rPr>
              <a:t>分享</a:t>
            </a:r>
            <a:r>
              <a:rPr lang="zh-TW" altLang="en-US" sz="3600" b="1" dirty="0">
                <a:solidFill>
                  <a:srgbClr val="00B0F0"/>
                </a:solidFill>
                <a:latin typeface="標楷體" panose="03000509000000000000" pitchFamily="65" charset="-120"/>
                <a:ea typeface="標楷體" panose="03000509000000000000" pitchFamily="65" charset="-120"/>
              </a:rPr>
              <a:t>最新的神經科學技術進展現況</a:t>
            </a:r>
          </a:p>
        </p:txBody>
      </p:sp>
    </p:spTree>
    <p:extLst>
      <p:ext uri="{BB962C8B-B14F-4D97-AF65-F5344CB8AC3E}">
        <p14:creationId xmlns:p14="http://schemas.microsoft.com/office/powerpoint/2010/main" val="1942855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98138" y="-56687"/>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歲數不是全部 健康也很重要</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2"/>
          <a:srcRect l="7833" t="34616" r="44144" b="15934"/>
          <a:stretch/>
        </p:blipFill>
        <p:spPr>
          <a:xfrm>
            <a:off x="2166698" y="4009370"/>
            <a:ext cx="4904507" cy="2691497"/>
          </a:xfrm>
          <a:prstGeom prst="rect">
            <a:avLst/>
          </a:prstGeom>
        </p:spPr>
      </p:pic>
      <p:sp>
        <p:nvSpPr>
          <p:cNvPr id="4" name="文字方塊 3"/>
          <p:cNvSpPr txBox="1"/>
          <p:nvPr/>
        </p:nvSpPr>
        <p:spPr>
          <a:xfrm>
            <a:off x="4343400" y="5991358"/>
            <a:ext cx="171991" cy="321574"/>
          </a:xfrm>
          <a:prstGeom prst="rect">
            <a:avLst/>
          </a:prstGeom>
          <a:noFill/>
        </p:spPr>
        <p:txBody>
          <a:bodyPr wrap="square" rtlCol="0">
            <a:spAutoFit/>
          </a:bodyPr>
          <a:lstStyle/>
          <a:p>
            <a:endParaRPr lang="zh-TW" altLang="en-US" dirty="0"/>
          </a:p>
        </p:txBody>
      </p:sp>
      <p:pic>
        <p:nvPicPr>
          <p:cNvPr id="5" name="圖片 4"/>
          <p:cNvPicPr>
            <a:picLocks noChangeAspect="1"/>
          </p:cNvPicPr>
          <p:nvPr/>
        </p:nvPicPr>
        <p:blipFill rotWithShape="1">
          <a:blip r:embed="rId3"/>
          <a:srcRect l="11347" t="34615" r="48243" b="14835"/>
          <a:stretch/>
        </p:blipFill>
        <p:spPr>
          <a:xfrm>
            <a:off x="2590799" y="888998"/>
            <a:ext cx="4114801" cy="2743201"/>
          </a:xfrm>
          <a:prstGeom prst="rect">
            <a:avLst/>
          </a:prstGeom>
        </p:spPr>
      </p:pic>
      <p:sp>
        <p:nvSpPr>
          <p:cNvPr id="6" name="矩形 5"/>
          <p:cNvSpPr/>
          <p:nvPr/>
        </p:nvSpPr>
        <p:spPr>
          <a:xfrm>
            <a:off x="4114800" y="501063"/>
            <a:ext cx="1338828" cy="369332"/>
          </a:xfrm>
          <a:prstGeom prst="rect">
            <a:avLst/>
          </a:prstGeom>
        </p:spPr>
        <p:txBody>
          <a:bodyPr wrap="none">
            <a:spAutoFit/>
          </a:bodyPr>
          <a:lstStyle/>
          <a:p>
            <a:r>
              <a:rPr lang="zh-TW" altLang="en-US" b="1" dirty="0" smtClean="0">
                <a:latin typeface="標楷體" panose="03000509000000000000" pitchFamily="65" charset="-120"/>
                <a:ea typeface="標楷體" panose="03000509000000000000" pitchFamily="65" charset="-120"/>
              </a:rPr>
              <a:t>猜猜他幾歲</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7229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5000" y="762000"/>
            <a:ext cx="5031432" cy="646331"/>
          </a:xfrm>
          <a:prstGeom prst="rect">
            <a:avLst/>
          </a:prstGeom>
        </p:spPr>
        <p:txBody>
          <a:bodyPr wrap="square">
            <a:spAutoFit/>
          </a:bodyPr>
          <a:lstStyle/>
          <a:p>
            <a:pPr algn="ctr"/>
            <a:r>
              <a:rPr lang="zh-TW" altLang="en-US" sz="3600" b="1" dirty="0" smtClean="0">
                <a:solidFill>
                  <a:srgbClr val="0070C0"/>
                </a:solidFill>
                <a:latin typeface="標楷體" panose="03000509000000000000" pitchFamily="65" charset="-120"/>
                <a:ea typeface="標楷體" panose="03000509000000000000" pitchFamily="65" charset="-120"/>
              </a:rPr>
              <a:t>活愈久一定越健康 </a:t>
            </a:r>
            <a:endParaRPr lang="en-US" altLang="zh-TW" sz="3600" b="1" dirty="0">
              <a:solidFill>
                <a:srgbClr val="0070C0"/>
              </a:solidFill>
              <a:latin typeface="標楷體" panose="03000509000000000000" pitchFamily="65" charset="-120"/>
              <a:ea typeface="標楷體" panose="03000509000000000000" pitchFamily="65" charset="-120"/>
            </a:endParaRPr>
          </a:p>
        </p:txBody>
      </p:sp>
      <p:sp>
        <p:nvSpPr>
          <p:cNvPr id="3" name="向下箭號 2"/>
          <p:cNvSpPr/>
          <p:nvPr/>
        </p:nvSpPr>
        <p:spPr>
          <a:xfrm>
            <a:off x="4154016" y="1847165"/>
            <a:ext cx="457200" cy="762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1866900" y="2840503"/>
            <a:ext cx="5031432" cy="646331"/>
          </a:xfrm>
          <a:prstGeom prst="rect">
            <a:avLst/>
          </a:prstGeom>
        </p:spPr>
        <p:txBody>
          <a:bodyPr wrap="square">
            <a:spAutoFit/>
          </a:bodyPr>
          <a:lstStyle/>
          <a:p>
            <a:pPr algn="ctr"/>
            <a:r>
              <a:rPr lang="en-US" altLang="zh-TW" sz="3600" b="1" dirty="0" smtClean="0">
                <a:solidFill>
                  <a:srgbClr val="0070C0"/>
                </a:solidFill>
                <a:latin typeface="Arial" panose="020B0604020202020204" pitchFamily="34" charset="0"/>
                <a:ea typeface="標楷體" panose="03000509000000000000" pitchFamily="65" charset="-120"/>
                <a:cs typeface="Arial" panose="020B0604020202020204" pitchFamily="34" charset="0"/>
              </a:rPr>
              <a:t>HOW</a:t>
            </a:r>
            <a:endParaRPr lang="en-US" altLang="zh-TW" sz="3600" b="1" dirty="0">
              <a:solidFill>
                <a:srgbClr val="0070C0"/>
              </a:solidFill>
              <a:latin typeface="Arial" panose="020B0604020202020204" pitchFamily="34" charset="0"/>
              <a:ea typeface="標楷體" panose="03000509000000000000" pitchFamily="65" charset="-120"/>
              <a:cs typeface="Arial" panose="020B0604020202020204" pitchFamily="34" charset="0"/>
            </a:endParaRPr>
          </a:p>
        </p:txBody>
      </p:sp>
      <p:sp>
        <p:nvSpPr>
          <p:cNvPr id="5" name="向下箭號 4"/>
          <p:cNvSpPr/>
          <p:nvPr/>
        </p:nvSpPr>
        <p:spPr>
          <a:xfrm>
            <a:off x="4154016" y="4060387"/>
            <a:ext cx="457200" cy="762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866900" y="5257800"/>
            <a:ext cx="5031432" cy="646331"/>
          </a:xfrm>
          <a:prstGeom prst="rect">
            <a:avLst/>
          </a:prstGeom>
        </p:spPr>
        <p:txBody>
          <a:bodyPr wrap="square">
            <a:spAutoFit/>
          </a:bodyPr>
          <a:lstStyle/>
          <a:p>
            <a:pPr algn="ctr"/>
            <a:r>
              <a:rPr lang="zh-TW" altLang="en-US" sz="3600" b="1" dirty="0" smtClean="0">
                <a:solidFill>
                  <a:srgbClr val="0070C0"/>
                </a:solidFill>
                <a:latin typeface="Arial" panose="020B0604020202020204" pitchFamily="34" charset="0"/>
                <a:ea typeface="標楷體" panose="03000509000000000000" pitchFamily="65" charset="-120"/>
                <a:cs typeface="Arial" panose="020B0604020202020204" pitchFamily="34" charset="0"/>
              </a:rPr>
              <a:t>不中風</a:t>
            </a:r>
            <a:endParaRPr lang="en-US" altLang="zh-TW" sz="3600" b="1" dirty="0">
              <a:solidFill>
                <a:srgbClr val="0070C0"/>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70204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2518" t="19231" r="50000" b="34616"/>
          <a:stretch/>
        </p:blipFill>
        <p:spPr>
          <a:xfrm>
            <a:off x="5078186" y="2895600"/>
            <a:ext cx="4027714" cy="2643188"/>
          </a:xfrm>
          <a:prstGeom prst="rect">
            <a:avLst/>
          </a:prstGeom>
        </p:spPr>
      </p:pic>
      <p:pic>
        <p:nvPicPr>
          <p:cNvPr id="3" name="圖片 2"/>
          <p:cNvPicPr>
            <a:picLocks noChangeAspect="1"/>
          </p:cNvPicPr>
          <p:nvPr/>
        </p:nvPicPr>
        <p:blipFill rotWithShape="1">
          <a:blip r:embed="rId3"/>
          <a:srcRect l="10175" t="34814" r="46906" b="21430"/>
          <a:stretch/>
        </p:blipFill>
        <p:spPr>
          <a:xfrm>
            <a:off x="152400" y="2971800"/>
            <a:ext cx="4724400" cy="2566988"/>
          </a:xfrm>
          <a:prstGeom prst="rect">
            <a:avLst/>
          </a:prstGeom>
        </p:spPr>
      </p:pic>
      <p:sp>
        <p:nvSpPr>
          <p:cNvPr id="4" name="矩形 3"/>
          <p:cNvSpPr/>
          <p:nvPr/>
        </p:nvSpPr>
        <p:spPr>
          <a:xfrm>
            <a:off x="1872343" y="2433935"/>
            <a:ext cx="5257800" cy="461665"/>
          </a:xfrm>
          <a:prstGeom prst="rect">
            <a:avLst/>
          </a:prstGeom>
        </p:spPr>
        <p:txBody>
          <a:bodyPr wrap="square">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癌</a:t>
            </a:r>
            <a:r>
              <a:rPr lang="zh-TW" altLang="en-US" sz="2400" b="1" dirty="0">
                <a:solidFill>
                  <a:srgbClr val="7030A0"/>
                </a:solidFill>
                <a:latin typeface="標楷體" panose="03000509000000000000" pitchFamily="65" charset="-120"/>
                <a:ea typeface="標楷體" panose="03000509000000000000" pitchFamily="65" charset="-120"/>
              </a:rPr>
              <a:t>症</a:t>
            </a:r>
          </a:p>
        </p:txBody>
      </p:sp>
      <p:sp>
        <p:nvSpPr>
          <p:cNvPr id="5" name="矩形 4"/>
          <p:cNvSpPr/>
          <p:nvPr/>
        </p:nvSpPr>
        <p:spPr>
          <a:xfrm>
            <a:off x="6477000" y="2433935"/>
            <a:ext cx="5257800" cy="461665"/>
          </a:xfrm>
          <a:prstGeom prst="rect">
            <a:avLst/>
          </a:prstGeom>
        </p:spPr>
        <p:txBody>
          <a:bodyPr wrap="square">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中風</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6" name="矩形 5"/>
          <p:cNvSpPr/>
          <p:nvPr/>
        </p:nvSpPr>
        <p:spPr>
          <a:xfrm>
            <a:off x="3733800" y="2743200"/>
            <a:ext cx="1143000" cy="279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077199" y="2645717"/>
            <a:ext cx="859971" cy="279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681843" y="914400"/>
            <a:ext cx="5638800" cy="646331"/>
          </a:xfrm>
          <a:prstGeom prst="rect">
            <a:avLst/>
          </a:prstGeom>
        </p:spPr>
        <p:txBody>
          <a:bodyPr wrap="square">
            <a:spAutoFit/>
          </a:bodyPr>
          <a:lstStyle/>
          <a:p>
            <a:pPr algn="ctr"/>
            <a:r>
              <a:rPr lang="zh-TW" altLang="en-US" sz="3600" b="1" dirty="0" smtClean="0">
                <a:solidFill>
                  <a:srgbClr val="0070C0"/>
                </a:solidFill>
                <a:latin typeface="標楷體" panose="03000509000000000000" pitchFamily="65" charset="-120"/>
                <a:ea typeface="標楷體" panose="03000509000000000000" pitchFamily="65" charset="-120"/>
              </a:rPr>
              <a:t>不中風成為人生最大贏家</a:t>
            </a:r>
            <a:endParaRPr lang="en-US" altLang="zh-TW" sz="36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2595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00200" y="3227457"/>
            <a:ext cx="6083717" cy="707886"/>
          </a:xfrm>
          <a:prstGeom prst="rect">
            <a:avLst/>
          </a:prstGeom>
        </p:spPr>
        <p:txBody>
          <a:bodyPr wrap="none">
            <a:spAutoFit/>
          </a:bodyPr>
          <a:lstStyle/>
          <a:p>
            <a:pPr algn="ctr"/>
            <a:r>
              <a:rPr lang="zh-TW" altLang="en-US" sz="4000" b="1" dirty="0" smtClean="0">
                <a:solidFill>
                  <a:srgbClr val="FF0000"/>
                </a:solidFill>
                <a:latin typeface="標楷體" panose="03000509000000000000" pitchFamily="65" charset="-120"/>
                <a:ea typeface="標楷體" panose="03000509000000000000" pitchFamily="65" charset="-120"/>
              </a:rPr>
              <a:t>對抗</a:t>
            </a:r>
            <a:r>
              <a:rPr lang="zh-TW" altLang="en-US" sz="4000" b="1" dirty="0">
                <a:solidFill>
                  <a:srgbClr val="FF0000"/>
                </a:solidFill>
                <a:latin typeface="標楷體" panose="03000509000000000000" pitchFamily="65" charset="-120"/>
                <a:ea typeface="標楷體" panose="03000509000000000000" pitchFamily="65" charset="-120"/>
              </a:rPr>
              <a:t>腦中風 懂養身恆</a:t>
            </a:r>
            <a:r>
              <a:rPr lang="zh-TW" altLang="en-US" sz="4000" b="1" dirty="0" smtClean="0">
                <a:solidFill>
                  <a:srgbClr val="FF0000"/>
                </a:solidFill>
                <a:latin typeface="標楷體" panose="03000509000000000000" pitchFamily="65" charset="-120"/>
                <a:ea typeface="標楷體" panose="03000509000000000000" pitchFamily="65" charset="-120"/>
              </a:rPr>
              <a:t>長壽</a:t>
            </a:r>
            <a:endParaRPr lang="en-US" altLang="zh-TW" sz="4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4158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4460">
              <a:lnSpc>
                <a:spcPct val="100000"/>
              </a:lnSpc>
            </a:pPr>
            <a:fld id="{81D60167-4931-47E6-BA6A-407CBD079E47}" type="slidenum">
              <a:rPr dirty="0"/>
              <a:t>14</a:t>
            </a:fld>
            <a:endParaRPr dirty="0"/>
          </a:p>
        </p:txBody>
      </p:sp>
      <p:sp>
        <p:nvSpPr>
          <p:cNvPr id="5" name="object 2"/>
          <p:cNvSpPr txBox="1"/>
          <p:nvPr/>
        </p:nvSpPr>
        <p:spPr>
          <a:xfrm>
            <a:off x="152400" y="685800"/>
            <a:ext cx="14630400" cy="3323987"/>
          </a:xfrm>
          <a:prstGeom prst="rect">
            <a:avLst/>
          </a:prstGeom>
        </p:spPr>
        <p:txBody>
          <a:bodyPr vert="horz" wrap="square" lIns="0" tIns="0" rIns="0" bIns="0" rtlCol="0">
            <a:spAutoFit/>
          </a:bodyPr>
          <a:lstStyle/>
          <a:p>
            <a:pPr marL="12700" marR="4400550">
              <a:lnSpc>
                <a:spcPct val="100000"/>
              </a:lnSpc>
            </a:pPr>
            <a:r>
              <a:rPr lang="zh-TW" altLang="en-US" sz="3600" dirty="0" smtClean="0">
                <a:latin typeface="標楷體" panose="03000509000000000000" pitchFamily="65" charset="-120"/>
                <a:ea typeface="標楷體" panose="03000509000000000000" pitchFamily="65" charset="-120"/>
                <a:cs typeface="Arial"/>
              </a:rPr>
              <a:t>大綱</a:t>
            </a:r>
            <a:r>
              <a:rPr sz="3600" dirty="0" smtClean="0">
                <a:latin typeface="標楷體" panose="03000509000000000000" pitchFamily="65" charset="-120"/>
                <a:ea typeface="標楷體" panose="03000509000000000000" pitchFamily="65" charset="-120"/>
                <a:cs typeface="Arial"/>
              </a:rPr>
              <a:t>:</a:t>
            </a:r>
            <a:endParaRPr lang="en-US" sz="3600" dirty="0" smtClean="0">
              <a:latin typeface="標楷體" panose="03000509000000000000" pitchFamily="65" charset="-120"/>
              <a:ea typeface="標楷體" panose="03000509000000000000" pitchFamily="65" charset="-120"/>
              <a:cs typeface="Arial"/>
            </a:endParaRPr>
          </a:p>
          <a:p>
            <a:pPr marL="12700" marR="4400550">
              <a:lnSpc>
                <a:spcPct val="100000"/>
              </a:lnSpc>
            </a:pPr>
            <a:endParaRPr lang="en-US"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a:pPr>
            <a:r>
              <a:rPr lang="zh-TW" altLang="en-US" sz="3600" dirty="0" smtClean="0">
                <a:latin typeface="標楷體" panose="03000509000000000000" pitchFamily="65" charset="-120"/>
                <a:ea typeface="標楷體" panose="03000509000000000000" pitchFamily="65" charset="-120"/>
                <a:cs typeface="Arial"/>
              </a:rPr>
              <a:t>腦</a:t>
            </a:r>
            <a:r>
              <a:rPr lang="zh-TW" altLang="en-US" sz="3600" dirty="0">
                <a:latin typeface="標楷體" panose="03000509000000000000" pitchFamily="65" charset="-120"/>
                <a:ea typeface="標楷體" panose="03000509000000000000" pitchFamily="65" charset="-120"/>
                <a:cs typeface="Arial"/>
              </a:rPr>
              <a:t>中風介紹       </a:t>
            </a:r>
            <a:endParaRPr lang="en-US" altLang="zh-TW"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latin typeface="標楷體" panose="03000509000000000000" pitchFamily="65" charset="-120"/>
                <a:ea typeface="標楷體" panose="03000509000000000000" pitchFamily="65" charset="-120"/>
                <a:cs typeface="Arial"/>
              </a:rPr>
              <a:t>誘發</a:t>
            </a:r>
            <a:r>
              <a:rPr lang="zh-TW" altLang="en-US" sz="3600" dirty="0">
                <a:latin typeface="標楷體" panose="03000509000000000000" pitchFamily="65" charset="-120"/>
                <a:ea typeface="標楷體" panose="03000509000000000000" pitchFamily="65" charset="-120"/>
                <a:cs typeface="Arial"/>
              </a:rPr>
              <a:t>腦中風的高危險因素   </a:t>
            </a:r>
            <a:endParaRPr lang="en-US" altLang="zh-TW"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latin typeface="標楷體" panose="03000509000000000000" pitchFamily="65" charset="-120"/>
                <a:ea typeface="標楷體" panose="03000509000000000000" pitchFamily="65" charset="-120"/>
                <a:cs typeface="Arial"/>
              </a:rPr>
              <a:t>現行</a:t>
            </a:r>
            <a:r>
              <a:rPr lang="zh-TW" altLang="en-US" sz="3600" dirty="0">
                <a:latin typeface="標楷體" panose="03000509000000000000" pitchFamily="65" charset="-120"/>
                <a:ea typeface="標楷體" panose="03000509000000000000" pitchFamily="65" charset="-120"/>
                <a:cs typeface="Arial"/>
              </a:rPr>
              <a:t>腦</a:t>
            </a:r>
            <a:r>
              <a:rPr lang="zh-TW" altLang="en-US" sz="3600" dirty="0" smtClean="0">
                <a:latin typeface="標楷體" panose="03000509000000000000" pitchFamily="65" charset="-120"/>
                <a:ea typeface="標楷體" panose="03000509000000000000" pitchFamily="65" charset="-120"/>
                <a:cs typeface="Arial"/>
              </a:rPr>
              <a:t>中風治療與預防方式     </a:t>
            </a:r>
            <a:endParaRPr lang="en-US" altLang="zh-TW"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4"/>
            </a:pPr>
            <a:r>
              <a:rPr lang="zh-TW" altLang="en-US" sz="3600" dirty="0" smtClean="0">
                <a:latin typeface="標楷體" panose="03000509000000000000" pitchFamily="65" charset="-120"/>
                <a:ea typeface="標楷體" panose="03000509000000000000" pitchFamily="65" charset="-120"/>
                <a:cs typeface="Arial"/>
              </a:rPr>
              <a:t>未來</a:t>
            </a:r>
            <a:r>
              <a:rPr lang="zh-TW" altLang="en-US" sz="3600" dirty="0">
                <a:latin typeface="標楷體" panose="03000509000000000000" pitchFamily="65" charset="-120"/>
                <a:ea typeface="標楷體" panose="03000509000000000000" pitchFamily="65" charset="-120"/>
                <a:cs typeface="Arial"/>
              </a:rPr>
              <a:t>的新科技對</a:t>
            </a:r>
            <a:r>
              <a:rPr lang="zh-TW" altLang="en-US" sz="3600" dirty="0" smtClean="0">
                <a:latin typeface="標楷體" panose="03000509000000000000" pitchFamily="65" charset="-120"/>
                <a:ea typeface="標楷體" panose="03000509000000000000" pitchFamily="65" charset="-120"/>
                <a:cs typeface="Arial"/>
              </a:rPr>
              <a:t>預防與治療腦</a:t>
            </a:r>
            <a:r>
              <a:rPr lang="zh-TW" altLang="en-US" sz="3600" dirty="0">
                <a:latin typeface="標楷體" panose="03000509000000000000" pitchFamily="65" charset="-120"/>
                <a:ea typeface="標楷體" panose="03000509000000000000" pitchFamily="65" charset="-120"/>
                <a:cs typeface="Arial"/>
              </a:rPr>
              <a:t>中風的幫助  </a:t>
            </a:r>
            <a:endParaRPr lang="en-US" altLang="zh-TW" sz="3600" dirty="0" smtClean="0">
              <a:latin typeface="標楷體" panose="03000509000000000000" pitchFamily="65" charset="-120"/>
              <a:ea typeface="標楷體" panose="03000509000000000000" pitchFamily="65" charset="-120"/>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4460">
              <a:lnSpc>
                <a:spcPct val="100000"/>
              </a:lnSpc>
            </a:pPr>
            <a:fld id="{81D60167-4931-47E6-BA6A-407CBD079E47}" type="slidenum">
              <a:rPr dirty="0"/>
              <a:t>15</a:t>
            </a:fld>
            <a:endParaRPr dirty="0"/>
          </a:p>
        </p:txBody>
      </p:sp>
      <p:sp>
        <p:nvSpPr>
          <p:cNvPr id="4" name="object 2"/>
          <p:cNvSpPr txBox="1"/>
          <p:nvPr/>
        </p:nvSpPr>
        <p:spPr>
          <a:xfrm>
            <a:off x="152400" y="552450"/>
            <a:ext cx="14630400" cy="3323987"/>
          </a:xfrm>
          <a:prstGeom prst="rect">
            <a:avLst/>
          </a:prstGeom>
        </p:spPr>
        <p:txBody>
          <a:bodyPr vert="horz" wrap="square" lIns="0" tIns="0" rIns="0" bIns="0" rtlCol="0">
            <a:spAutoFit/>
          </a:bodyPr>
          <a:lstStyle/>
          <a:p>
            <a:pPr marL="12700" marR="4400550">
              <a:lnSpc>
                <a:spcPct val="100000"/>
              </a:lnSpc>
            </a:pPr>
            <a:r>
              <a:rPr lang="zh-TW" altLang="en-US" sz="3600" dirty="0" smtClean="0">
                <a:latin typeface="標楷體" panose="03000509000000000000" pitchFamily="65" charset="-120"/>
                <a:ea typeface="標楷體" panose="03000509000000000000" pitchFamily="65" charset="-120"/>
                <a:cs typeface="Arial"/>
              </a:rPr>
              <a:t>大綱</a:t>
            </a:r>
            <a:r>
              <a:rPr sz="3600" dirty="0" smtClean="0">
                <a:latin typeface="標楷體" panose="03000509000000000000" pitchFamily="65" charset="-120"/>
                <a:ea typeface="標楷體" panose="03000509000000000000" pitchFamily="65" charset="-120"/>
                <a:cs typeface="Arial"/>
              </a:rPr>
              <a:t>:</a:t>
            </a:r>
            <a:endParaRPr lang="en-US" sz="3600" dirty="0" smtClean="0">
              <a:latin typeface="標楷體" panose="03000509000000000000" pitchFamily="65" charset="-120"/>
              <a:ea typeface="標楷體" panose="03000509000000000000" pitchFamily="65" charset="-120"/>
              <a:cs typeface="Arial"/>
            </a:endParaRPr>
          </a:p>
          <a:p>
            <a:pPr marL="12700" marR="4400550">
              <a:lnSpc>
                <a:spcPct val="100000"/>
              </a:lnSpc>
            </a:pPr>
            <a:endParaRPr lang="en-US"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a:pPr>
            <a:r>
              <a:rPr lang="zh-TW" altLang="en-US" sz="3600" dirty="0" smtClean="0">
                <a:latin typeface="標楷體" panose="03000509000000000000" pitchFamily="65" charset="-120"/>
                <a:ea typeface="標楷體" panose="03000509000000000000" pitchFamily="65" charset="-120"/>
                <a:cs typeface="Arial"/>
              </a:rPr>
              <a:t>腦</a:t>
            </a:r>
            <a:r>
              <a:rPr lang="zh-TW" altLang="en-US" sz="3600" dirty="0">
                <a:latin typeface="標楷體" panose="03000509000000000000" pitchFamily="65" charset="-120"/>
                <a:ea typeface="標楷體" panose="03000509000000000000" pitchFamily="65" charset="-120"/>
                <a:cs typeface="Arial"/>
              </a:rPr>
              <a:t>中風介紹       </a:t>
            </a:r>
            <a:endParaRPr lang="en-US" altLang="zh-TW"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誘發</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腦中風的高危險因素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現行</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腦</a:t>
            </a: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中風治療與預防方式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4"/>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未來</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的新科技對</a:t>
            </a: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預防與治療腦</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中風的幫助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p:txBody>
      </p:sp>
    </p:spTree>
    <p:extLst>
      <p:ext uri="{BB962C8B-B14F-4D97-AF65-F5344CB8AC3E}">
        <p14:creationId xmlns:p14="http://schemas.microsoft.com/office/powerpoint/2010/main" val="376187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24231" t="34616" r="60542" b="21428"/>
          <a:stretch/>
        </p:blipFill>
        <p:spPr>
          <a:xfrm>
            <a:off x="5426003" y="4052623"/>
            <a:ext cx="1660598" cy="2554766"/>
          </a:xfrm>
          <a:prstGeom prst="rect">
            <a:avLst/>
          </a:prstGeom>
        </p:spPr>
      </p:pic>
      <p:pic>
        <p:nvPicPr>
          <p:cNvPr id="3" name="圖片 2"/>
          <p:cNvPicPr>
            <a:picLocks noChangeAspect="1"/>
          </p:cNvPicPr>
          <p:nvPr/>
        </p:nvPicPr>
        <p:blipFill rotWithShape="1">
          <a:blip r:embed="rId3"/>
          <a:srcRect l="22474" t="32417" r="58785" b="19231"/>
          <a:stretch/>
        </p:blipFill>
        <p:spPr>
          <a:xfrm>
            <a:off x="1014496" y="1647823"/>
            <a:ext cx="1420091" cy="1952625"/>
          </a:xfrm>
          <a:prstGeom prst="rect">
            <a:avLst/>
          </a:prstGeom>
        </p:spPr>
      </p:pic>
      <p:pic>
        <p:nvPicPr>
          <p:cNvPr id="4" name="圖片 3"/>
          <p:cNvPicPr>
            <a:picLocks noChangeAspect="1"/>
          </p:cNvPicPr>
          <p:nvPr/>
        </p:nvPicPr>
        <p:blipFill rotWithShape="1">
          <a:blip r:embed="rId4"/>
          <a:srcRect l="18960" t="32417" r="54685" b="19231"/>
          <a:stretch/>
        </p:blipFill>
        <p:spPr>
          <a:xfrm>
            <a:off x="3429000" y="1647823"/>
            <a:ext cx="1997003" cy="1952625"/>
          </a:xfrm>
          <a:prstGeom prst="rect">
            <a:avLst/>
          </a:prstGeom>
        </p:spPr>
      </p:pic>
      <p:pic>
        <p:nvPicPr>
          <p:cNvPr id="5" name="圖片 4"/>
          <p:cNvPicPr>
            <a:picLocks noChangeAspect="1"/>
          </p:cNvPicPr>
          <p:nvPr/>
        </p:nvPicPr>
        <p:blipFill rotWithShape="1">
          <a:blip r:embed="rId5"/>
          <a:srcRect l="14861" t="32417" r="51756" b="19231"/>
          <a:stretch/>
        </p:blipFill>
        <p:spPr>
          <a:xfrm>
            <a:off x="6346637" y="1619246"/>
            <a:ext cx="2566557" cy="1981202"/>
          </a:xfrm>
          <a:prstGeom prst="rect">
            <a:avLst/>
          </a:prstGeom>
        </p:spPr>
      </p:pic>
      <p:sp>
        <p:nvSpPr>
          <p:cNvPr id="6" name="矩形 5"/>
          <p:cNvSpPr/>
          <p:nvPr/>
        </p:nvSpPr>
        <p:spPr>
          <a:xfrm>
            <a:off x="3073327" y="3810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他們有甚麼共通點</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rotWithShape="1">
          <a:blip r:embed="rId6"/>
          <a:srcRect l="20132" t="34615" r="55271" b="20330"/>
          <a:stretch/>
        </p:blipFill>
        <p:spPr>
          <a:xfrm>
            <a:off x="1724542" y="4282496"/>
            <a:ext cx="2381597" cy="2324893"/>
          </a:xfrm>
          <a:prstGeom prst="rect">
            <a:avLst/>
          </a:prstGeom>
        </p:spPr>
      </p:pic>
    </p:spTree>
    <p:extLst>
      <p:ext uri="{BB962C8B-B14F-4D97-AF65-F5344CB8AC3E}">
        <p14:creationId xmlns:p14="http://schemas.microsoft.com/office/powerpoint/2010/main" val="1542349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3275" y="1508760"/>
            <a:ext cx="8537448" cy="384047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t>17</a:t>
            </a:fld>
            <a:endParaRPr dirty="0"/>
          </a:p>
        </p:txBody>
      </p:sp>
    </p:spTree>
    <p:extLst>
      <p:ext uri="{BB962C8B-B14F-4D97-AF65-F5344CB8AC3E}">
        <p14:creationId xmlns:p14="http://schemas.microsoft.com/office/powerpoint/2010/main" val="122400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1347" t="34615" r="47657" b="14835"/>
          <a:stretch/>
        </p:blipFill>
        <p:spPr>
          <a:xfrm>
            <a:off x="304800" y="533400"/>
            <a:ext cx="8696740" cy="5715000"/>
          </a:xfrm>
          <a:prstGeom prst="rect">
            <a:avLst/>
          </a:prstGeom>
        </p:spPr>
      </p:pic>
      <p:sp>
        <p:nvSpPr>
          <p:cNvPr id="6" name="矩形 5"/>
          <p:cNvSpPr/>
          <p:nvPr/>
        </p:nvSpPr>
        <p:spPr>
          <a:xfrm>
            <a:off x="233570" y="2438400"/>
            <a:ext cx="883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429000" y="-51375"/>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世界死因排名 </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1117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13497" t="34991" r="49386" b="17864"/>
          <a:stretch/>
        </p:blipFill>
        <p:spPr>
          <a:xfrm>
            <a:off x="381000" y="990600"/>
            <a:ext cx="8330046" cy="5638800"/>
          </a:xfrm>
          <a:prstGeom prst="rect">
            <a:avLst/>
          </a:prstGeom>
        </p:spPr>
      </p:pic>
      <p:sp>
        <p:nvSpPr>
          <p:cNvPr id="7" name="矩形 6"/>
          <p:cNvSpPr/>
          <p:nvPr/>
        </p:nvSpPr>
        <p:spPr>
          <a:xfrm>
            <a:off x="400050" y="2743200"/>
            <a:ext cx="8253846"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640897" y="251073"/>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世界死因排名 </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高中收入國家</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 </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31327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19400" y="2209800"/>
            <a:ext cx="3518912" cy="707886"/>
          </a:xfrm>
          <a:prstGeom prst="rect">
            <a:avLst/>
          </a:prstGeom>
        </p:spPr>
        <p:txBody>
          <a:bodyPr wrap="none">
            <a:spAutoFit/>
          </a:bodyPr>
          <a:lstStyle/>
          <a:p>
            <a:pPr algn="ctr"/>
            <a:r>
              <a:rPr lang="zh-TW" altLang="en-US" sz="4000" b="1" dirty="0">
                <a:solidFill>
                  <a:srgbClr val="00B0F0"/>
                </a:solidFill>
                <a:latin typeface="標楷體" panose="03000509000000000000" pitchFamily="65" charset="-120"/>
                <a:ea typeface="標楷體" panose="03000509000000000000" pitchFamily="65" charset="-120"/>
              </a:rPr>
              <a:t>活愈久越健康 </a:t>
            </a:r>
            <a:endParaRPr lang="en-US" altLang="zh-TW" sz="4000" b="1" dirty="0">
              <a:solidFill>
                <a:srgbClr val="00B0F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6082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13104" t="34615" r="49414" b="14835"/>
          <a:stretch/>
        </p:blipFill>
        <p:spPr>
          <a:xfrm>
            <a:off x="533400" y="1017018"/>
            <a:ext cx="8126584" cy="5840982"/>
          </a:xfrm>
          <a:prstGeom prst="rect">
            <a:avLst/>
          </a:prstGeom>
        </p:spPr>
      </p:pic>
      <p:sp>
        <p:nvSpPr>
          <p:cNvPr id="7" name="矩形 6"/>
          <p:cNvSpPr/>
          <p:nvPr/>
        </p:nvSpPr>
        <p:spPr>
          <a:xfrm>
            <a:off x="152400" y="3937508"/>
            <a:ext cx="8610600" cy="279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640897" y="251073"/>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世界死因排名 </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低收入國家</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 </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23968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07983" y="6300763"/>
            <a:ext cx="100330" cy="160020"/>
          </a:xfrm>
          <a:prstGeom prst="rect">
            <a:avLst/>
          </a:prstGeom>
        </p:spPr>
        <p:txBody>
          <a:bodyPr vert="horz" wrap="square" lIns="0" tIns="0" rIns="0" bIns="0" rtlCol="0">
            <a:spAutoFit/>
          </a:bodyPr>
          <a:lstStyle/>
          <a:p>
            <a:pPr marL="12700">
              <a:lnSpc>
                <a:spcPct val="100000"/>
              </a:lnSpc>
            </a:pPr>
            <a:r>
              <a:rPr sz="1050" dirty="0">
                <a:latin typeface="Arial"/>
                <a:cs typeface="Arial"/>
              </a:rPr>
              <a:t>8</a:t>
            </a:r>
            <a:endParaRPr sz="1050">
              <a:latin typeface="Arial"/>
              <a:cs typeface="Arial"/>
            </a:endParaRPr>
          </a:p>
        </p:txBody>
      </p:sp>
      <p:sp>
        <p:nvSpPr>
          <p:cNvPr id="10" name="矩形 9"/>
          <p:cNvSpPr/>
          <p:nvPr/>
        </p:nvSpPr>
        <p:spPr>
          <a:xfrm>
            <a:off x="1634409" y="1905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全世界每六秒有一人死於中風</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09" y="700329"/>
            <a:ext cx="4035949" cy="2868561"/>
          </a:xfrm>
          <a:prstGeom prst="rect">
            <a:avLst/>
          </a:prstGeom>
        </p:spPr>
      </p:pic>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137" y="3665394"/>
            <a:ext cx="5470692" cy="3073810"/>
          </a:xfrm>
          <a:prstGeom prst="rect">
            <a:avLst/>
          </a:prstGeom>
        </p:spPr>
      </p:pic>
      <p:sp>
        <p:nvSpPr>
          <p:cNvPr id="12" name="文字方塊 11"/>
          <p:cNvSpPr txBox="1"/>
          <p:nvPr/>
        </p:nvSpPr>
        <p:spPr>
          <a:xfrm>
            <a:off x="5715000" y="3962400"/>
            <a:ext cx="1107996" cy="369332"/>
          </a:xfrm>
          <a:prstGeom prst="rect">
            <a:avLst/>
          </a:prstGeom>
          <a:noFill/>
        </p:spPr>
        <p:txBody>
          <a:bodyPr wrap="none" rtlCol="0">
            <a:spAutoFit/>
          </a:bodyPr>
          <a:lstStyle/>
          <a:p>
            <a:r>
              <a:rPr lang="zh-TW" altLang="en-US" b="1" dirty="0" smtClean="0">
                <a:solidFill>
                  <a:srgbClr val="7030A0"/>
                </a:solidFill>
                <a:latin typeface="標楷體" panose="03000509000000000000" pitchFamily="65" charset="-120"/>
                <a:ea typeface="標楷體" panose="03000509000000000000" pitchFamily="65" charset="-120"/>
              </a:rPr>
              <a:t>台灣數據</a:t>
            </a:r>
            <a:endParaRPr lang="zh-TW" altLang="en-US" b="1" dirty="0">
              <a:solidFill>
                <a:srgbClr val="7030A0"/>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35944" t="13737" r="12518" b="7143"/>
          <a:stretch/>
        </p:blipFill>
        <p:spPr>
          <a:xfrm>
            <a:off x="1219200" y="965775"/>
            <a:ext cx="6781800" cy="5548744"/>
          </a:xfrm>
          <a:prstGeom prst="rect">
            <a:avLst/>
          </a:prstGeom>
        </p:spPr>
      </p:pic>
      <p:sp>
        <p:nvSpPr>
          <p:cNvPr id="3" name="矩形 2"/>
          <p:cNvSpPr/>
          <p:nvPr/>
        </p:nvSpPr>
        <p:spPr>
          <a:xfrm>
            <a:off x="3429000" y="2286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中風有兩</a:t>
            </a:r>
            <a:r>
              <a:rPr lang="zh-TW" altLang="en-US" sz="3200" b="1" dirty="0">
                <a:solidFill>
                  <a:srgbClr val="0070C0"/>
                </a:solidFill>
                <a:latin typeface="標楷體" panose="03000509000000000000" pitchFamily="65" charset="-120"/>
                <a:ea typeface="標楷體" panose="03000509000000000000" pitchFamily="65" charset="-120"/>
              </a:rPr>
              <a:t>種</a:t>
            </a:r>
          </a:p>
        </p:txBody>
      </p:sp>
    </p:spTree>
    <p:extLst>
      <p:ext uri="{BB962C8B-B14F-4D97-AF65-F5344CB8AC3E}">
        <p14:creationId xmlns:p14="http://schemas.microsoft.com/office/powerpoint/2010/main" val="831879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5490" t="17033" r="34188" b="18132"/>
          <a:stretch/>
        </p:blipFill>
        <p:spPr>
          <a:xfrm>
            <a:off x="838200" y="914400"/>
            <a:ext cx="7848600" cy="4495800"/>
          </a:xfrm>
          <a:prstGeom prst="rect">
            <a:avLst/>
          </a:prstGeom>
        </p:spPr>
      </p:pic>
    </p:spTree>
    <p:extLst>
      <p:ext uri="{BB962C8B-B14F-4D97-AF65-F5344CB8AC3E}">
        <p14:creationId xmlns:p14="http://schemas.microsoft.com/office/powerpoint/2010/main" val="538024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24200" y="-381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中風臨床表徵</a:t>
            </a: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4" name="矩形 3"/>
          <p:cNvSpPr/>
          <p:nvPr/>
        </p:nvSpPr>
        <p:spPr>
          <a:xfrm>
            <a:off x="2895600" y="6214504"/>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可以結合</a:t>
            </a:r>
            <a:r>
              <a:rPr lang="en-US" altLang="zh-TW" sz="3200" b="1" dirty="0" smtClean="0">
                <a:solidFill>
                  <a:srgbClr val="0070C0"/>
                </a:solidFill>
                <a:latin typeface="標楷體" panose="03000509000000000000" pitchFamily="65" charset="-120"/>
                <a:ea typeface="標楷體" panose="03000509000000000000" pitchFamily="65" charset="-120"/>
              </a:rPr>
              <a:t>AI</a:t>
            </a:r>
            <a:r>
              <a:rPr lang="zh-TW" altLang="en-US" sz="3200" b="1" dirty="0" smtClean="0">
                <a:solidFill>
                  <a:srgbClr val="0070C0"/>
                </a:solidFill>
                <a:latin typeface="標楷體" panose="03000509000000000000" pitchFamily="65" charset="-120"/>
                <a:ea typeface="標楷體" panose="03000509000000000000" pitchFamily="65" charset="-120"/>
              </a:rPr>
              <a:t> 做成</a:t>
            </a:r>
            <a:r>
              <a:rPr lang="en-US" altLang="zh-TW" sz="3200" b="1" dirty="0" smtClean="0">
                <a:solidFill>
                  <a:srgbClr val="0070C0"/>
                </a:solidFill>
                <a:latin typeface="標楷體" panose="03000509000000000000" pitchFamily="65" charset="-120"/>
                <a:ea typeface="標楷體" panose="03000509000000000000" pitchFamily="65" charset="-120"/>
              </a:rPr>
              <a:t>APP </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524790"/>
            <a:ext cx="4052888" cy="5711599"/>
          </a:xfrm>
          <a:prstGeom prst="rect">
            <a:avLst/>
          </a:prstGeom>
        </p:spPr>
      </p:pic>
    </p:spTree>
    <p:extLst>
      <p:ext uri="{BB962C8B-B14F-4D97-AF65-F5344CB8AC3E}">
        <p14:creationId xmlns:p14="http://schemas.microsoft.com/office/powerpoint/2010/main" val="225902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459" y="54862"/>
            <a:ext cx="4504944" cy="6726935"/>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5011928" y="775604"/>
            <a:ext cx="3987800" cy="695960"/>
          </a:xfrm>
          <a:prstGeom prst="rect">
            <a:avLst/>
          </a:prstGeom>
        </p:spPr>
        <p:txBody>
          <a:bodyPr vert="horz" wrap="square" lIns="0" tIns="0" rIns="0" bIns="0" rtlCol="0">
            <a:spAutoFit/>
          </a:bodyPr>
          <a:lstStyle/>
          <a:p>
            <a:pPr marL="12700" marR="5080">
              <a:lnSpc>
                <a:spcPct val="100000"/>
              </a:lnSpc>
            </a:pPr>
            <a:r>
              <a:rPr sz="2400" dirty="0">
                <a:solidFill>
                  <a:srgbClr val="0000FF"/>
                </a:solidFill>
                <a:latin typeface="新細明體"/>
                <a:cs typeface="新細明體"/>
              </a:rPr>
              <a:t>由中風的症狀 可以推出是那一根動脈出問題</a:t>
            </a:r>
            <a:endParaRPr sz="2400" dirty="0">
              <a:latin typeface="新細明體"/>
              <a:cs typeface="新細明體"/>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fld id="{81D60167-4931-47E6-BA6A-407CBD079E47}" type="slidenum">
              <a:rPr dirty="0"/>
              <a:t>25</a:t>
            </a:fld>
            <a:endParaRPr dirty="0"/>
          </a:p>
        </p:txBody>
      </p:sp>
    </p:spTree>
    <p:extLst>
      <p:ext uri="{BB962C8B-B14F-4D97-AF65-F5344CB8AC3E}">
        <p14:creationId xmlns:p14="http://schemas.microsoft.com/office/powerpoint/2010/main" val="2092652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4460">
              <a:lnSpc>
                <a:spcPct val="100000"/>
              </a:lnSpc>
            </a:pPr>
            <a:fld id="{81D60167-4931-47E6-BA6A-407CBD079E47}" type="slidenum">
              <a:rPr dirty="0"/>
              <a:t>26</a:t>
            </a:fld>
            <a:endParaRPr dirty="0"/>
          </a:p>
        </p:txBody>
      </p:sp>
      <p:sp>
        <p:nvSpPr>
          <p:cNvPr id="4" name="object 2"/>
          <p:cNvSpPr txBox="1"/>
          <p:nvPr/>
        </p:nvSpPr>
        <p:spPr>
          <a:xfrm>
            <a:off x="19050" y="609600"/>
            <a:ext cx="14630400" cy="3323987"/>
          </a:xfrm>
          <a:prstGeom prst="rect">
            <a:avLst/>
          </a:prstGeom>
        </p:spPr>
        <p:txBody>
          <a:bodyPr vert="horz" wrap="square" lIns="0" tIns="0" rIns="0" bIns="0" rtlCol="0">
            <a:spAutoFit/>
          </a:bodyPr>
          <a:lstStyle/>
          <a:p>
            <a:pPr marL="12700" marR="4400550">
              <a:lnSpc>
                <a:spcPct val="100000"/>
              </a:lnSpc>
            </a:pPr>
            <a:r>
              <a:rPr lang="zh-TW" altLang="en-US" sz="3600" dirty="0" smtClean="0">
                <a:latin typeface="標楷體" panose="03000509000000000000" pitchFamily="65" charset="-120"/>
                <a:ea typeface="標楷體" panose="03000509000000000000" pitchFamily="65" charset="-120"/>
                <a:cs typeface="Arial"/>
              </a:rPr>
              <a:t>大綱</a:t>
            </a:r>
            <a:r>
              <a:rPr sz="3600" dirty="0" smtClean="0">
                <a:latin typeface="標楷體" panose="03000509000000000000" pitchFamily="65" charset="-120"/>
                <a:ea typeface="標楷體" panose="03000509000000000000" pitchFamily="65" charset="-120"/>
                <a:cs typeface="Arial"/>
              </a:rPr>
              <a:t>:</a:t>
            </a:r>
            <a:endParaRPr lang="en-US" sz="3600" dirty="0" smtClean="0">
              <a:latin typeface="標楷體" panose="03000509000000000000" pitchFamily="65" charset="-120"/>
              <a:ea typeface="標楷體" panose="03000509000000000000" pitchFamily="65" charset="-120"/>
              <a:cs typeface="Arial"/>
            </a:endParaRPr>
          </a:p>
          <a:p>
            <a:pPr marL="12700" marR="4400550">
              <a:lnSpc>
                <a:spcPct val="100000"/>
              </a:lnSpc>
            </a:pPr>
            <a:endParaRPr lang="en-US"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腦</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中風介紹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latin typeface="標楷體" panose="03000509000000000000" pitchFamily="65" charset="-120"/>
                <a:ea typeface="標楷體" panose="03000509000000000000" pitchFamily="65" charset="-120"/>
                <a:cs typeface="Arial"/>
              </a:rPr>
              <a:t>誘發</a:t>
            </a:r>
            <a:r>
              <a:rPr lang="zh-TW" altLang="en-US" sz="3600" dirty="0">
                <a:latin typeface="標楷體" panose="03000509000000000000" pitchFamily="65" charset="-120"/>
                <a:ea typeface="標楷體" panose="03000509000000000000" pitchFamily="65" charset="-120"/>
                <a:cs typeface="Arial"/>
              </a:rPr>
              <a:t>腦中風的高危險因素   </a:t>
            </a:r>
            <a:endParaRPr lang="en-US" altLang="zh-TW"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現行</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腦</a:t>
            </a: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中風治療與預防方式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4"/>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未來</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的新科技對</a:t>
            </a: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預防與治療腦</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中風的幫助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p:txBody>
      </p:sp>
    </p:spTree>
    <p:extLst>
      <p:ext uri="{BB962C8B-B14F-4D97-AF65-F5344CB8AC3E}">
        <p14:creationId xmlns:p14="http://schemas.microsoft.com/office/powerpoint/2010/main" val="184846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17370" t="34018" r="52928" b="20330"/>
          <a:stretch/>
        </p:blipFill>
        <p:spPr>
          <a:xfrm>
            <a:off x="2895601" y="1115890"/>
            <a:ext cx="6019800" cy="4931019"/>
          </a:xfrm>
          <a:prstGeom prst="rect">
            <a:avLst/>
          </a:prstGeom>
        </p:spPr>
      </p:pic>
      <p:sp>
        <p:nvSpPr>
          <p:cNvPr id="4" name="矩形 3"/>
          <p:cNvSpPr/>
          <p:nvPr/>
        </p:nvSpPr>
        <p:spPr>
          <a:xfrm>
            <a:off x="2362200" y="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發</a:t>
            </a:r>
            <a:r>
              <a:rPr lang="zh-TW" altLang="en-US" sz="3200" b="1" dirty="0">
                <a:solidFill>
                  <a:srgbClr val="0070C0"/>
                </a:solidFill>
                <a:latin typeface="標楷體" panose="03000509000000000000" pitchFamily="65" charset="-120"/>
                <a:ea typeface="標楷體" panose="03000509000000000000" pitchFamily="65" charset="-120"/>
              </a:rPr>
              <a:t>生</a:t>
            </a:r>
            <a:r>
              <a:rPr lang="zh-TW" altLang="en-US" sz="3200" b="1" dirty="0" smtClean="0">
                <a:solidFill>
                  <a:srgbClr val="0070C0"/>
                </a:solidFill>
                <a:latin typeface="標楷體" panose="03000509000000000000" pitchFamily="65" charset="-120"/>
                <a:ea typeface="標楷體" panose="03000509000000000000" pitchFamily="65" charset="-120"/>
              </a:rPr>
              <a:t>中風的危險因子</a:t>
            </a: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5486400" y="610350"/>
            <a:ext cx="1723549" cy="461665"/>
          </a:xfrm>
          <a:prstGeom prst="rect">
            <a:avLst/>
          </a:prstGeom>
          <a:noFill/>
        </p:spPr>
        <p:txBody>
          <a:bodyPr wrap="none" rtlCol="0">
            <a:spAutoFit/>
          </a:bodyPr>
          <a:lstStyle/>
          <a:p>
            <a:r>
              <a:rPr lang="zh-TW" altLang="en-US" sz="2400" b="1" dirty="0" smtClean="0">
                <a:solidFill>
                  <a:srgbClr val="0070C0"/>
                </a:solidFill>
              </a:rPr>
              <a:t>可以改變的</a:t>
            </a:r>
            <a:endParaRPr lang="zh-TW" altLang="en-US" sz="2400" b="1" dirty="0">
              <a:solidFill>
                <a:srgbClr val="0070C0"/>
              </a:solidFill>
            </a:endParaRPr>
          </a:p>
        </p:txBody>
      </p:sp>
      <p:sp>
        <p:nvSpPr>
          <p:cNvPr id="6" name="文字方塊 5"/>
          <p:cNvSpPr txBox="1"/>
          <p:nvPr/>
        </p:nvSpPr>
        <p:spPr>
          <a:xfrm>
            <a:off x="381000" y="625857"/>
            <a:ext cx="1107996" cy="461665"/>
          </a:xfrm>
          <a:prstGeom prst="rect">
            <a:avLst/>
          </a:prstGeom>
          <a:noFill/>
        </p:spPr>
        <p:txBody>
          <a:bodyPr wrap="none" rtlCol="0">
            <a:spAutoFit/>
          </a:bodyPr>
          <a:lstStyle/>
          <a:p>
            <a:r>
              <a:rPr lang="zh-TW" altLang="en-US" sz="2400" b="1" dirty="0" smtClean="0">
                <a:solidFill>
                  <a:srgbClr val="0070C0"/>
                </a:solidFill>
              </a:rPr>
              <a:t>先天</a:t>
            </a:r>
            <a:r>
              <a:rPr lang="zh-TW" altLang="en-US" sz="2400" b="1" dirty="0">
                <a:solidFill>
                  <a:srgbClr val="0070C0"/>
                </a:solidFill>
              </a:rPr>
              <a:t>的</a:t>
            </a:r>
          </a:p>
        </p:txBody>
      </p:sp>
      <p:sp>
        <p:nvSpPr>
          <p:cNvPr id="7" name="文字方塊 6"/>
          <p:cNvSpPr txBox="1"/>
          <p:nvPr/>
        </p:nvSpPr>
        <p:spPr>
          <a:xfrm>
            <a:off x="297644" y="1315580"/>
            <a:ext cx="1191352" cy="2246769"/>
          </a:xfrm>
          <a:prstGeom prst="rect">
            <a:avLst/>
          </a:prstGeom>
          <a:noFill/>
        </p:spPr>
        <p:txBody>
          <a:bodyPr wrap="none" rtlCol="0">
            <a:spAutoFit/>
          </a:bodyPr>
          <a:lstStyle/>
          <a:p>
            <a:pPr marL="285750" indent="-285750">
              <a:buFont typeface="Arial" panose="020B0604020202020204" pitchFamily="34" charset="0"/>
              <a:buChar char="•"/>
            </a:pPr>
            <a:r>
              <a:rPr lang="zh-TW" altLang="en-US" sz="2800" b="1" dirty="0" smtClean="0"/>
              <a:t>性別</a:t>
            </a:r>
            <a:endParaRPr lang="en-US" altLang="zh-TW" sz="2800" b="1" dirty="0" smtClean="0"/>
          </a:p>
          <a:p>
            <a:pPr marL="285750" indent="-285750">
              <a:buFont typeface="Arial" panose="020B0604020202020204" pitchFamily="34" charset="0"/>
              <a:buChar char="•"/>
            </a:pPr>
            <a:endParaRPr lang="en-US" altLang="zh-TW" sz="2800" b="1" dirty="0"/>
          </a:p>
          <a:p>
            <a:pPr marL="285750" indent="-285750">
              <a:buFont typeface="Arial" panose="020B0604020202020204" pitchFamily="34" charset="0"/>
              <a:buChar char="•"/>
            </a:pPr>
            <a:r>
              <a:rPr lang="zh-TW" altLang="en-US" sz="2800" b="1" dirty="0" smtClean="0"/>
              <a:t>年齡</a:t>
            </a:r>
            <a:endParaRPr lang="en-US" altLang="zh-TW" sz="2800" b="1" dirty="0" smtClean="0"/>
          </a:p>
          <a:p>
            <a:pPr marL="285750" indent="-285750">
              <a:buFont typeface="Arial" panose="020B0604020202020204" pitchFamily="34" charset="0"/>
              <a:buChar char="•"/>
            </a:pPr>
            <a:endParaRPr lang="en-US" altLang="zh-TW" sz="2800" b="1" dirty="0"/>
          </a:p>
          <a:p>
            <a:pPr marL="285750" indent="-285750">
              <a:buFont typeface="Arial" panose="020B0604020202020204" pitchFamily="34" charset="0"/>
              <a:buChar char="•"/>
            </a:pPr>
            <a:r>
              <a:rPr lang="zh-TW" altLang="en-US" sz="2800" b="1" dirty="0" smtClean="0"/>
              <a:t>基因</a:t>
            </a:r>
            <a:endParaRPr lang="zh-TW" altLang="en-US" sz="2800" b="1" dirty="0"/>
          </a:p>
        </p:txBody>
      </p:sp>
    </p:spTree>
    <p:extLst>
      <p:ext uri="{BB962C8B-B14F-4D97-AF65-F5344CB8AC3E}">
        <p14:creationId xmlns:p14="http://schemas.microsoft.com/office/powerpoint/2010/main" val="393168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17370" t="34018" r="52928" b="20330"/>
          <a:stretch/>
        </p:blipFill>
        <p:spPr>
          <a:xfrm>
            <a:off x="1524000" y="1115890"/>
            <a:ext cx="6019800" cy="4931019"/>
          </a:xfrm>
          <a:prstGeom prst="rect">
            <a:avLst/>
          </a:prstGeom>
        </p:spPr>
      </p:pic>
      <p:sp>
        <p:nvSpPr>
          <p:cNvPr id="2" name="文字方塊 1"/>
          <p:cNvSpPr txBox="1"/>
          <p:nvPr/>
        </p:nvSpPr>
        <p:spPr>
          <a:xfrm>
            <a:off x="3276600" y="228600"/>
            <a:ext cx="877163" cy="1200329"/>
          </a:xfrm>
          <a:prstGeom prst="rect">
            <a:avLst/>
          </a:prstGeom>
          <a:noFill/>
        </p:spPr>
        <p:txBody>
          <a:bodyPr wrap="non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肺炎</a:t>
            </a:r>
            <a:endParaRPr lang="en-US" altLang="zh-TW" b="1" dirty="0" smtClean="0">
              <a:solidFill>
                <a:srgbClr val="FF0000"/>
              </a:solidFill>
            </a:endParaRPr>
          </a:p>
          <a:p>
            <a:r>
              <a:rPr lang="zh-TW" altLang="en-US" b="1" dirty="0" smtClean="0">
                <a:solidFill>
                  <a:srgbClr val="FF0000"/>
                </a:solidFill>
              </a:rPr>
              <a:t>肺癌</a:t>
            </a:r>
            <a:endParaRPr lang="en-US" altLang="zh-TW" b="1" dirty="0" smtClean="0">
              <a:solidFill>
                <a:srgbClr val="FF0000"/>
              </a:solidFill>
            </a:endParaRPr>
          </a:p>
          <a:p>
            <a:r>
              <a:rPr lang="en-US" altLang="zh-TW" b="1" dirty="0" smtClean="0">
                <a:solidFill>
                  <a:srgbClr val="FF0000"/>
                </a:solidFill>
              </a:rPr>
              <a:t>COPD</a:t>
            </a:r>
            <a:endParaRPr lang="zh-TW" altLang="en-US" b="1" dirty="0">
              <a:solidFill>
                <a:srgbClr val="FF0000"/>
              </a:solidFill>
            </a:endParaRPr>
          </a:p>
        </p:txBody>
      </p:sp>
      <p:sp>
        <p:nvSpPr>
          <p:cNvPr id="5" name="文字方塊 4"/>
          <p:cNvSpPr txBox="1"/>
          <p:nvPr/>
        </p:nvSpPr>
        <p:spPr>
          <a:xfrm>
            <a:off x="1524000" y="228600"/>
            <a:ext cx="877163" cy="1477328"/>
          </a:xfrm>
          <a:prstGeom prst="rect">
            <a:avLst/>
          </a:prstGeom>
          <a:noFill/>
        </p:spPr>
        <p:txBody>
          <a:bodyPr wrap="non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肝炎</a:t>
            </a:r>
            <a:endParaRPr lang="en-US" altLang="zh-TW" b="1" dirty="0" smtClean="0">
              <a:solidFill>
                <a:srgbClr val="FF0000"/>
              </a:solidFill>
            </a:endParaRPr>
          </a:p>
          <a:p>
            <a:r>
              <a:rPr lang="zh-TW" altLang="en-US" b="1" dirty="0" smtClean="0">
                <a:solidFill>
                  <a:srgbClr val="FF0000"/>
                </a:solidFill>
              </a:rPr>
              <a:t>肝癌</a:t>
            </a:r>
            <a:endParaRPr lang="en-US" altLang="zh-TW" b="1" dirty="0" smtClean="0">
              <a:solidFill>
                <a:srgbClr val="FF0000"/>
              </a:solidFill>
            </a:endParaRPr>
          </a:p>
          <a:p>
            <a:r>
              <a:rPr lang="zh-TW" altLang="en-US" b="1" dirty="0" smtClean="0">
                <a:solidFill>
                  <a:srgbClr val="FF0000"/>
                </a:solidFill>
              </a:rPr>
              <a:t>高血脂</a:t>
            </a:r>
            <a:endParaRPr lang="en-US" altLang="zh-TW" b="1" dirty="0" smtClean="0">
              <a:solidFill>
                <a:srgbClr val="FF0000"/>
              </a:solidFill>
            </a:endParaRPr>
          </a:p>
          <a:p>
            <a:r>
              <a:rPr lang="zh-TW" altLang="en-US" b="1" dirty="0" smtClean="0">
                <a:solidFill>
                  <a:srgbClr val="FF0000"/>
                </a:solidFill>
              </a:rPr>
              <a:t>糖尿</a:t>
            </a:r>
            <a:r>
              <a:rPr lang="zh-TW" altLang="en-US" b="1" dirty="0">
                <a:solidFill>
                  <a:srgbClr val="FF0000"/>
                </a:solidFill>
              </a:rPr>
              <a:t>病</a:t>
            </a:r>
          </a:p>
        </p:txBody>
      </p:sp>
      <p:sp>
        <p:nvSpPr>
          <p:cNvPr id="6" name="文字方塊 5"/>
          <p:cNvSpPr txBox="1"/>
          <p:nvPr/>
        </p:nvSpPr>
        <p:spPr>
          <a:xfrm flipH="1">
            <a:off x="438581" y="2574168"/>
            <a:ext cx="1524000" cy="1477328"/>
          </a:xfrm>
          <a:prstGeom prst="rect">
            <a:avLst/>
          </a:prstGeom>
          <a:noFill/>
        </p:spPr>
        <p:txBody>
          <a:bodyPr wrap="squar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高血脂</a:t>
            </a:r>
            <a:endParaRPr lang="en-US" altLang="zh-TW" b="1" dirty="0" smtClean="0">
              <a:solidFill>
                <a:srgbClr val="FF0000"/>
              </a:solidFill>
            </a:endParaRPr>
          </a:p>
          <a:p>
            <a:r>
              <a:rPr lang="zh-TW" altLang="en-US" b="1" dirty="0" smtClean="0">
                <a:solidFill>
                  <a:srgbClr val="FF0000"/>
                </a:solidFill>
              </a:rPr>
              <a:t>糖尿病</a:t>
            </a:r>
            <a:endParaRPr lang="en-US" altLang="zh-TW" b="1" dirty="0" smtClean="0">
              <a:solidFill>
                <a:srgbClr val="FF0000"/>
              </a:solidFill>
            </a:endParaRPr>
          </a:p>
          <a:p>
            <a:r>
              <a:rPr lang="zh-TW" altLang="en-US" b="1" dirty="0" smtClean="0">
                <a:solidFill>
                  <a:srgbClr val="FF0000"/>
                </a:solidFill>
              </a:rPr>
              <a:t>骨質酥鬆</a:t>
            </a:r>
            <a:endParaRPr lang="en-US" altLang="zh-TW" b="1" dirty="0" smtClean="0">
              <a:solidFill>
                <a:srgbClr val="FF0000"/>
              </a:solidFill>
            </a:endParaRPr>
          </a:p>
          <a:p>
            <a:r>
              <a:rPr lang="zh-TW" altLang="en-US" b="1" dirty="0" smtClean="0">
                <a:solidFill>
                  <a:srgbClr val="FF0000"/>
                </a:solidFill>
              </a:rPr>
              <a:t>肌少症</a:t>
            </a:r>
            <a:endParaRPr lang="zh-TW" altLang="en-US" b="1" dirty="0">
              <a:solidFill>
                <a:srgbClr val="FF0000"/>
              </a:solidFill>
            </a:endParaRPr>
          </a:p>
        </p:txBody>
      </p:sp>
      <p:sp>
        <p:nvSpPr>
          <p:cNvPr id="7" name="文字方塊 6"/>
          <p:cNvSpPr txBox="1"/>
          <p:nvPr/>
        </p:nvSpPr>
        <p:spPr>
          <a:xfrm flipH="1">
            <a:off x="438581" y="4745087"/>
            <a:ext cx="1524000" cy="646331"/>
          </a:xfrm>
          <a:prstGeom prst="rect">
            <a:avLst/>
          </a:prstGeom>
          <a:noFill/>
        </p:spPr>
        <p:txBody>
          <a:bodyPr wrap="squar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腎臟病</a:t>
            </a:r>
            <a:endParaRPr lang="en-US" altLang="zh-TW" b="1" dirty="0" smtClean="0">
              <a:solidFill>
                <a:srgbClr val="FF0000"/>
              </a:solidFill>
            </a:endParaRPr>
          </a:p>
        </p:txBody>
      </p:sp>
      <p:sp>
        <p:nvSpPr>
          <p:cNvPr id="8" name="文字方塊 7"/>
          <p:cNvSpPr txBox="1"/>
          <p:nvPr/>
        </p:nvSpPr>
        <p:spPr>
          <a:xfrm flipH="1">
            <a:off x="2191180" y="5733870"/>
            <a:ext cx="1771219" cy="1200329"/>
          </a:xfrm>
          <a:prstGeom prst="rect">
            <a:avLst/>
          </a:prstGeom>
          <a:noFill/>
        </p:spPr>
        <p:txBody>
          <a:bodyPr wrap="squar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高血脂</a:t>
            </a:r>
            <a:endParaRPr lang="en-US" altLang="zh-TW" b="1" dirty="0" smtClean="0">
              <a:solidFill>
                <a:srgbClr val="FF0000"/>
              </a:solidFill>
            </a:endParaRPr>
          </a:p>
          <a:p>
            <a:r>
              <a:rPr lang="zh-TW" altLang="en-US" b="1" dirty="0" smtClean="0">
                <a:solidFill>
                  <a:srgbClr val="FF0000"/>
                </a:solidFill>
              </a:rPr>
              <a:t>糖尿病</a:t>
            </a:r>
            <a:endParaRPr lang="en-US" altLang="zh-TW" b="1" dirty="0" smtClean="0">
              <a:solidFill>
                <a:srgbClr val="FF0000"/>
              </a:solidFill>
            </a:endParaRPr>
          </a:p>
          <a:p>
            <a:r>
              <a:rPr lang="zh-TW" altLang="en-US" b="1" dirty="0" smtClean="0">
                <a:solidFill>
                  <a:srgbClr val="FF0000"/>
                </a:solidFill>
              </a:rPr>
              <a:t>身心症 高血脂</a:t>
            </a:r>
            <a:endParaRPr lang="en-US" altLang="zh-TW" b="1" dirty="0" smtClean="0">
              <a:solidFill>
                <a:srgbClr val="FF0000"/>
              </a:solidFill>
            </a:endParaRPr>
          </a:p>
        </p:txBody>
      </p:sp>
      <p:sp>
        <p:nvSpPr>
          <p:cNvPr id="9" name="文字方塊 8"/>
          <p:cNvSpPr txBox="1"/>
          <p:nvPr/>
        </p:nvSpPr>
        <p:spPr>
          <a:xfrm flipH="1">
            <a:off x="5047818" y="5934670"/>
            <a:ext cx="1771219" cy="923330"/>
          </a:xfrm>
          <a:prstGeom prst="rect">
            <a:avLst/>
          </a:prstGeom>
          <a:noFill/>
        </p:spPr>
        <p:txBody>
          <a:bodyPr wrap="squar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腎臟病</a:t>
            </a:r>
            <a:endParaRPr lang="en-US" altLang="zh-TW" b="1" dirty="0" smtClean="0">
              <a:solidFill>
                <a:srgbClr val="FF0000"/>
              </a:solidFill>
            </a:endParaRPr>
          </a:p>
          <a:p>
            <a:r>
              <a:rPr lang="zh-TW" altLang="en-US" b="1" dirty="0" smtClean="0">
                <a:solidFill>
                  <a:srgbClr val="FF0000"/>
                </a:solidFill>
              </a:rPr>
              <a:t>糖尿病</a:t>
            </a:r>
            <a:endParaRPr lang="en-US" altLang="zh-TW" b="1" dirty="0" smtClean="0">
              <a:solidFill>
                <a:srgbClr val="FF0000"/>
              </a:solidFill>
            </a:endParaRPr>
          </a:p>
        </p:txBody>
      </p:sp>
      <p:sp>
        <p:nvSpPr>
          <p:cNvPr id="10" name="文字方塊 9"/>
          <p:cNvSpPr txBox="1"/>
          <p:nvPr/>
        </p:nvSpPr>
        <p:spPr>
          <a:xfrm flipH="1">
            <a:off x="7372781" y="3983355"/>
            <a:ext cx="1771219" cy="1200329"/>
          </a:xfrm>
          <a:prstGeom prst="rect">
            <a:avLst/>
          </a:prstGeom>
          <a:noFill/>
        </p:spPr>
        <p:txBody>
          <a:bodyPr wrap="squar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腎臟病</a:t>
            </a:r>
            <a:endParaRPr lang="en-US" altLang="zh-TW" b="1" dirty="0" smtClean="0">
              <a:solidFill>
                <a:srgbClr val="FF0000"/>
              </a:solidFill>
            </a:endParaRPr>
          </a:p>
          <a:p>
            <a:r>
              <a:rPr lang="zh-TW" altLang="en-US" b="1" dirty="0" smtClean="0">
                <a:solidFill>
                  <a:srgbClr val="FF0000"/>
                </a:solidFill>
              </a:rPr>
              <a:t>糖尿病</a:t>
            </a:r>
            <a:endParaRPr lang="en-US" altLang="zh-TW" b="1" dirty="0" smtClean="0">
              <a:solidFill>
                <a:srgbClr val="FF0000"/>
              </a:solidFill>
            </a:endParaRPr>
          </a:p>
          <a:p>
            <a:r>
              <a:rPr lang="zh-TW" altLang="en-US" b="1" dirty="0" smtClean="0">
                <a:solidFill>
                  <a:srgbClr val="FF0000"/>
                </a:solidFill>
              </a:rPr>
              <a:t>高血</a:t>
            </a:r>
            <a:r>
              <a:rPr lang="zh-TW" altLang="en-US" b="1" dirty="0">
                <a:solidFill>
                  <a:srgbClr val="FF0000"/>
                </a:solidFill>
              </a:rPr>
              <a:t>脂</a:t>
            </a:r>
            <a:endParaRPr lang="en-US" altLang="zh-TW" b="1" dirty="0" smtClean="0">
              <a:solidFill>
                <a:srgbClr val="FF0000"/>
              </a:solidFill>
            </a:endParaRPr>
          </a:p>
        </p:txBody>
      </p:sp>
      <p:sp>
        <p:nvSpPr>
          <p:cNvPr id="12" name="文字方塊 11"/>
          <p:cNvSpPr txBox="1"/>
          <p:nvPr/>
        </p:nvSpPr>
        <p:spPr>
          <a:xfrm flipH="1">
            <a:off x="4724400" y="228600"/>
            <a:ext cx="1771219" cy="646331"/>
          </a:xfrm>
          <a:prstGeom prst="rect">
            <a:avLst/>
          </a:prstGeom>
          <a:noFill/>
        </p:spPr>
        <p:txBody>
          <a:bodyPr wrap="square" rtlCol="0">
            <a:spAutoFit/>
          </a:bodyPr>
          <a:lstStyle/>
          <a:p>
            <a:r>
              <a:rPr lang="zh-TW" altLang="en-US" b="1" dirty="0" smtClean="0">
                <a:solidFill>
                  <a:srgbClr val="FF0000"/>
                </a:solidFill>
              </a:rPr>
              <a:t>高血壓</a:t>
            </a:r>
            <a:endParaRPr lang="en-US" altLang="zh-TW" b="1" dirty="0" smtClean="0">
              <a:solidFill>
                <a:srgbClr val="FF0000"/>
              </a:solidFill>
            </a:endParaRPr>
          </a:p>
          <a:p>
            <a:r>
              <a:rPr lang="zh-TW" altLang="en-US" b="1" dirty="0" smtClean="0">
                <a:solidFill>
                  <a:srgbClr val="FF0000"/>
                </a:solidFill>
              </a:rPr>
              <a:t>高血脂</a:t>
            </a:r>
            <a:endParaRPr lang="en-US" altLang="zh-TW" b="1" dirty="0" smtClean="0">
              <a:solidFill>
                <a:srgbClr val="FF0000"/>
              </a:solidFill>
            </a:endParaRPr>
          </a:p>
        </p:txBody>
      </p:sp>
      <p:sp>
        <p:nvSpPr>
          <p:cNvPr id="13" name="矩形 12"/>
          <p:cNvSpPr/>
          <p:nvPr/>
        </p:nvSpPr>
        <p:spPr>
          <a:xfrm>
            <a:off x="6257924" y="2286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防一病治百病</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06948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4460">
              <a:lnSpc>
                <a:spcPct val="100000"/>
              </a:lnSpc>
            </a:pPr>
            <a:fld id="{81D60167-4931-47E6-BA6A-407CBD079E47}" type="slidenum">
              <a:rPr dirty="0"/>
              <a:t>29</a:t>
            </a:fld>
            <a:endParaRPr dirty="0"/>
          </a:p>
        </p:txBody>
      </p:sp>
      <p:sp>
        <p:nvSpPr>
          <p:cNvPr id="4" name="object 2"/>
          <p:cNvSpPr txBox="1"/>
          <p:nvPr/>
        </p:nvSpPr>
        <p:spPr>
          <a:xfrm>
            <a:off x="76200" y="609600"/>
            <a:ext cx="14630400" cy="3323987"/>
          </a:xfrm>
          <a:prstGeom prst="rect">
            <a:avLst/>
          </a:prstGeom>
        </p:spPr>
        <p:txBody>
          <a:bodyPr vert="horz" wrap="square" lIns="0" tIns="0" rIns="0" bIns="0" rtlCol="0">
            <a:spAutoFit/>
          </a:bodyPr>
          <a:lstStyle/>
          <a:p>
            <a:pPr marL="12700" marR="4400550">
              <a:lnSpc>
                <a:spcPct val="100000"/>
              </a:lnSpc>
            </a:pPr>
            <a:r>
              <a:rPr lang="zh-TW" altLang="en-US" sz="3600" dirty="0" smtClean="0">
                <a:latin typeface="標楷體" panose="03000509000000000000" pitchFamily="65" charset="-120"/>
                <a:ea typeface="標楷體" panose="03000509000000000000" pitchFamily="65" charset="-120"/>
                <a:cs typeface="Arial"/>
              </a:rPr>
              <a:t>大綱</a:t>
            </a:r>
            <a:r>
              <a:rPr sz="3600" dirty="0" smtClean="0">
                <a:latin typeface="標楷體" panose="03000509000000000000" pitchFamily="65" charset="-120"/>
                <a:ea typeface="標楷體" panose="03000509000000000000" pitchFamily="65" charset="-120"/>
                <a:cs typeface="Arial"/>
              </a:rPr>
              <a:t>:</a:t>
            </a:r>
            <a:endParaRPr lang="en-US" sz="3600" dirty="0" smtClean="0">
              <a:latin typeface="標楷體" panose="03000509000000000000" pitchFamily="65" charset="-120"/>
              <a:ea typeface="標楷體" panose="03000509000000000000" pitchFamily="65" charset="-120"/>
              <a:cs typeface="Arial"/>
            </a:endParaRPr>
          </a:p>
          <a:p>
            <a:pPr marL="12700" marR="4400550">
              <a:lnSpc>
                <a:spcPct val="100000"/>
              </a:lnSpc>
            </a:pPr>
            <a:endParaRPr lang="en-US"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腦</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中風介紹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誘發</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腦中風的高危險因素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latin typeface="標楷體" panose="03000509000000000000" pitchFamily="65" charset="-120"/>
                <a:ea typeface="標楷體" panose="03000509000000000000" pitchFamily="65" charset="-120"/>
                <a:cs typeface="Arial"/>
              </a:rPr>
              <a:t>現行</a:t>
            </a:r>
            <a:r>
              <a:rPr lang="zh-TW" altLang="en-US" sz="3600" dirty="0">
                <a:latin typeface="標楷體" panose="03000509000000000000" pitchFamily="65" charset="-120"/>
                <a:ea typeface="標楷體" panose="03000509000000000000" pitchFamily="65" charset="-120"/>
                <a:cs typeface="Arial"/>
              </a:rPr>
              <a:t>腦</a:t>
            </a:r>
            <a:r>
              <a:rPr lang="zh-TW" altLang="en-US" sz="3600" dirty="0" smtClean="0">
                <a:latin typeface="標楷體" panose="03000509000000000000" pitchFamily="65" charset="-120"/>
                <a:ea typeface="標楷體" panose="03000509000000000000" pitchFamily="65" charset="-120"/>
                <a:cs typeface="Arial"/>
              </a:rPr>
              <a:t>中風治療與預防方式     </a:t>
            </a:r>
            <a:endParaRPr lang="en-US" altLang="zh-TW"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4"/>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未來</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的新科技對</a:t>
            </a: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預防與治療腦</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中風的幫助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p:txBody>
      </p:sp>
    </p:spTree>
    <p:extLst>
      <p:ext uri="{BB962C8B-B14F-4D97-AF65-F5344CB8AC3E}">
        <p14:creationId xmlns:p14="http://schemas.microsoft.com/office/powerpoint/2010/main" val="261618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1346" t="53679" r="68296" b="19231"/>
          <a:stretch/>
        </p:blipFill>
        <p:spPr>
          <a:xfrm>
            <a:off x="228600" y="3429000"/>
            <a:ext cx="3810000" cy="2702027"/>
          </a:xfrm>
          <a:prstGeom prst="rect">
            <a:avLst/>
          </a:prstGeom>
        </p:spPr>
      </p:pic>
      <p:pic>
        <p:nvPicPr>
          <p:cNvPr id="4" name="圖片 3"/>
          <p:cNvPicPr>
            <a:picLocks noChangeAspect="1"/>
          </p:cNvPicPr>
          <p:nvPr/>
        </p:nvPicPr>
        <p:blipFill rotWithShape="1">
          <a:blip r:embed="rId3"/>
          <a:srcRect l="16033" t="41209" r="51757" b="20330"/>
          <a:stretch/>
        </p:blipFill>
        <p:spPr>
          <a:xfrm>
            <a:off x="4343400" y="1981200"/>
            <a:ext cx="4622074" cy="2941320"/>
          </a:xfrm>
          <a:prstGeom prst="rect">
            <a:avLst/>
          </a:prstGeom>
        </p:spPr>
      </p:pic>
      <p:sp>
        <p:nvSpPr>
          <p:cNvPr id="6" name="矩形 5"/>
          <p:cNvSpPr/>
          <p:nvPr/>
        </p:nvSpPr>
        <p:spPr>
          <a:xfrm>
            <a:off x="3124200" y="304800"/>
            <a:ext cx="3048000"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人會越活越長</a:t>
            </a: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7" name="矩形 6"/>
          <p:cNvSpPr/>
          <p:nvPr/>
        </p:nvSpPr>
        <p:spPr>
          <a:xfrm>
            <a:off x="1676400" y="2590800"/>
            <a:ext cx="1600200" cy="523220"/>
          </a:xfrm>
          <a:prstGeom prst="rect">
            <a:avLst/>
          </a:prstGeom>
        </p:spPr>
        <p:txBody>
          <a:bodyPr wrap="square">
            <a:spAutoFit/>
          </a:bodyPr>
          <a:lstStyle/>
          <a:p>
            <a:r>
              <a:rPr lang="zh-TW" altLang="en-US" sz="2800" b="1" dirty="0" smtClean="0">
                <a:solidFill>
                  <a:srgbClr val="7030A0"/>
                </a:solidFill>
                <a:latin typeface="標楷體" panose="03000509000000000000" pitchFamily="65" charset="-120"/>
                <a:ea typeface="標楷體" panose="03000509000000000000" pitchFamily="65" charset="-120"/>
              </a:rPr>
              <a:t>古代</a:t>
            </a:r>
            <a:endParaRPr lang="zh-TW" altLang="en-US" sz="2800" b="1" dirty="0">
              <a:solidFill>
                <a:srgbClr val="7030A0"/>
              </a:solidFill>
              <a:latin typeface="標楷體" panose="03000509000000000000" pitchFamily="65" charset="-120"/>
              <a:ea typeface="標楷體" panose="03000509000000000000" pitchFamily="65" charset="-120"/>
            </a:endParaRPr>
          </a:p>
        </p:txBody>
      </p:sp>
      <p:sp>
        <p:nvSpPr>
          <p:cNvPr id="8" name="矩形 7"/>
          <p:cNvSpPr/>
          <p:nvPr/>
        </p:nvSpPr>
        <p:spPr>
          <a:xfrm>
            <a:off x="6400800" y="1295400"/>
            <a:ext cx="1600200" cy="523220"/>
          </a:xfrm>
          <a:prstGeom prst="rect">
            <a:avLst/>
          </a:prstGeom>
        </p:spPr>
        <p:txBody>
          <a:bodyPr wrap="square">
            <a:spAutoFit/>
          </a:bodyPr>
          <a:lstStyle/>
          <a:p>
            <a:r>
              <a:rPr lang="zh-TW" altLang="en-US" sz="2800" b="1" dirty="0" smtClean="0">
                <a:solidFill>
                  <a:srgbClr val="7030A0"/>
                </a:solidFill>
                <a:latin typeface="標楷體" panose="03000509000000000000" pitchFamily="65" charset="-120"/>
                <a:ea typeface="標楷體" panose="03000509000000000000" pitchFamily="65" charset="-120"/>
              </a:rPr>
              <a:t>台灣</a:t>
            </a:r>
            <a:endParaRPr lang="zh-TW" altLang="en-US" sz="2800" b="1"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40209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23646" t="32417" r="59370" b="19231"/>
          <a:stretch/>
        </p:blipFill>
        <p:spPr>
          <a:xfrm>
            <a:off x="2209800" y="308741"/>
            <a:ext cx="4313959" cy="6545317"/>
          </a:xfrm>
          <a:prstGeom prst="rect">
            <a:avLst/>
          </a:prstGeom>
        </p:spPr>
      </p:pic>
    </p:spTree>
    <p:extLst>
      <p:ext uri="{BB962C8B-B14F-4D97-AF65-F5344CB8AC3E}">
        <p14:creationId xmlns:p14="http://schemas.microsoft.com/office/powerpoint/2010/main" val="37373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22304" t="36813" r="57684" b="25010"/>
          <a:stretch/>
        </p:blipFill>
        <p:spPr>
          <a:xfrm>
            <a:off x="2514600" y="1752600"/>
            <a:ext cx="4572000" cy="4648200"/>
          </a:xfrm>
          <a:prstGeom prst="rect">
            <a:avLst/>
          </a:prstGeom>
        </p:spPr>
      </p:pic>
      <p:sp>
        <p:nvSpPr>
          <p:cNvPr id="4" name="矩形 3"/>
          <p:cNvSpPr/>
          <p:nvPr/>
        </p:nvSpPr>
        <p:spPr>
          <a:xfrm>
            <a:off x="2514600" y="8382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缺血性中風 </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急性期治療</a:t>
            </a:r>
            <a:r>
              <a:rPr lang="en-US" altLang="zh-TW" sz="3200" b="1" dirty="0" smtClean="0">
                <a:solidFill>
                  <a:srgbClr val="0070C0"/>
                </a:solidFill>
                <a:latin typeface="標楷體" panose="03000509000000000000" pitchFamily="65" charset="-120"/>
                <a:ea typeface="標楷體" panose="03000509000000000000" pitchFamily="65" charset="-120"/>
              </a:rPr>
              <a:t>)</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19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7247" t="29120" r="44144" b="23626"/>
          <a:stretch/>
        </p:blipFill>
        <p:spPr>
          <a:xfrm>
            <a:off x="1371600" y="1828800"/>
            <a:ext cx="6765853" cy="3505200"/>
          </a:xfrm>
          <a:prstGeom prst="rect">
            <a:avLst/>
          </a:prstGeom>
        </p:spPr>
      </p:pic>
      <p:sp>
        <p:nvSpPr>
          <p:cNvPr id="3" name="矩形 2"/>
          <p:cNvSpPr/>
          <p:nvPr/>
        </p:nvSpPr>
        <p:spPr>
          <a:xfrm>
            <a:off x="3124200" y="685800"/>
            <a:ext cx="5772151" cy="584775"/>
          </a:xfrm>
          <a:prstGeom prst="rect">
            <a:avLst/>
          </a:prstGeom>
        </p:spPr>
        <p:txBody>
          <a:bodyPr wrap="square">
            <a:spAutoFit/>
          </a:bodyPr>
          <a:lstStyle/>
          <a:p>
            <a:r>
              <a:rPr lang="en-US" altLang="zh-TW" sz="3200" b="1" dirty="0" err="1" smtClean="0">
                <a:solidFill>
                  <a:srgbClr val="0070C0"/>
                </a:solidFill>
                <a:latin typeface="標楷體" panose="03000509000000000000" pitchFamily="65" charset="-120"/>
                <a:ea typeface="標楷體" panose="03000509000000000000" pitchFamily="65" charset="-120"/>
              </a:rPr>
              <a:t>tPA</a:t>
            </a:r>
            <a:r>
              <a:rPr lang="en-US" altLang="zh-TW" sz="3200" b="1" dirty="0" smtClean="0">
                <a:solidFill>
                  <a:srgbClr val="0070C0"/>
                </a:solidFill>
                <a:latin typeface="標楷體" panose="03000509000000000000" pitchFamily="65" charset="-120"/>
                <a:ea typeface="標楷體" panose="03000509000000000000" pitchFamily="65" charset="-120"/>
              </a:rPr>
              <a:t> </a:t>
            </a:r>
            <a:r>
              <a:rPr lang="zh-TW" altLang="en-US" sz="3200" b="1" dirty="0" smtClean="0">
                <a:solidFill>
                  <a:srgbClr val="0070C0"/>
                </a:solidFill>
                <a:latin typeface="標楷體" panose="03000509000000000000" pitchFamily="65" charset="-120"/>
                <a:ea typeface="標楷體" panose="03000509000000000000" pitchFamily="65" charset="-120"/>
              </a:rPr>
              <a:t>治療三可</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3112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24200" y="685800"/>
            <a:ext cx="5772151" cy="584775"/>
          </a:xfrm>
          <a:prstGeom prst="rect">
            <a:avLst/>
          </a:prstGeom>
        </p:spPr>
        <p:txBody>
          <a:bodyPr wrap="square">
            <a:spAutoFit/>
          </a:bodyPr>
          <a:lstStyle/>
          <a:p>
            <a:r>
              <a:rPr lang="en-US" altLang="zh-TW" sz="3200" b="1" dirty="0" err="1" smtClean="0">
                <a:solidFill>
                  <a:srgbClr val="0070C0"/>
                </a:solidFill>
                <a:latin typeface="標楷體" panose="03000509000000000000" pitchFamily="65" charset="-120"/>
                <a:ea typeface="標楷體" panose="03000509000000000000" pitchFamily="65" charset="-120"/>
              </a:rPr>
              <a:t>tPA</a:t>
            </a:r>
            <a:r>
              <a:rPr lang="en-US" altLang="zh-TW" sz="3200" b="1" dirty="0" smtClean="0">
                <a:solidFill>
                  <a:srgbClr val="0070C0"/>
                </a:solidFill>
                <a:latin typeface="標楷體" panose="03000509000000000000" pitchFamily="65" charset="-120"/>
                <a:ea typeface="標楷體" panose="03000509000000000000" pitchFamily="65" charset="-120"/>
              </a:rPr>
              <a:t> </a:t>
            </a:r>
            <a:r>
              <a:rPr lang="zh-TW" altLang="en-US" sz="3200" b="1" dirty="0" smtClean="0">
                <a:solidFill>
                  <a:srgbClr val="0070C0"/>
                </a:solidFill>
                <a:latin typeface="標楷體" panose="03000509000000000000" pitchFamily="65" charset="-120"/>
                <a:ea typeface="標楷體" panose="03000509000000000000" pitchFamily="65" charset="-120"/>
              </a:rPr>
              <a:t>治療六不可</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2"/>
          <a:srcRect l="7834" t="29121" r="43850" b="24288"/>
          <a:stretch/>
        </p:blipFill>
        <p:spPr>
          <a:xfrm>
            <a:off x="914400" y="1905000"/>
            <a:ext cx="7561934" cy="3886200"/>
          </a:xfrm>
          <a:prstGeom prst="rect">
            <a:avLst/>
          </a:prstGeom>
        </p:spPr>
      </p:pic>
    </p:spTree>
    <p:extLst>
      <p:ext uri="{BB962C8B-B14F-4D97-AF65-F5344CB8AC3E}">
        <p14:creationId xmlns:p14="http://schemas.microsoft.com/office/powerpoint/2010/main" val="376334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86000" y="3810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缺血性中風 </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急性期治療</a:t>
            </a:r>
            <a:r>
              <a:rPr lang="en-US" altLang="zh-TW" sz="3200" b="1" dirty="0" smtClean="0">
                <a:solidFill>
                  <a:srgbClr val="0070C0"/>
                </a:solidFill>
                <a:latin typeface="標楷體" panose="03000509000000000000" pitchFamily="65" charset="-120"/>
                <a:ea typeface="標楷體" panose="03000509000000000000" pitchFamily="65" charset="-120"/>
              </a:rPr>
              <a:t>)</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2"/>
          <a:srcRect l="42648" t="36813" r="38340" b="23132"/>
          <a:stretch/>
        </p:blipFill>
        <p:spPr>
          <a:xfrm>
            <a:off x="2303585" y="1524000"/>
            <a:ext cx="4343400" cy="4876800"/>
          </a:xfrm>
          <a:prstGeom prst="rect">
            <a:avLst/>
          </a:prstGeom>
        </p:spPr>
      </p:pic>
    </p:spTree>
    <p:extLst>
      <p:ext uri="{BB962C8B-B14F-4D97-AF65-F5344CB8AC3E}">
        <p14:creationId xmlns:p14="http://schemas.microsoft.com/office/powerpoint/2010/main" val="1851111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9004" t="32416" r="45315" b="21430"/>
          <a:stretch/>
        </p:blipFill>
        <p:spPr>
          <a:xfrm>
            <a:off x="1447800" y="1447800"/>
            <a:ext cx="6629400" cy="3569677"/>
          </a:xfrm>
          <a:prstGeom prst="rect">
            <a:avLst/>
          </a:prstGeom>
        </p:spPr>
      </p:pic>
      <p:sp>
        <p:nvSpPr>
          <p:cNvPr id="3" name="矩形 2"/>
          <p:cNvSpPr/>
          <p:nvPr/>
        </p:nvSpPr>
        <p:spPr>
          <a:xfrm>
            <a:off x="3810000" y="6096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缺血性中風</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4461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9005" t="30220" r="45314" b="19231"/>
          <a:stretch/>
        </p:blipFill>
        <p:spPr>
          <a:xfrm>
            <a:off x="533400" y="1981200"/>
            <a:ext cx="4495800" cy="2651369"/>
          </a:xfrm>
          <a:prstGeom prst="rect">
            <a:avLst/>
          </a:prstGeom>
        </p:spPr>
      </p:pic>
      <p:sp>
        <p:nvSpPr>
          <p:cNvPr id="3" name="矩形 2"/>
          <p:cNvSpPr/>
          <p:nvPr/>
        </p:nvSpPr>
        <p:spPr>
          <a:xfrm>
            <a:off x="1981200" y="6096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出</a:t>
            </a:r>
            <a:r>
              <a:rPr lang="zh-TW" altLang="en-US" sz="3200" b="1" dirty="0">
                <a:solidFill>
                  <a:srgbClr val="0070C0"/>
                </a:solidFill>
                <a:latin typeface="標楷體" panose="03000509000000000000" pitchFamily="65" charset="-120"/>
                <a:ea typeface="標楷體" panose="03000509000000000000" pitchFamily="65" charset="-120"/>
              </a:rPr>
              <a:t>血</a:t>
            </a:r>
            <a:r>
              <a:rPr lang="zh-TW" altLang="en-US" sz="3200" b="1" dirty="0" smtClean="0">
                <a:solidFill>
                  <a:srgbClr val="0070C0"/>
                </a:solidFill>
                <a:latin typeface="標楷體" panose="03000509000000000000" pitchFamily="65" charset="-120"/>
                <a:ea typeface="標楷體" panose="03000509000000000000" pitchFamily="65" charset="-120"/>
              </a:rPr>
              <a:t>性中風 </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急性期治療</a:t>
            </a:r>
            <a:r>
              <a:rPr lang="en-US" altLang="zh-TW" sz="3200" b="1" dirty="0" smtClean="0">
                <a:solidFill>
                  <a:srgbClr val="0070C0"/>
                </a:solidFill>
                <a:latin typeface="標楷體" panose="03000509000000000000" pitchFamily="65" charset="-120"/>
                <a:ea typeface="標楷體" panose="03000509000000000000" pitchFamily="65" charset="-120"/>
              </a:rPr>
              <a:t>)</a:t>
            </a: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4" name="矩形 3"/>
          <p:cNvSpPr/>
          <p:nvPr/>
        </p:nvSpPr>
        <p:spPr>
          <a:xfrm>
            <a:off x="5638800" y="2011740"/>
            <a:ext cx="5772151" cy="1569660"/>
          </a:xfrm>
          <a:prstGeom prst="rect">
            <a:avLst/>
          </a:prstGeom>
        </p:spPr>
        <p:txBody>
          <a:bodyPr wrap="square">
            <a:spAutoFit/>
          </a:bodyPr>
          <a:lstStyle/>
          <a:p>
            <a:pPr marL="457200" indent="-457200">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觀察給藥</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手術處理</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136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4275" t="32417" r="50364" b="39852"/>
          <a:stretch/>
        </p:blipFill>
        <p:spPr>
          <a:xfrm>
            <a:off x="1066800" y="381000"/>
            <a:ext cx="7391400" cy="2661138"/>
          </a:xfrm>
          <a:prstGeom prst="rect">
            <a:avLst/>
          </a:prstGeom>
        </p:spPr>
      </p:pic>
      <p:pic>
        <p:nvPicPr>
          <p:cNvPr id="3" name="圖片 2"/>
          <p:cNvPicPr>
            <a:picLocks noChangeAspect="1"/>
          </p:cNvPicPr>
          <p:nvPr/>
        </p:nvPicPr>
        <p:blipFill rotWithShape="1">
          <a:blip r:embed="rId3"/>
          <a:srcRect l="9005" t="32417" r="45899" b="20498"/>
          <a:stretch/>
        </p:blipFill>
        <p:spPr>
          <a:xfrm>
            <a:off x="1752600" y="3276600"/>
            <a:ext cx="6172200" cy="3434481"/>
          </a:xfrm>
          <a:prstGeom prst="rect">
            <a:avLst/>
          </a:prstGeom>
        </p:spPr>
      </p:pic>
      <p:sp>
        <p:nvSpPr>
          <p:cNvPr id="4" name="圓角矩形 3"/>
          <p:cNvSpPr/>
          <p:nvPr/>
        </p:nvSpPr>
        <p:spPr>
          <a:xfrm>
            <a:off x="2514600" y="3657600"/>
            <a:ext cx="2743200"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14960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 y="1414462"/>
            <a:ext cx="7581900" cy="4029075"/>
          </a:xfrm>
          <a:prstGeom prst="rect">
            <a:avLst/>
          </a:prstGeom>
        </p:spPr>
      </p:pic>
      <p:sp>
        <p:nvSpPr>
          <p:cNvPr id="10" name="矩形 9"/>
          <p:cNvSpPr/>
          <p:nvPr/>
        </p:nvSpPr>
        <p:spPr>
          <a:xfrm>
            <a:off x="2743200" y="6096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最重要的一句</a:t>
            </a:r>
            <a:r>
              <a:rPr lang="zh-TW" altLang="en-US" sz="3200" b="1" dirty="0">
                <a:solidFill>
                  <a:srgbClr val="0070C0"/>
                </a:solidFill>
                <a:latin typeface="標楷體" panose="03000509000000000000" pitchFamily="65" charset="-120"/>
                <a:ea typeface="標楷體" panose="03000509000000000000" pitchFamily="65" charset="-120"/>
              </a:rPr>
              <a:t>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533400"/>
            <a:ext cx="6061275" cy="5860168"/>
          </a:xfrm>
          <a:prstGeom prst="rect">
            <a:avLst/>
          </a:prstGeom>
        </p:spPr>
      </p:pic>
    </p:spTree>
    <p:extLst>
      <p:ext uri="{BB962C8B-B14F-4D97-AF65-F5344CB8AC3E}">
        <p14:creationId xmlns:p14="http://schemas.microsoft.com/office/powerpoint/2010/main" val="190528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6618" t="34615" r="52928" b="14835"/>
          <a:stretch/>
        </p:blipFill>
        <p:spPr>
          <a:xfrm>
            <a:off x="304800" y="2241574"/>
            <a:ext cx="4419600" cy="3909646"/>
          </a:xfrm>
          <a:prstGeom prst="rect">
            <a:avLst/>
          </a:prstGeom>
        </p:spPr>
      </p:pic>
      <p:pic>
        <p:nvPicPr>
          <p:cNvPr id="3" name="圖片 2"/>
          <p:cNvPicPr>
            <a:picLocks noChangeAspect="1"/>
          </p:cNvPicPr>
          <p:nvPr/>
        </p:nvPicPr>
        <p:blipFill>
          <a:blip r:embed="rId3"/>
          <a:stretch>
            <a:fillRect/>
          </a:stretch>
        </p:blipFill>
        <p:spPr>
          <a:xfrm>
            <a:off x="4953000" y="2927374"/>
            <a:ext cx="4027875" cy="2606272"/>
          </a:xfrm>
          <a:prstGeom prst="rect">
            <a:avLst/>
          </a:prstGeom>
        </p:spPr>
      </p:pic>
      <p:sp>
        <p:nvSpPr>
          <p:cNvPr id="5" name="矩形 4"/>
          <p:cNvSpPr/>
          <p:nvPr/>
        </p:nvSpPr>
        <p:spPr>
          <a:xfrm>
            <a:off x="571500" y="1449042"/>
            <a:ext cx="5257800" cy="461665"/>
          </a:xfrm>
          <a:prstGeom prst="rect">
            <a:avLst/>
          </a:prstGeom>
        </p:spPr>
        <p:txBody>
          <a:bodyPr wrap="square">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台灣女生平均壽命世界第八</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6" name="矩形 5"/>
          <p:cNvSpPr/>
          <p:nvPr/>
        </p:nvSpPr>
        <p:spPr>
          <a:xfrm>
            <a:off x="6019800" y="1910707"/>
            <a:ext cx="5257800" cy="461665"/>
          </a:xfrm>
          <a:prstGeom prst="rect">
            <a:avLst/>
          </a:prstGeom>
        </p:spPr>
        <p:txBody>
          <a:bodyPr wrap="square">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台北壽命台灣第一</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7" name="矩形 6"/>
          <p:cNvSpPr/>
          <p:nvPr/>
        </p:nvSpPr>
        <p:spPr>
          <a:xfrm>
            <a:off x="3219450" y="309265"/>
            <a:ext cx="4248150"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台灣</a:t>
            </a:r>
            <a:r>
              <a:rPr lang="zh-TW" altLang="en-US" sz="3200" b="1" smtClean="0">
                <a:solidFill>
                  <a:srgbClr val="0070C0"/>
                </a:solidFill>
                <a:latin typeface="標楷體" panose="03000509000000000000" pitchFamily="65" charset="-120"/>
                <a:ea typeface="標楷體" panose="03000509000000000000" pitchFamily="65" charset="-120"/>
              </a:rPr>
              <a:t>是個長壽好</a:t>
            </a:r>
            <a:r>
              <a:rPr lang="zh-TW" altLang="en-US" sz="3200" b="1" dirty="0" smtClean="0">
                <a:solidFill>
                  <a:srgbClr val="0070C0"/>
                </a:solidFill>
                <a:latin typeface="標楷體" panose="03000509000000000000" pitchFamily="65" charset="-120"/>
                <a:ea typeface="標楷體" panose="03000509000000000000" pitchFamily="65" charset="-120"/>
              </a:rPr>
              <a:t>地方</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48944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0" y="71845"/>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控制體重</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5" name="矩形 4"/>
          <p:cNvSpPr/>
          <p:nvPr/>
        </p:nvSpPr>
        <p:spPr>
          <a:xfrm>
            <a:off x="5073288" y="1096812"/>
            <a:ext cx="4191000" cy="923330"/>
          </a:xfrm>
          <a:prstGeom prst="rect">
            <a:avLst/>
          </a:prstGeom>
        </p:spPr>
        <p:txBody>
          <a:bodyPr wrap="square">
            <a:spAutoFit/>
          </a:bodyPr>
          <a:lstStyle/>
          <a:p>
            <a:r>
              <a:rPr lang="zh-TW" altLang="en-US" b="1" dirty="0">
                <a:solidFill>
                  <a:srgbClr val="FF0000"/>
                </a:solidFill>
                <a:latin typeface="Meiryo" panose="020B0604030504040204" pitchFamily="34" charset="-128"/>
                <a:ea typeface="Meiryo" panose="020B0604030504040204" pitchFamily="34" charset="-128"/>
              </a:rPr>
              <a:t>台灣老人</a:t>
            </a:r>
            <a:r>
              <a:rPr lang="zh-TW" altLang="en-US" b="1" dirty="0">
                <a:solidFill>
                  <a:srgbClr val="222222"/>
                </a:solidFill>
                <a:latin typeface="Meiryo" panose="020B0604030504040204" pitchFamily="34" charset="-128"/>
                <a:ea typeface="Meiryo" panose="020B0604030504040204" pitchFamily="34" charset="-128"/>
              </a:rPr>
              <a:t>最佳的身體質量指數</a:t>
            </a:r>
            <a:r>
              <a:rPr lang="en-US" altLang="zh-TW" b="1" dirty="0">
                <a:solidFill>
                  <a:srgbClr val="FF0000"/>
                </a:solidFill>
                <a:latin typeface="Meiryo" panose="020B0604030504040204" pitchFamily="34" charset="-128"/>
                <a:ea typeface="Meiryo" panose="020B0604030504040204" pitchFamily="34" charset="-128"/>
              </a:rPr>
              <a:t>(BMI)</a:t>
            </a:r>
            <a:r>
              <a:rPr lang="zh-TW" altLang="en-US" b="1" dirty="0">
                <a:solidFill>
                  <a:srgbClr val="FF0000"/>
                </a:solidFill>
                <a:latin typeface="Meiryo" panose="020B0604030504040204" pitchFamily="34" charset="-128"/>
                <a:ea typeface="Meiryo" panose="020B0604030504040204" pitchFamily="34" charset="-128"/>
              </a:rPr>
              <a:t>是</a:t>
            </a:r>
            <a:r>
              <a:rPr lang="en-US" altLang="zh-TW" b="1" dirty="0">
                <a:solidFill>
                  <a:srgbClr val="FF0000"/>
                </a:solidFill>
                <a:latin typeface="Meiryo" panose="020B0604030504040204" pitchFamily="34" charset="-128"/>
                <a:ea typeface="Meiryo" panose="020B0604030504040204" pitchFamily="34" charset="-128"/>
              </a:rPr>
              <a:t>18</a:t>
            </a:r>
            <a:r>
              <a:rPr lang="zh-TW" altLang="en-US" b="1" dirty="0">
                <a:solidFill>
                  <a:srgbClr val="FF0000"/>
                </a:solidFill>
                <a:latin typeface="Meiryo" panose="020B0604030504040204" pitchFamily="34" charset="-128"/>
                <a:ea typeface="Meiryo" panose="020B0604030504040204" pitchFamily="34" charset="-128"/>
              </a:rPr>
              <a:t>到</a:t>
            </a:r>
            <a:r>
              <a:rPr lang="en-US" altLang="zh-TW" b="1" dirty="0">
                <a:solidFill>
                  <a:srgbClr val="FF0000"/>
                </a:solidFill>
                <a:latin typeface="Meiryo" panose="020B0604030504040204" pitchFamily="34" charset="-128"/>
                <a:ea typeface="Meiryo" panose="020B0604030504040204" pitchFamily="34" charset="-128"/>
              </a:rPr>
              <a:t>23.5</a:t>
            </a:r>
            <a:r>
              <a:rPr lang="zh-TW" altLang="en-US" b="1" dirty="0">
                <a:solidFill>
                  <a:srgbClr val="222222"/>
                </a:solidFill>
                <a:latin typeface="Meiryo" panose="020B0604030504040204" pitchFamily="34" charset="-128"/>
                <a:ea typeface="Meiryo" panose="020B0604030504040204" pitchFamily="34" charset="-128"/>
              </a:rPr>
              <a:t>之間，太瘦易死於</a:t>
            </a:r>
            <a:r>
              <a:rPr lang="zh-TW" altLang="en-US" b="1" dirty="0">
                <a:solidFill>
                  <a:srgbClr val="FF0000"/>
                </a:solidFill>
                <a:latin typeface="Meiryo" panose="020B0604030504040204" pitchFamily="34" charset="-128"/>
                <a:ea typeface="Meiryo" panose="020B0604030504040204" pitchFamily="34" charset="-128"/>
              </a:rPr>
              <a:t>肺病</a:t>
            </a:r>
            <a:r>
              <a:rPr lang="zh-TW" altLang="en-US" b="1" dirty="0">
                <a:solidFill>
                  <a:srgbClr val="222222"/>
                </a:solidFill>
                <a:latin typeface="Meiryo" panose="020B0604030504040204" pitchFamily="34" charset="-128"/>
                <a:ea typeface="Meiryo" panose="020B0604030504040204" pitchFamily="34" charset="-128"/>
              </a:rPr>
              <a:t>，</a:t>
            </a:r>
            <a:r>
              <a:rPr lang="zh-TW" altLang="en-US" b="1" dirty="0">
                <a:solidFill>
                  <a:srgbClr val="FF0000"/>
                </a:solidFill>
                <a:latin typeface="Meiryo" panose="020B0604030504040204" pitchFamily="34" charset="-128"/>
                <a:ea typeface="Meiryo" panose="020B0604030504040204" pitchFamily="34" charset="-128"/>
              </a:rPr>
              <a:t>太胖</a:t>
            </a:r>
            <a:r>
              <a:rPr lang="zh-TW" altLang="en-US" b="1" dirty="0">
                <a:solidFill>
                  <a:srgbClr val="222222"/>
                </a:solidFill>
                <a:latin typeface="Meiryo" panose="020B0604030504040204" pitchFamily="34" charset="-128"/>
                <a:ea typeface="Meiryo" panose="020B0604030504040204" pitchFamily="34" charset="-128"/>
              </a:rPr>
              <a:t>易死於</a:t>
            </a:r>
            <a:r>
              <a:rPr lang="zh-TW" altLang="en-US" b="1" dirty="0">
                <a:solidFill>
                  <a:srgbClr val="FF0000"/>
                </a:solidFill>
                <a:latin typeface="Meiryo" panose="020B0604030504040204" pitchFamily="34" charset="-128"/>
                <a:ea typeface="Meiryo" panose="020B0604030504040204" pitchFamily="34" charset="-128"/>
              </a:rPr>
              <a:t>心血管疾病和癌症</a:t>
            </a:r>
            <a:endParaRPr lang="zh-TW" altLang="en-US" b="1" dirty="0">
              <a:solidFill>
                <a:srgbClr val="FF0000"/>
              </a:solidFill>
            </a:endParaRPr>
          </a:p>
        </p:txBody>
      </p:sp>
      <p:pic>
        <p:nvPicPr>
          <p:cNvPr id="6" name="圖片 5"/>
          <p:cNvPicPr>
            <a:picLocks noChangeAspect="1"/>
          </p:cNvPicPr>
          <p:nvPr/>
        </p:nvPicPr>
        <p:blipFill rotWithShape="1">
          <a:blip r:embed="rId2"/>
          <a:srcRect l="9590" t="43406" r="64056" b="22527"/>
          <a:stretch/>
        </p:blipFill>
        <p:spPr>
          <a:xfrm>
            <a:off x="494757" y="824559"/>
            <a:ext cx="4440826" cy="3059236"/>
          </a:xfrm>
          <a:prstGeom prst="rect">
            <a:avLst/>
          </a:prstGeom>
        </p:spPr>
      </p:pic>
      <p:pic>
        <p:nvPicPr>
          <p:cNvPr id="7" name="圖片 6"/>
          <p:cNvPicPr>
            <a:picLocks noChangeAspect="1"/>
          </p:cNvPicPr>
          <p:nvPr/>
        </p:nvPicPr>
        <p:blipFill rotWithShape="1">
          <a:blip r:embed="rId3"/>
          <a:srcRect l="18374" t="34615" r="54685" b="14835"/>
          <a:stretch/>
        </p:blipFill>
        <p:spPr>
          <a:xfrm>
            <a:off x="5095875" y="3036173"/>
            <a:ext cx="3505200" cy="3505200"/>
          </a:xfrm>
          <a:prstGeom prst="rect">
            <a:avLst/>
          </a:prstGeom>
        </p:spPr>
      </p:pic>
    </p:spTree>
    <p:extLst>
      <p:ext uri="{BB962C8B-B14F-4D97-AF65-F5344CB8AC3E}">
        <p14:creationId xmlns:p14="http://schemas.microsoft.com/office/powerpoint/2010/main" val="63291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29000" y="218182"/>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適當運動 </a:t>
            </a:r>
            <a:r>
              <a:rPr lang="en-US" altLang="zh-TW" sz="3200" b="1" dirty="0" smtClean="0">
                <a:solidFill>
                  <a:srgbClr val="0070C0"/>
                </a:solidFill>
                <a:latin typeface="標楷體" panose="03000509000000000000" pitchFamily="65" charset="-120"/>
                <a:ea typeface="標楷體" panose="03000509000000000000" pitchFamily="65" charset="-120"/>
              </a:rPr>
              <a:t>I</a:t>
            </a:r>
          </a:p>
          <a:p>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2"/>
          <a:srcRect l="9004" t="35714" r="34187" b="12638"/>
          <a:stretch/>
        </p:blipFill>
        <p:spPr>
          <a:xfrm>
            <a:off x="838200" y="1295400"/>
            <a:ext cx="7391400" cy="3581400"/>
          </a:xfrm>
          <a:prstGeom prst="rect">
            <a:avLst/>
          </a:prstGeom>
        </p:spPr>
      </p:pic>
      <p:cxnSp>
        <p:nvCxnSpPr>
          <p:cNvPr id="5" name="直線接點 4"/>
          <p:cNvCxnSpPr/>
          <p:nvPr/>
        </p:nvCxnSpPr>
        <p:spPr>
          <a:xfrm>
            <a:off x="5486400" y="3048000"/>
            <a:ext cx="2438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5943600" y="6400800"/>
            <a:ext cx="3185487" cy="369332"/>
          </a:xfrm>
          <a:prstGeom prst="rect">
            <a:avLst/>
          </a:prstGeom>
          <a:noFill/>
        </p:spPr>
        <p:txBody>
          <a:bodyPr wrap="none" rtlCol="0">
            <a:spAutoFit/>
          </a:bodyPr>
          <a:lstStyle/>
          <a:p>
            <a:r>
              <a:rPr lang="zh-TW" altLang="en-US" b="1" dirty="0" smtClean="0"/>
              <a:t>一切還是要以您醫師醫囑為準</a:t>
            </a:r>
            <a:endParaRPr lang="zh-TW" altLang="en-US" b="1" dirty="0"/>
          </a:p>
        </p:txBody>
      </p:sp>
      <p:cxnSp>
        <p:nvCxnSpPr>
          <p:cNvPr id="8" name="直線接點 7"/>
          <p:cNvCxnSpPr/>
          <p:nvPr/>
        </p:nvCxnSpPr>
        <p:spPr>
          <a:xfrm>
            <a:off x="3733800" y="1905000"/>
            <a:ext cx="4191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306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81200" y="990600"/>
            <a:ext cx="6705600" cy="5632311"/>
          </a:xfrm>
          <a:prstGeom prst="rect">
            <a:avLst/>
          </a:prstGeom>
        </p:spPr>
        <p:txBody>
          <a:bodyPr wrap="square">
            <a:spAutoFit/>
          </a:bodyPr>
          <a:lstStyle/>
          <a:p>
            <a:r>
              <a:rPr lang="en-US" altLang="zh-TW" dirty="0">
                <a:solidFill>
                  <a:srgbClr val="222222"/>
                </a:solidFill>
                <a:latin typeface="微軟正黑體" panose="020B0604030504040204" pitchFamily="34" charset="-120"/>
                <a:ea typeface="微軟正黑體" panose="020B0604030504040204" pitchFamily="34" charset="-120"/>
              </a:rPr>
              <a:t>1. </a:t>
            </a:r>
            <a:r>
              <a:rPr lang="zh-TW" altLang="en-US" b="1" dirty="0">
                <a:solidFill>
                  <a:srgbClr val="FF0000"/>
                </a:solidFill>
                <a:latin typeface="微軟正黑體" panose="020B0604030504040204" pitchFamily="34" charset="-120"/>
                <a:ea typeface="微軟正黑體" panose="020B0604030504040204" pitchFamily="34" charset="-120"/>
              </a:rPr>
              <a:t>依個人體能狀況</a:t>
            </a:r>
            <a:r>
              <a:rPr lang="zh-TW" altLang="en-US" dirty="0">
                <a:solidFill>
                  <a:srgbClr val="222222"/>
                </a:solidFill>
                <a:latin typeface="微軟正黑體" panose="020B0604030504040204" pitchFamily="34" charset="-120"/>
                <a:ea typeface="微軟正黑體" panose="020B0604030504040204" pitchFamily="34" charset="-120"/>
              </a:rPr>
              <a:t>選擇合適的運動類型。</a:t>
            </a:r>
            <a:r>
              <a:rPr lang="zh-TW" altLang="en-US" dirty="0">
                <a:solidFill>
                  <a:srgbClr val="686868"/>
                </a:solidFill>
                <a:latin typeface="Helvetica" panose="020B0604020202020204" pitchFamily="34" charset="0"/>
              </a:rPr>
              <a:t/>
            </a:r>
            <a:br>
              <a:rPr lang="zh-TW" altLang="en-US" dirty="0">
                <a:solidFill>
                  <a:srgbClr val="686868"/>
                </a:solidFill>
                <a:latin typeface="Helvetica" panose="020B0604020202020204" pitchFamily="34" charset="0"/>
              </a:rPr>
            </a:br>
            <a:r>
              <a:rPr lang="zh-TW" altLang="en-US" dirty="0">
                <a:solidFill>
                  <a:srgbClr val="686868"/>
                </a:solidFill>
                <a:latin typeface="Helvetica" panose="020B0604020202020204" pitchFamily="34" charset="0"/>
              </a:rPr>
              <a:t> </a:t>
            </a:r>
          </a:p>
          <a:p>
            <a:r>
              <a:rPr lang="en-US" altLang="zh-TW" dirty="0">
                <a:solidFill>
                  <a:srgbClr val="222222"/>
                </a:solidFill>
                <a:latin typeface="微軟正黑體" panose="020B0604030504040204" pitchFamily="34" charset="-120"/>
                <a:ea typeface="微軟正黑體" panose="020B0604030504040204" pitchFamily="34" charset="-120"/>
              </a:rPr>
              <a:t>2. </a:t>
            </a:r>
            <a:r>
              <a:rPr lang="zh-TW" altLang="en-US" dirty="0">
                <a:solidFill>
                  <a:srgbClr val="222222"/>
                </a:solidFill>
                <a:latin typeface="微軟正黑體" panose="020B0604030504040204" pitchFamily="34" charset="-120"/>
                <a:ea typeface="微軟正黑體" panose="020B0604030504040204" pitchFamily="34" charset="-120"/>
              </a:rPr>
              <a:t>運動環境的選擇以安全為原則，以免發生危險。</a:t>
            </a:r>
            <a:r>
              <a:rPr lang="zh-TW" altLang="en-US" dirty="0">
                <a:solidFill>
                  <a:srgbClr val="686868"/>
                </a:solidFill>
                <a:latin typeface="Helvetica" panose="020B0604020202020204" pitchFamily="34" charset="0"/>
              </a:rPr>
              <a:t/>
            </a:r>
            <a:br>
              <a:rPr lang="zh-TW" altLang="en-US" dirty="0">
                <a:solidFill>
                  <a:srgbClr val="686868"/>
                </a:solidFill>
                <a:latin typeface="Helvetica" panose="020B0604020202020204" pitchFamily="34" charset="0"/>
              </a:rPr>
            </a:br>
            <a:r>
              <a:rPr lang="zh-TW" altLang="en-US" dirty="0">
                <a:solidFill>
                  <a:srgbClr val="686868"/>
                </a:solidFill>
                <a:latin typeface="Helvetica" panose="020B0604020202020204" pitchFamily="34" charset="0"/>
              </a:rPr>
              <a:t> </a:t>
            </a:r>
          </a:p>
          <a:p>
            <a:r>
              <a:rPr lang="en-US" altLang="zh-TW" dirty="0">
                <a:solidFill>
                  <a:srgbClr val="222222"/>
                </a:solidFill>
                <a:latin typeface="微軟正黑體" panose="020B0604030504040204" pitchFamily="34" charset="-120"/>
                <a:ea typeface="微軟正黑體" panose="020B0604030504040204" pitchFamily="34" charset="-120"/>
              </a:rPr>
              <a:t>3. </a:t>
            </a:r>
            <a:r>
              <a:rPr lang="zh-TW" altLang="en-US" dirty="0">
                <a:solidFill>
                  <a:srgbClr val="222222"/>
                </a:solidFill>
                <a:latin typeface="微軟正黑體" panose="020B0604030504040204" pitchFamily="34" charset="-120"/>
                <a:ea typeface="微軟正黑體" panose="020B0604030504040204" pitchFamily="34" charset="-120"/>
              </a:rPr>
              <a:t>穿著寬鬆的衣服及大小合適的運動鞋。</a:t>
            </a:r>
            <a:r>
              <a:rPr lang="zh-TW" altLang="en-US" dirty="0">
                <a:solidFill>
                  <a:srgbClr val="686868"/>
                </a:solidFill>
                <a:latin typeface="Helvetica" panose="020B0604020202020204" pitchFamily="34" charset="0"/>
              </a:rPr>
              <a:t/>
            </a:r>
            <a:br>
              <a:rPr lang="zh-TW" altLang="en-US" dirty="0">
                <a:solidFill>
                  <a:srgbClr val="686868"/>
                </a:solidFill>
                <a:latin typeface="Helvetica" panose="020B0604020202020204" pitchFamily="34" charset="0"/>
              </a:rPr>
            </a:br>
            <a:r>
              <a:rPr lang="zh-TW" altLang="en-US" dirty="0">
                <a:solidFill>
                  <a:srgbClr val="686868"/>
                </a:solidFill>
                <a:latin typeface="Helvetica" panose="020B0604020202020204" pitchFamily="34" charset="0"/>
              </a:rPr>
              <a:t> </a:t>
            </a:r>
          </a:p>
          <a:p>
            <a:r>
              <a:rPr lang="en-US" altLang="zh-TW" dirty="0">
                <a:solidFill>
                  <a:srgbClr val="222222"/>
                </a:solidFill>
                <a:latin typeface="微軟正黑體" panose="020B0604030504040204" pitchFamily="34" charset="-120"/>
                <a:ea typeface="微軟正黑體" panose="020B0604030504040204" pitchFamily="34" charset="-120"/>
              </a:rPr>
              <a:t>4. </a:t>
            </a:r>
            <a:r>
              <a:rPr lang="zh-TW" altLang="en-US" dirty="0">
                <a:solidFill>
                  <a:srgbClr val="222222"/>
                </a:solidFill>
                <a:latin typeface="微軟正黑體" panose="020B0604030504040204" pitchFamily="34" charset="-120"/>
                <a:ea typeface="微軟正黑體" panose="020B0604030504040204" pitchFamily="34" charset="-120"/>
              </a:rPr>
              <a:t>運動前先做</a:t>
            </a:r>
            <a:r>
              <a:rPr lang="zh-TW" altLang="en-US" b="1" dirty="0">
                <a:solidFill>
                  <a:srgbClr val="FF0000"/>
                </a:solidFill>
                <a:latin typeface="微軟正黑體" panose="020B0604030504040204" pitchFamily="34" charset="-120"/>
                <a:ea typeface="微軟正黑體" panose="020B0604030504040204" pitchFamily="34" charset="-120"/>
              </a:rPr>
              <a:t>充分的暖身運動 。 </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endParaRPr lang="en-US" altLang="zh-TW" b="1" i="0" dirty="0">
              <a:solidFill>
                <a:srgbClr val="FF0000"/>
              </a:solidFill>
              <a:effectLst/>
              <a:latin typeface="微軟正黑體" panose="020B0604030504040204" pitchFamily="34" charset="-120"/>
              <a:ea typeface="微軟正黑體" panose="020B0604030504040204" pitchFamily="34" charset="-120"/>
            </a:endParaRPr>
          </a:p>
          <a:p>
            <a:r>
              <a:rPr lang="en-US" altLang="zh-TW" dirty="0"/>
              <a:t>5. </a:t>
            </a:r>
            <a:r>
              <a:rPr lang="zh-TW" altLang="en-US" dirty="0"/>
              <a:t>運動量的增加，要採取</a:t>
            </a:r>
            <a:r>
              <a:rPr lang="zh-TW" altLang="en-US" b="1" dirty="0">
                <a:solidFill>
                  <a:srgbClr val="FF0000"/>
                </a:solidFill>
              </a:rPr>
              <a:t>循序漸進</a:t>
            </a:r>
            <a:r>
              <a:rPr lang="zh-TW" altLang="en-US" dirty="0"/>
              <a:t>的方式。 </a:t>
            </a:r>
            <a:br>
              <a:rPr lang="zh-TW" altLang="en-US" dirty="0"/>
            </a:br>
            <a:r>
              <a:rPr lang="zh-TW" altLang="en-US" dirty="0"/>
              <a:t> </a:t>
            </a:r>
          </a:p>
          <a:p>
            <a:r>
              <a:rPr lang="en-US" altLang="zh-TW" dirty="0"/>
              <a:t>6. </a:t>
            </a:r>
            <a:r>
              <a:rPr lang="zh-TW" altLang="en-US" dirty="0"/>
              <a:t>運動時要注意身體與心理的感受是否舒適愉悅。</a:t>
            </a:r>
            <a:br>
              <a:rPr lang="zh-TW" altLang="en-US" dirty="0"/>
            </a:br>
            <a:r>
              <a:rPr lang="zh-TW" altLang="en-US" dirty="0"/>
              <a:t> </a:t>
            </a:r>
          </a:p>
          <a:p>
            <a:r>
              <a:rPr lang="en-US" altLang="zh-TW" dirty="0"/>
              <a:t>7. </a:t>
            </a:r>
            <a:r>
              <a:rPr lang="zh-TW" altLang="en-US" dirty="0"/>
              <a:t>把運動融入生活當中，</a:t>
            </a:r>
            <a:r>
              <a:rPr lang="zh-TW" altLang="en-US" b="1" dirty="0">
                <a:solidFill>
                  <a:srgbClr val="FF0000"/>
                </a:solidFill>
              </a:rPr>
              <a:t>隨時隨處都可以運動</a:t>
            </a:r>
            <a:r>
              <a:rPr lang="zh-TW" altLang="en-US" b="1" dirty="0"/>
              <a:t>。 </a:t>
            </a:r>
            <a:r>
              <a:rPr lang="zh-TW" altLang="en-US" dirty="0"/>
              <a:t/>
            </a:r>
            <a:br>
              <a:rPr lang="zh-TW" altLang="en-US" dirty="0"/>
            </a:br>
            <a:r>
              <a:rPr lang="zh-TW" altLang="en-US" dirty="0"/>
              <a:t> </a:t>
            </a:r>
          </a:p>
          <a:p>
            <a:r>
              <a:rPr lang="en-US" altLang="zh-TW" dirty="0"/>
              <a:t>8. </a:t>
            </a:r>
            <a:r>
              <a:rPr lang="zh-TW" altLang="en-US" dirty="0"/>
              <a:t>運動時避免憋氣或太過用力。</a:t>
            </a:r>
            <a:br>
              <a:rPr lang="zh-TW" altLang="en-US" dirty="0"/>
            </a:br>
            <a:r>
              <a:rPr lang="zh-TW" altLang="en-US" dirty="0"/>
              <a:t> </a:t>
            </a:r>
          </a:p>
          <a:p>
            <a:r>
              <a:rPr lang="en-US" altLang="zh-TW" dirty="0"/>
              <a:t>9. </a:t>
            </a:r>
            <a:r>
              <a:rPr lang="zh-TW" altLang="en-US" dirty="0"/>
              <a:t>運動後要盡快把汗擦乾，並注意</a:t>
            </a:r>
            <a:r>
              <a:rPr lang="zh-TW" altLang="en-US" b="1" dirty="0">
                <a:solidFill>
                  <a:srgbClr val="FF0000"/>
                </a:solidFill>
              </a:rPr>
              <a:t>補充水份</a:t>
            </a:r>
            <a:r>
              <a:rPr lang="zh-TW" altLang="en-US" dirty="0"/>
              <a:t>。</a:t>
            </a:r>
            <a:br>
              <a:rPr lang="zh-TW" altLang="en-US" dirty="0"/>
            </a:br>
            <a:r>
              <a:rPr lang="zh-TW" altLang="en-US" dirty="0"/>
              <a:t> </a:t>
            </a:r>
          </a:p>
          <a:p>
            <a:r>
              <a:rPr lang="en-US" altLang="zh-TW" dirty="0"/>
              <a:t>10. </a:t>
            </a:r>
            <a:r>
              <a:rPr lang="zh-TW" altLang="en-US" dirty="0"/>
              <a:t>運動要</a:t>
            </a:r>
            <a:r>
              <a:rPr lang="zh-TW" altLang="en-US" b="1" dirty="0">
                <a:solidFill>
                  <a:srgbClr val="FF0000"/>
                </a:solidFill>
              </a:rPr>
              <a:t>持之以恆</a:t>
            </a:r>
            <a:r>
              <a:rPr lang="zh-TW" altLang="en-US" dirty="0"/>
              <a:t>才有成效！</a:t>
            </a:r>
          </a:p>
          <a:p>
            <a:endParaRPr lang="zh-TW" altLang="en-US" b="0" i="0" dirty="0">
              <a:solidFill>
                <a:srgbClr val="686868"/>
              </a:solidFill>
              <a:effectLst/>
              <a:latin typeface="Helvetica" panose="020B0604020202020204" pitchFamily="34" charset="0"/>
            </a:endParaRPr>
          </a:p>
        </p:txBody>
      </p:sp>
      <p:sp>
        <p:nvSpPr>
          <p:cNvPr id="3" name="矩形 2"/>
          <p:cNvSpPr/>
          <p:nvPr/>
        </p:nvSpPr>
        <p:spPr>
          <a:xfrm>
            <a:off x="3429000" y="218182"/>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適當運動 </a:t>
            </a:r>
            <a:r>
              <a:rPr lang="en-US" altLang="zh-TW" sz="3200" b="1" dirty="0" smtClean="0">
                <a:solidFill>
                  <a:srgbClr val="0070C0"/>
                </a:solidFill>
                <a:latin typeface="標楷體" panose="03000509000000000000" pitchFamily="65" charset="-120"/>
                <a:ea typeface="標楷體" panose="03000509000000000000" pitchFamily="65" charset="-120"/>
              </a:rPr>
              <a:t>II</a:t>
            </a: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4998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348" t="21429" r="35862" b="5495"/>
          <a:stretch/>
        </p:blipFill>
        <p:spPr>
          <a:xfrm>
            <a:off x="1371600" y="2057400"/>
            <a:ext cx="6145532" cy="3811786"/>
          </a:xfrm>
          <a:prstGeom prst="rect">
            <a:avLst/>
          </a:prstGeom>
        </p:spPr>
      </p:pic>
      <p:sp>
        <p:nvSpPr>
          <p:cNvPr id="3" name="矩形 2"/>
          <p:cNvSpPr/>
          <p:nvPr/>
        </p:nvSpPr>
        <p:spPr>
          <a:xfrm>
            <a:off x="3429000" y="313432"/>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適當運動 </a:t>
            </a:r>
            <a:r>
              <a:rPr lang="en-US" altLang="zh-TW" sz="3200" b="1" dirty="0" smtClean="0">
                <a:solidFill>
                  <a:srgbClr val="0070C0"/>
                </a:solidFill>
                <a:latin typeface="標楷體" panose="03000509000000000000" pitchFamily="65" charset="-120"/>
                <a:ea typeface="標楷體" panose="03000509000000000000" pitchFamily="65" charset="-120"/>
              </a:rPr>
              <a:t>III</a:t>
            </a: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4" name="矩形 3"/>
          <p:cNvSpPr/>
          <p:nvPr/>
        </p:nvSpPr>
        <p:spPr>
          <a:xfrm>
            <a:off x="2209800" y="1371600"/>
            <a:ext cx="7543800"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平甩功 </a:t>
            </a:r>
            <a:r>
              <a:rPr lang="en-US" altLang="zh-TW" sz="2000" b="1" dirty="0" smtClean="0">
                <a:solidFill>
                  <a:srgbClr val="0070C0"/>
                </a:solidFill>
                <a:latin typeface="標楷體" panose="03000509000000000000" pitchFamily="65" charset="-120"/>
                <a:ea typeface="標楷體" panose="03000509000000000000" pitchFamily="65" charset="-120"/>
              </a:rPr>
              <a:t>(</a:t>
            </a:r>
            <a:r>
              <a:rPr lang="zh-TW" altLang="en-US" sz="2000" b="1" dirty="0" smtClean="0">
                <a:solidFill>
                  <a:srgbClr val="0070C0"/>
                </a:solidFill>
                <a:latin typeface="標楷體" panose="03000509000000000000" pitchFamily="65" charset="-120"/>
                <a:ea typeface="標楷體" panose="03000509000000000000" pitchFamily="65" charset="-120"/>
              </a:rPr>
              <a:t>可以參考</a:t>
            </a:r>
            <a:r>
              <a:rPr lang="en-US" altLang="zh-TW" sz="2000" b="1" dirty="0" err="1" smtClean="0">
                <a:solidFill>
                  <a:srgbClr val="0070C0"/>
                </a:solidFill>
                <a:latin typeface="標楷體" panose="03000509000000000000" pitchFamily="65" charset="-120"/>
                <a:ea typeface="標楷體" panose="03000509000000000000" pitchFamily="65" charset="-120"/>
              </a:rPr>
              <a:t>youtube</a:t>
            </a:r>
            <a:r>
              <a:rPr lang="zh-TW" altLang="en-US" sz="2000" b="1" dirty="0" smtClean="0">
                <a:solidFill>
                  <a:srgbClr val="0070C0"/>
                </a:solidFill>
                <a:latin typeface="標楷體" panose="03000509000000000000" pitchFamily="65" charset="-120"/>
                <a:ea typeface="標楷體" panose="03000509000000000000" pitchFamily="65" charset="-120"/>
              </a:rPr>
              <a:t> 樂齡玩咖</a:t>
            </a:r>
            <a:r>
              <a:rPr lang="en-US" altLang="zh-TW" sz="2000" b="1" dirty="0" smtClean="0">
                <a:solidFill>
                  <a:srgbClr val="0070C0"/>
                </a:solidFill>
                <a:latin typeface="標楷體" panose="03000509000000000000" pitchFamily="65" charset="-120"/>
                <a:ea typeface="標楷體" panose="03000509000000000000" pitchFamily="65" charset="-120"/>
              </a:rPr>
              <a:t>)</a:t>
            </a: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6" name="矩形 5"/>
          <p:cNvSpPr/>
          <p:nvPr/>
        </p:nvSpPr>
        <p:spPr>
          <a:xfrm>
            <a:off x="2209800" y="5976223"/>
            <a:ext cx="5638800" cy="369332"/>
          </a:xfrm>
          <a:prstGeom prst="rect">
            <a:avLst/>
          </a:prstGeom>
        </p:spPr>
        <p:txBody>
          <a:bodyPr wrap="square">
            <a:spAutoFit/>
          </a:bodyPr>
          <a:lstStyle/>
          <a:p>
            <a:r>
              <a:rPr lang="en-US" altLang="zh-TW" dirty="0">
                <a:hlinkClick r:id="rId3"/>
              </a:rPr>
              <a:t>https://www.youtube.com/watch?v=1DtXUtPFBRY</a:t>
            </a:r>
            <a:endParaRPr lang="zh-TW" altLang="en-US" dirty="0"/>
          </a:p>
        </p:txBody>
      </p:sp>
    </p:spTree>
    <p:extLst>
      <p:ext uri="{BB962C8B-B14F-4D97-AF65-F5344CB8AC3E}">
        <p14:creationId xmlns:p14="http://schemas.microsoft.com/office/powerpoint/2010/main" val="215284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977" t="22528" r="35945" b="6043"/>
          <a:stretch/>
        </p:blipFill>
        <p:spPr>
          <a:xfrm>
            <a:off x="533400" y="1260336"/>
            <a:ext cx="8077200" cy="4953000"/>
          </a:xfrm>
          <a:prstGeom prst="rect">
            <a:avLst/>
          </a:prstGeom>
        </p:spPr>
      </p:pic>
      <p:sp>
        <p:nvSpPr>
          <p:cNvPr id="3" name="矩形 2"/>
          <p:cNvSpPr/>
          <p:nvPr/>
        </p:nvSpPr>
        <p:spPr>
          <a:xfrm>
            <a:off x="3429000" y="109061"/>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適當運動 </a:t>
            </a:r>
            <a:r>
              <a:rPr lang="en-US" altLang="zh-TW" sz="3200" b="1" dirty="0" smtClean="0">
                <a:solidFill>
                  <a:srgbClr val="0070C0"/>
                </a:solidFill>
                <a:latin typeface="標楷體" panose="03000509000000000000" pitchFamily="65" charset="-120"/>
                <a:ea typeface="標楷體" panose="03000509000000000000" pitchFamily="65" charset="-120"/>
              </a:rPr>
              <a:t>IV</a:t>
            </a: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4" name="矩形 3"/>
          <p:cNvSpPr/>
          <p:nvPr/>
        </p:nvSpPr>
        <p:spPr>
          <a:xfrm>
            <a:off x="2057400" y="6232386"/>
            <a:ext cx="6248400" cy="369332"/>
          </a:xfrm>
          <a:prstGeom prst="rect">
            <a:avLst/>
          </a:prstGeom>
        </p:spPr>
        <p:txBody>
          <a:bodyPr wrap="square">
            <a:spAutoFit/>
          </a:bodyPr>
          <a:lstStyle/>
          <a:p>
            <a:r>
              <a:rPr lang="en-US" altLang="zh-TW" dirty="0">
                <a:hlinkClick r:id="rId3"/>
              </a:rPr>
              <a:t>https://www.youtube.com/watch?v=_w50TfdCmKU</a:t>
            </a:r>
            <a:endParaRPr lang="zh-TW" altLang="en-US" dirty="0"/>
          </a:p>
        </p:txBody>
      </p:sp>
      <p:sp>
        <p:nvSpPr>
          <p:cNvPr id="5" name="矩形 4"/>
          <p:cNvSpPr/>
          <p:nvPr/>
        </p:nvSpPr>
        <p:spPr>
          <a:xfrm>
            <a:off x="2209800" y="721727"/>
            <a:ext cx="7543800" cy="892552"/>
          </a:xfrm>
          <a:prstGeom prst="rect">
            <a:avLst/>
          </a:prstGeom>
        </p:spPr>
        <p:txBody>
          <a:bodyPr wrap="square">
            <a:spAutoFit/>
          </a:bodyPr>
          <a:lstStyle/>
          <a:p>
            <a:r>
              <a:rPr lang="zh-TW" altLang="en-US" sz="2000" b="1" dirty="0" smtClean="0">
                <a:solidFill>
                  <a:srgbClr val="0070C0"/>
                </a:solidFill>
                <a:latin typeface="標楷體" panose="03000509000000000000" pitchFamily="65" charset="-120"/>
                <a:ea typeface="標楷體" panose="03000509000000000000" pitchFamily="65" charset="-120"/>
              </a:rPr>
              <a:t>高齡者健康操 </a:t>
            </a:r>
            <a:r>
              <a:rPr lang="en-US" altLang="zh-TW" sz="2000" b="1" dirty="0" smtClean="0">
                <a:solidFill>
                  <a:srgbClr val="0070C0"/>
                </a:solidFill>
                <a:latin typeface="標楷體" panose="03000509000000000000" pitchFamily="65" charset="-120"/>
                <a:ea typeface="標楷體" panose="03000509000000000000" pitchFamily="65" charset="-120"/>
              </a:rPr>
              <a:t>(</a:t>
            </a:r>
            <a:r>
              <a:rPr lang="zh-TW" altLang="en-US" sz="2000" b="1" dirty="0" smtClean="0">
                <a:solidFill>
                  <a:srgbClr val="0070C0"/>
                </a:solidFill>
                <a:latin typeface="標楷體" panose="03000509000000000000" pitchFamily="65" charset="-120"/>
                <a:ea typeface="標楷體" panose="03000509000000000000" pitchFamily="65" charset="-120"/>
              </a:rPr>
              <a:t>可以參考</a:t>
            </a:r>
            <a:r>
              <a:rPr lang="en-US" altLang="zh-TW" sz="2000" b="1" dirty="0" err="1" smtClean="0">
                <a:solidFill>
                  <a:srgbClr val="0070C0"/>
                </a:solidFill>
                <a:latin typeface="標楷體" panose="03000509000000000000" pitchFamily="65" charset="-120"/>
                <a:ea typeface="標楷體" panose="03000509000000000000" pitchFamily="65" charset="-120"/>
              </a:rPr>
              <a:t>youtube</a:t>
            </a:r>
            <a:r>
              <a:rPr lang="zh-TW" altLang="en-US" sz="2000" b="1" dirty="0" smtClean="0">
                <a:solidFill>
                  <a:srgbClr val="0070C0"/>
                </a:solidFill>
                <a:latin typeface="標楷體" panose="03000509000000000000" pitchFamily="65" charset="-120"/>
                <a:ea typeface="標楷體" panose="03000509000000000000" pitchFamily="65" charset="-120"/>
              </a:rPr>
              <a:t> 高齡健康操 國健署</a:t>
            </a:r>
            <a:r>
              <a:rPr lang="en-US" altLang="zh-TW" sz="2000" b="1" dirty="0" smtClean="0">
                <a:solidFill>
                  <a:srgbClr val="0070C0"/>
                </a:solidFill>
                <a:latin typeface="標楷體" panose="03000509000000000000" pitchFamily="65" charset="-120"/>
                <a:ea typeface="標楷體" panose="03000509000000000000" pitchFamily="65" charset="-120"/>
              </a:rPr>
              <a:t>)</a:t>
            </a: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63749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81400" y="3048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吃的健康</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2"/>
          <a:srcRect l="7833" t="34615" r="44729" b="15934"/>
          <a:stretch/>
        </p:blipFill>
        <p:spPr>
          <a:xfrm>
            <a:off x="1524000" y="1143000"/>
            <a:ext cx="6172200" cy="3429000"/>
          </a:xfrm>
          <a:prstGeom prst="rect">
            <a:avLst/>
          </a:prstGeom>
        </p:spPr>
      </p:pic>
    </p:spTree>
    <p:extLst>
      <p:ext uri="{BB962C8B-B14F-4D97-AF65-F5344CB8AC3E}">
        <p14:creationId xmlns:p14="http://schemas.microsoft.com/office/powerpoint/2010/main" val="355149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81400" y="3810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結成</a:t>
            </a:r>
            <a:r>
              <a:rPr lang="zh-TW" altLang="en-US" sz="3200" b="1" dirty="0">
                <a:solidFill>
                  <a:srgbClr val="0070C0"/>
                </a:solidFill>
                <a:latin typeface="標楷體" panose="03000509000000000000" pitchFamily="65" charset="-120"/>
                <a:ea typeface="標楷體" panose="03000509000000000000" pitchFamily="65" charset="-120"/>
              </a:rPr>
              <a:t>夥伴</a:t>
            </a:r>
          </a:p>
        </p:txBody>
      </p:sp>
      <p:pic>
        <p:nvPicPr>
          <p:cNvPr id="3" name="圖片 2"/>
          <p:cNvPicPr>
            <a:picLocks noChangeAspect="1"/>
          </p:cNvPicPr>
          <p:nvPr/>
        </p:nvPicPr>
        <p:blipFill rotWithShape="1">
          <a:blip r:embed="rId2"/>
          <a:srcRect l="7833" t="32417" r="44144" b="20330"/>
          <a:stretch/>
        </p:blipFill>
        <p:spPr>
          <a:xfrm>
            <a:off x="1371600" y="1371600"/>
            <a:ext cx="6248400" cy="3276600"/>
          </a:xfrm>
          <a:prstGeom prst="rect">
            <a:avLst/>
          </a:prstGeom>
        </p:spPr>
      </p:pic>
      <p:sp>
        <p:nvSpPr>
          <p:cNvPr id="4" name="矩形 3"/>
          <p:cNvSpPr/>
          <p:nvPr/>
        </p:nvSpPr>
        <p:spPr>
          <a:xfrm>
            <a:off x="514350" y="5257800"/>
            <a:ext cx="883920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一起來作百萬得主 也激勵您的後代 跟您一樣</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17915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685800"/>
            <a:ext cx="14630400" cy="3323987"/>
          </a:xfrm>
          <a:prstGeom prst="rect">
            <a:avLst/>
          </a:prstGeom>
        </p:spPr>
        <p:txBody>
          <a:bodyPr vert="horz" wrap="square" lIns="0" tIns="0" rIns="0" bIns="0" rtlCol="0">
            <a:spAutoFit/>
          </a:bodyPr>
          <a:lstStyle/>
          <a:p>
            <a:pPr marL="12700" marR="4400550">
              <a:lnSpc>
                <a:spcPct val="100000"/>
              </a:lnSpc>
            </a:pPr>
            <a:r>
              <a:rPr lang="zh-TW" altLang="en-US" sz="3600" dirty="0" smtClean="0">
                <a:latin typeface="標楷體" panose="03000509000000000000" pitchFamily="65" charset="-120"/>
                <a:ea typeface="標楷體" panose="03000509000000000000" pitchFamily="65" charset="-120"/>
                <a:cs typeface="Arial"/>
              </a:rPr>
              <a:t>大綱</a:t>
            </a:r>
            <a:r>
              <a:rPr sz="3600" dirty="0" smtClean="0">
                <a:latin typeface="標楷體" panose="03000509000000000000" pitchFamily="65" charset="-120"/>
                <a:ea typeface="標楷體" panose="03000509000000000000" pitchFamily="65" charset="-120"/>
                <a:cs typeface="Arial"/>
              </a:rPr>
              <a:t>:</a:t>
            </a:r>
            <a:endParaRPr lang="en-US" sz="3600" dirty="0" smtClean="0">
              <a:latin typeface="標楷體" panose="03000509000000000000" pitchFamily="65" charset="-120"/>
              <a:ea typeface="標楷體" panose="03000509000000000000" pitchFamily="65" charset="-120"/>
              <a:cs typeface="Arial"/>
            </a:endParaRPr>
          </a:p>
          <a:p>
            <a:pPr marL="12700" marR="4400550">
              <a:lnSpc>
                <a:spcPct val="100000"/>
              </a:lnSpc>
            </a:pPr>
            <a:endParaRPr lang="en-US" sz="3600" dirty="0" smtClean="0">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腦</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中風介紹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誘發</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腦中風的高危險因素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2"/>
            </a:pP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現行</a:t>
            </a:r>
            <a:r>
              <a:rPr lang="zh-TW" altLang="en-US" sz="3600" dirty="0">
                <a:solidFill>
                  <a:schemeClr val="bg1">
                    <a:lumMod val="65000"/>
                  </a:schemeClr>
                </a:solidFill>
                <a:latin typeface="標楷體" panose="03000509000000000000" pitchFamily="65" charset="-120"/>
                <a:ea typeface="標楷體" panose="03000509000000000000" pitchFamily="65" charset="-120"/>
                <a:cs typeface="Arial"/>
              </a:rPr>
              <a:t>腦</a:t>
            </a:r>
            <a:r>
              <a:rPr lang="zh-TW" altLang="en-US" sz="3600" dirty="0" smtClean="0">
                <a:solidFill>
                  <a:schemeClr val="bg1">
                    <a:lumMod val="65000"/>
                  </a:schemeClr>
                </a:solidFill>
                <a:latin typeface="標楷體" panose="03000509000000000000" pitchFamily="65" charset="-120"/>
                <a:ea typeface="標楷體" panose="03000509000000000000" pitchFamily="65" charset="-120"/>
                <a:cs typeface="Arial"/>
              </a:rPr>
              <a:t>中風治療與預防方式     </a:t>
            </a:r>
            <a:endParaRPr lang="en-US" altLang="zh-TW" sz="3600" dirty="0" smtClean="0">
              <a:solidFill>
                <a:schemeClr val="bg1">
                  <a:lumMod val="65000"/>
                </a:schemeClr>
              </a:solidFill>
              <a:latin typeface="標楷體" panose="03000509000000000000" pitchFamily="65" charset="-120"/>
              <a:ea typeface="標楷體" panose="03000509000000000000" pitchFamily="65" charset="-120"/>
              <a:cs typeface="Arial"/>
            </a:endParaRPr>
          </a:p>
          <a:p>
            <a:pPr marL="755650" marR="4400550" indent="-742950">
              <a:lnSpc>
                <a:spcPct val="100000"/>
              </a:lnSpc>
              <a:buAutoNum type="arabicPeriod" startAt="4"/>
            </a:pPr>
            <a:r>
              <a:rPr lang="zh-TW" altLang="en-US" sz="3600" dirty="0" smtClean="0">
                <a:latin typeface="標楷體" panose="03000509000000000000" pitchFamily="65" charset="-120"/>
                <a:ea typeface="標楷體" panose="03000509000000000000" pitchFamily="65" charset="-120"/>
                <a:cs typeface="Arial"/>
              </a:rPr>
              <a:t>未來</a:t>
            </a:r>
            <a:r>
              <a:rPr lang="zh-TW" altLang="en-US" sz="3600" dirty="0">
                <a:latin typeface="標楷體" panose="03000509000000000000" pitchFamily="65" charset="-120"/>
                <a:ea typeface="標楷體" panose="03000509000000000000" pitchFamily="65" charset="-120"/>
                <a:cs typeface="Arial"/>
              </a:rPr>
              <a:t>的新科技對</a:t>
            </a:r>
            <a:r>
              <a:rPr lang="zh-TW" altLang="en-US" sz="3600" dirty="0" smtClean="0">
                <a:latin typeface="標楷體" panose="03000509000000000000" pitchFamily="65" charset="-120"/>
                <a:ea typeface="標楷體" panose="03000509000000000000" pitchFamily="65" charset="-120"/>
                <a:cs typeface="Arial"/>
              </a:rPr>
              <a:t>預防與治療腦</a:t>
            </a:r>
            <a:r>
              <a:rPr lang="zh-TW" altLang="en-US" sz="3600" dirty="0">
                <a:latin typeface="標楷體" panose="03000509000000000000" pitchFamily="65" charset="-120"/>
                <a:ea typeface="標楷體" panose="03000509000000000000" pitchFamily="65" charset="-120"/>
                <a:cs typeface="Arial"/>
              </a:rPr>
              <a:t>中風的幫助  </a:t>
            </a:r>
            <a:endParaRPr lang="en-US" altLang="zh-TW" sz="3600" dirty="0" smtClean="0">
              <a:latin typeface="標楷體" panose="03000509000000000000" pitchFamily="65" charset="-120"/>
              <a:ea typeface="標楷體" panose="03000509000000000000" pitchFamily="65" charset="-120"/>
              <a:cs typeface="Arial"/>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4460">
              <a:lnSpc>
                <a:spcPct val="100000"/>
              </a:lnSpc>
            </a:pPr>
            <a:fld id="{81D60167-4931-47E6-BA6A-407CBD079E47}" type="slidenum">
              <a:rPr dirty="0"/>
              <a:t>47</a:t>
            </a:fld>
            <a:endParaRPr dirty="0"/>
          </a:p>
        </p:txBody>
      </p:sp>
    </p:spTree>
    <p:extLst>
      <p:ext uri="{BB962C8B-B14F-4D97-AF65-F5344CB8AC3E}">
        <p14:creationId xmlns:p14="http://schemas.microsoft.com/office/powerpoint/2010/main" val="273288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3690" t="35714" r="50586" b="14835"/>
          <a:stretch/>
        </p:blipFill>
        <p:spPr>
          <a:xfrm>
            <a:off x="1981200" y="990600"/>
            <a:ext cx="5867400" cy="4328410"/>
          </a:xfrm>
          <a:prstGeom prst="rect">
            <a:avLst/>
          </a:prstGeom>
        </p:spPr>
      </p:pic>
      <p:sp>
        <p:nvSpPr>
          <p:cNvPr id="3" name="矩形 2"/>
          <p:cNvSpPr/>
          <p:nvPr/>
        </p:nvSpPr>
        <p:spPr>
          <a:xfrm>
            <a:off x="3352799" y="1524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科學家的狂想曲</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520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6400" y="2504182"/>
            <a:ext cx="5772151" cy="1077218"/>
          </a:xfrm>
          <a:prstGeom prst="rect">
            <a:avLst/>
          </a:prstGeom>
        </p:spPr>
        <p:txBody>
          <a:bodyPr wrap="square">
            <a:spAutoFit/>
          </a:bodyPr>
          <a:lstStyle/>
          <a:p>
            <a:pPr algn="ctr"/>
            <a:r>
              <a:rPr lang="en-US" altLang="zh-TW" sz="3200" b="1" dirty="0" smtClean="0">
                <a:solidFill>
                  <a:srgbClr val="0070C0"/>
                </a:solidFill>
                <a:latin typeface="標楷體" panose="03000509000000000000" pitchFamily="65" charset="-120"/>
                <a:ea typeface="標楷體" panose="03000509000000000000" pitchFamily="65" charset="-120"/>
              </a:rPr>
              <a:t>Microbiota vs Stroke</a:t>
            </a: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64279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9610" t="17033" r="43840" b="26247"/>
          <a:stretch/>
        </p:blipFill>
        <p:spPr>
          <a:xfrm>
            <a:off x="152400" y="2788919"/>
            <a:ext cx="2929963" cy="2423159"/>
          </a:xfrm>
          <a:prstGeom prst="rect">
            <a:avLst/>
          </a:prstGeom>
        </p:spPr>
      </p:pic>
      <p:sp>
        <p:nvSpPr>
          <p:cNvPr id="3" name="矩形 2"/>
          <p:cNvSpPr/>
          <p:nvPr/>
        </p:nvSpPr>
        <p:spPr>
          <a:xfrm>
            <a:off x="2946088" y="1175562"/>
            <a:ext cx="2185214" cy="369332"/>
          </a:xfrm>
          <a:prstGeom prst="rect">
            <a:avLst/>
          </a:prstGeom>
        </p:spPr>
        <p:txBody>
          <a:bodyPr wrap="none">
            <a:spAutoFit/>
          </a:bodyPr>
          <a:lstStyle/>
          <a:p>
            <a:r>
              <a:rPr lang="en-US" altLang="zh-TW" b="1" dirty="0" err="1">
                <a:solidFill>
                  <a:srgbClr val="7030A0"/>
                </a:solidFill>
                <a:latin typeface="arial" panose="020B0604020202020204" pitchFamily="34" charset="0"/>
              </a:rPr>
              <a:t>Gompertz</a:t>
            </a:r>
            <a:r>
              <a:rPr lang="zh-TW" altLang="en-US" b="1" dirty="0">
                <a:solidFill>
                  <a:srgbClr val="7030A0"/>
                </a:solidFill>
                <a:latin typeface="arial" panose="020B0604020202020204" pitchFamily="34" charset="0"/>
              </a:rPr>
              <a:t>死亡函數</a:t>
            </a:r>
            <a:endParaRPr lang="zh-TW" altLang="en-US" b="1" dirty="0">
              <a:solidFill>
                <a:srgbClr val="7030A0"/>
              </a:solidFill>
            </a:endParaRPr>
          </a:p>
        </p:txBody>
      </p:sp>
      <p:sp>
        <p:nvSpPr>
          <p:cNvPr id="4" name="矩形 3"/>
          <p:cNvSpPr/>
          <p:nvPr/>
        </p:nvSpPr>
        <p:spPr>
          <a:xfrm>
            <a:off x="2457448" y="2286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人的壽命極限</a:t>
            </a:r>
            <a:r>
              <a:rPr lang="zh-TW" altLang="en-US" sz="3200" b="1" dirty="0" smtClean="0">
                <a:solidFill>
                  <a:srgbClr val="0070C0"/>
                </a:solidFill>
                <a:latin typeface="標楷體" panose="03000509000000000000" pitchFamily="65" charset="-120"/>
                <a:ea typeface="標楷體" panose="03000509000000000000" pitchFamily="65" charset="-120"/>
                <a:sym typeface="Symbol" panose="05050102010706020507" pitchFamily="18" charset="2"/>
              </a:rPr>
              <a:t> </a:t>
            </a:r>
            <a:r>
              <a:rPr lang="en-US" altLang="zh-TW" sz="3200" b="1" dirty="0" smtClean="0">
                <a:solidFill>
                  <a:srgbClr val="0070C0"/>
                </a:solidFill>
                <a:latin typeface="標楷體" panose="03000509000000000000" pitchFamily="65" charset="-120"/>
                <a:ea typeface="標楷體" panose="03000509000000000000" pitchFamily="65" charset="-120"/>
              </a:rPr>
              <a:t>I</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rotWithShape="1">
          <a:blip r:embed="rId3"/>
          <a:srcRect l="17906" t="31785" r="39410" b="8148"/>
          <a:stretch/>
        </p:blipFill>
        <p:spPr>
          <a:xfrm>
            <a:off x="3200400" y="1828800"/>
            <a:ext cx="5791200" cy="4343399"/>
          </a:xfrm>
          <a:prstGeom prst="rect">
            <a:avLst/>
          </a:prstGeom>
        </p:spPr>
      </p:pic>
      <p:sp>
        <p:nvSpPr>
          <p:cNvPr id="6" name="矩形 5"/>
          <p:cNvSpPr/>
          <p:nvPr/>
        </p:nvSpPr>
        <p:spPr>
          <a:xfrm>
            <a:off x="7924800" y="1828800"/>
            <a:ext cx="10668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34846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178" y="889575"/>
            <a:ext cx="3962400" cy="5796425"/>
          </a:xfrm>
          <a:prstGeom prst="rect">
            <a:avLst/>
          </a:prstGeom>
        </p:spPr>
      </p:pic>
      <p:sp>
        <p:nvSpPr>
          <p:cNvPr id="3" name="文字方塊 2"/>
          <p:cNvSpPr txBox="1"/>
          <p:nvPr/>
        </p:nvSpPr>
        <p:spPr>
          <a:xfrm>
            <a:off x="3429000" y="304800"/>
            <a:ext cx="2060757" cy="584775"/>
          </a:xfrm>
          <a:prstGeom prst="rect">
            <a:avLst/>
          </a:prstGeom>
          <a:noFill/>
        </p:spPr>
        <p:txBody>
          <a:bodyPr wrap="none" rtlCol="0">
            <a:spAutoFit/>
          </a:bodyPr>
          <a:lstStyle/>
          <a:p>
            <a:r>
              <a:rPr lang="en-US" altLang="zh-TW" sz="3200" b="1" dirty="0" smtClean="0">
                <a:solidFill>
                  <a:srgbClr val="0070C0"/>
                </a:solidFill>
              </a:rPr>
              <a:t>Microbiota</a:t>
            </a:r>
            <a:endParaRPr lang="zh-TW" altLang="en-US" sz="3200" b="1" dirty="0">
              <a:solidFill>
                <a:srgbClr val="0070C0"/>
              </a:solidFill>
            </a:endParaRPr>
          </a:p>
        </p:txBody>
      </p:sp>
    </p:spTree>
    <p:extLst>
      <p:ext uri="{BB962C8B-B14F-4D97-AF65-F5344CB8AC3E}">
        <p14:creationId xmlns:p14="http://schemas.microsoft.com/office/powerpoint/2010/main" val="80366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4275" t="36813" r="50508" b="16845"/>
          <a:stretch/>
        </p:blipFill>
        <p:spPr>
          <a:xfrm>
            <a:off x="1905000" y="1752600"/>
            <a:ext cx="5867400" cy="4114800"/>
          </a:xfrm>
          <a:prstGeom prst="rect">
            <a:avLst/>
          </a:prstGeom>
        </p:spPr>
      </p:pic>
      <p:sp>
        <p:nvSpPr>
          <p:cNvPr id="3" name="矩形 2"/>
          <p:cNvSpPr/>
          <p:nvPr/>
        </p:nvSpPr>
        <p:spPr>
          <a:xfrm>
            <a:off x="2819400" y="457200"/>
            <a:ext cx="5772151" cy="2062103"/>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你的膽識影響你的腦</a:t>
            </a:r>
            <a:endParaRPr lang="en-US" altLang="zh-TW" sz="3200" b="1" dirty="0" smtClean="0">
              <a:solidFill>
                <a:srgbClr val="0070C0"/>
              </a:solidFill>
              <a:latin typeface="標楷體" panose="03000509000000000000" pitchFamily="65" charset="-120"/>
              <a:ea typeface="標楷體" panose="03000509000000000000" pitchFamily="65" charset="-120"/>
            </a:endParaRPr>
          </a:p>
          <a:p>
            <a:r>
              <a:rPr lang="en-US" altLang="zh-TW" sz="3200" b="1" dirty="0"/>
              <a:t>Gut microbiota in brain</a:t>
            </a:r>
          </a:p>
          <a:p>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2814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19200"/>
            <a:ext cx="8001000" cy="4445000"/>
          </a:xfrm>
          <a:prstGeom prst="rect">
            <a:avLst/>
          </a:prstGeom>
        </p:spPr>
      </p:pic>
      <p:sp>
        <p:nvSpPr>
          <p:cNvPr id="3" name="矩形 2"/>
          <p:cNvSpPr/>
          <p:nvPr/>
        </p:nvSpPr>
        <p:spPr>
          <a:xfrm>
            <a:off x="1981200" y="304800"/>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你的腸道好菌可以治療你的腦</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2685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4600" y="275309"/>
            <a:ext cx="5772151" cy="1569660"/>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壞腸道菌讓您接近中風</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484060"/>
            <a:ext cx="4724400" cy="4283456"/>
          </a:xfrm>
          <a:prstGeom prst="rect">
            <a:avLst/>
          </a:prstGeom>
        </p:spPr>
      </p:pic>
      <p:pic>
        <p:nvPicPr>
          <p:cNvPr id="5" name="圖片 4"/>
          <p:cNvPicPr>
            <a:picLocks noChangeAspect="1"/>
          </p:cNvPicPr>
          <p:nvPr/>
        </p:nvPicPr>
        <p:blipFill rotWithShape="1">
          <a:blip r:embed="rId3"/>
          <a:srcRect l="1392" t="22528" r="32430" b="57692"/>
          <a:stretch/>
        </p:blipFill>
        <p:spPr>
          <a:xfrm>
            <a:off x="228600" y="914400"/>
            <a:ext cx="8763000" cy="1395877"/>
          </a:xfrm>
          <a:prstGeom prst="rect">
            <a:avLst/>
          </a:prstGeom>
        </p:spPr>
      </p:pic>
      <p:sp>
        <p:nvSpPr>
          <p:cNvPr id="6" name="文字方塊 5"/>
          <p:cNvSpPr txBox="1"/>
          <p:nvPr/>
        </p:nvSpPr>
        <p:spPr>
          <a:xfrm>
            <a:off x="914400" y="3733800"/>
            <a:ext cx="792268" cy="369332"/>
          </a:xfrm>
          <a:prstGeom prst="rect">
            <a:avLst/>
          </a:prstGeom>
          <a:noFill/>
        </p:spPr>
        <p:txBody>
          <a:bodyPr wrap="none" rtlCol="0">
            <a:spAutoFit/>
          </a:bodyPr>
          <a:lstStyle/>
          <a:p>
            <a:r>
              <a:rPr lang="en-US" altLang="zh-TW" b="1" dirty="0" smtClean="0">
                <a:solidFill>
                  <a:srgbClr val="7030A0"/>
                </a:solidFill>
              </a:rPr>
              <a:t>TMAO</a:t>
            </a:r>
            <a:endParaRPr lang="zh-TW" altLang="en-US" b="1" dirty="0">
              <a:solidFill>
                <a:srgbClr val="7030A0"/>
              </a:solidFill>
            </a:endParaRPr>
          </a:p>
        </p:txBody>
      </p:sp>
      <p:pic>
        <p:nvPicPr>
          <p:cNvPr id="4" name="圖片 3"/>
          <p:cNvPicPr>
            <a:picLocks noChangeAspect="1"/>
          </p:cNvPicPr>
          <p:nvPr/>
        </p:nvPicPr>
        <p:blipFill rotWithShape="1">
          <a:blip r:embed="rId4"/>
          <a:srcRect l="12518" t="24725" r="50198" b="21148"/>
          <a:stretch/>
        </p:blipFill>
        <p:spPr>
          <a:xfrm>
            <a:off x="5604127" y="2373383"/>
            <a:ext cx="2667000" cy="2063471"/>
          </a:xfrm>
          <a:prstGeom prst="rect">
            <a:avLst/>
          </a:prstGeom>
        </p:spPr>
      </p:pic>
      <p:pic>
        <p:nvPicPr>
          <p:cNvPr id="7" name="圖片 6"/>
          <p:cNvPicPr>
            <a:picLocks noChangeAspect="1"/>
          </p:cNvPicPr>
          <p:nvPr/>
        </p:nvPicPr>
        <p:blipFill rotWithShape="1">
          <a:blip r:embed="rId4"/>
          <a:srcRect l="50549" t="23390" r="11933" b="20331"/>
          <a:stretch/>
        </p:blipFill>
        <p:spPr>
          <a:xfrm>
            <a:off x="5613525" y="4622002"/>
            <a:ext cx="2683760" cy="2145514"/>
          </a:xfrm>
          <a:prstGeom prst="rect">
            <a:avLst/>
          </a:prstGeom>
        </p:spPr>
      </p:pic>
    </p:spTree>
    <p:extLst>
      <p:ext uri="{BB962C8B-B14F-4D97-AF65-F5344CB8AC3E}">
        <p14:creationId xmlns:p14="http://schemas.microsoft.com/office/powerpoint/2010/main" val="1915679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4600" y="275309"/>
            <a:ext cx="5772151" cy="1569660"/>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好腸道菌讓您遠離中風</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rotWithShape="1">
          <a:blip r:embed="rId2"/>
          <a:srcRect l="17203" t="39012" r="27159" b="41208"/>
          <a:stretch/>
        </p:blipFill>
        <p:spPr>
          <a:xfrm>
            <a:off x="762000" y="983939"/>
            <a:ext cx="7239000" cy="1371600"/>
          </a:xfrm>
          <a:prstGeom prst="rect">
            <a:avLst/>
          </a:prstGeom>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809" y="2553599"/>
            <a:ext cx="4712896" cy="4013456"/>
          </a:xfrm>
          <a:prstGeom prst="rect">
            <a:avLst/>
          </a:prstGeom>
        </p:spPr>
      </p:pic>
    </p:spTree>
    <p:extLst>
      <p:ext uri="{BB962C8B-B14F-4D97-AF65-F5344CB8AC3E}">
        <p14:creationId xmlns:p14="http://schemas.microsoft.com/office/powerpoint/2010/main" val="2650197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319" t="18132" r="10176" b="24725"/>
          <a:stretch/>
        </p:blipFill>
        <p:spPr>
          <a:xfrm>
            <a:off x="1371598" y="1147575"/>
            <a:ext cx="6204441" cy="2209800"/>
          </a:xfrm>
          <a:prstGeom prst="rect">
            <a:avLst/>
          </a:prstGeom>
        </p:spPr>
      </p:pic>
      <p:sp>
        <p:nvSpPr>
          <p:cNvPr id="3" name="矩形 2"/>
          <p:cNvSpPr/>
          <p:nvPr/>
        </p:nvSpPr>
        <p:spPr>
          <a:xfrm>
            <a:off x="1587744" y="109597"/>
            <a:ext cx="5772151" cy="2062103"/>
          </a:xfrm>
          <a:prstGeom prst="rect">
            <a:avLst/>
          </a:prstGeom>
        </p:spPr>
        <p:txBody>
          <a:bodyPr wrap="square">
            <a:spAutoFit/>
          </a:bodyPr>
          <a:lstStyle/>
          <a:p>
            <a:pPr algn="ctr"/>
            <a:r>
              <a:rPr lang="zh-TW" altLang="en-US" sz="3200" b="1" dirty="0" smtClean="0">
                <a:solidFill>
                  <a:srgbClr val="0070C0"/>
                </a:solidFill>
                <a:latin typeface="標楷體" panose="03000509000000000000" pitchFamily="65" charset="-120"/>
                <a:ea typeface="標楷體" panose="03000509000000000000" pitchFamily="65" charset="-120"/>
              </a:rPr>
              <a:t>中風造成腸道菌改變 </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algn="ctr"/>
            <a:r>
              <a:rPr lang="zh-TW" altLang="en-US" sz="3200" b="1" dirty="0" smtClean="0">
                <a:solidFill>
                  <a:srgbClr val="0070C0"/>
                </a:solidFill>
                <a:latin typeface="標楷體" panose="03000509000000000000" pitchFamily="65" charset="-120"/>
                <a:ea typeface="標楷體" panose="03000509000000000000" pitchFamily="65" charset="-120"/>
              </a:rPr>
              <a:t>移植健康腸道菌降低中風傷害</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algn="ctr"/>
            <a:endParaRPr lang="en-US" altLang="zh-TW" sz="3200" b="1" dirty="0" smtClean="0">
              <a:solidFill>
                <a:srgbClr val="0070C0"/>
              </a:solidFill>
              <a:latin typeface="標楷體" panose="03000509000000000000" pitchFamily="65" charset="-120"/>
              <a:ea typeface="標楷體" panose="03000509000000000000" pitchFamily="65" charset="-120"/>
            </a:endParaRP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a:srcRect l="11347" t="37261" r="57289" b="40110"/>
          <a:stretch/>
        </p:blipFill>
        <p:spPr>
          <a:xfrm>
            <a:off x="1371598" y="3609109"/>
            <a:ext cx="3588329" cy="1379765"/>
          </a:xfrm>
          <a:prstGeom prst="rect">
            <a:avLst/>
          </a:prstGeom>
        </p:spPr>
      </p:pic>
      <p:pic>
        <p:nvPicPr>
          <p:cNvPr id="6" name="圖片 5"/>
          <p:cNvPicPr>
            <a:picLocks noChangeAspect="1"/>
          </p:cNvPicPr>
          <p:nvPr/>
        </p:nvPicPr>
        <p:blipFill rotWithShape="1">
          <a:blip r:embed="rId3"/>
          <a:srcRect l="68155" t="34616" r="17789" b="32418"/>
          <a:stretch/>
        </p:blipFill>
        <p:spPr>
          <a:xfrm>
            <a:off x="5638800" y="3416875"/>
            <a:ext cx="1305200" cy="1631499"/>
          </a:xfrm>
          <a:prstGeom prst="rect">
            <a:avLst/>
          </a:prstGeom>
        </p:spPr>
      </p:pic>
      <p:pic>
        <p:nvPicPr>
          <p:cNvPr id="8" name="圖片 7"/>
          <p:cNvPicPr>
            <a:picLocks noChangeAspect="1"/>
          </p:cNvPicPr>
          <p:nvPr/>
        </p:nvPicPr>
        <p:blipFill rotWithShape="1">
          <a:blip r:embed="rId4"/>
          <a:srcRect l="11347" t="36813" r="62299" b="31319"/>
          <a:stretch/>
        </p:blipFill>
        <p:spPr>
          <a:xfrm>
            <a:off x="3388246" y="5240608"/>
            <a:ext cx="2171143" cy="1399181"/>
          </a:xfrm>
          <a:prstGeom prst="rect">
            <a:avLst/>
          </a:prstGeom>
        </p:spPr>
      </p:pic>
      <p:pic>
        <p:nvPicPr>
          <p:cNvPr id="11" name="圖片 10"/>
          <p:cNvPicPr>
            <a:picLocks noChangeAspect="1"/>
          </p:cNvPicPr>
          <p:nvPr/>
        </p:nvPicPr>
        <p:blipFill>
          <a:blip r:embed="rId5"/>
          <a:stretch>
            <a:fillRect/>
          </a:stretch>
        </p:blipFill>
        <p:spPr>
          <a:xfrm>
            <a:off x="5690335" y="6386476"/>
            <a:ext cx="1885704" cy="253313"/>
          </a:xfrm>
          <a:prstGeom prst="rect">
            <a:avLst/>
          </a:prstGeom>
        </p:spPr>
      </p:pic>
    </p:spTree>
    <p:extLst>
      <p:ext uri="{BB962C8B-B14F-4D97-AF65-F5344CB8AC3E}">
        <p14:creationId xmlns:p14="http://schemas.microsoft.com/office/powerpoint/2010/main" val="107512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86200" y="304800"/>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總</a:t>
            </a:r>
            <a:r>
              <a:rPr lang="zh-TW" altLang="en-US" sz="3200" b="1" dirty="0">
                <a:solidFill>
                  <a:srgbClr val="0070C0"/>
                </a:solidFill>
                <a:latin typeface="標楷體" panose="03000509000000000000" pitchFamily="65" charset="-120"/>
                <a:ea typeface="標楷體" panose="03000509000000000000" pitchFamily="65" charset="-120"/>
              </a:rPr>
              <a:t>結</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3" name="矩形 2"/>
          <p:cNvSpPr/>
          <p:nvPr/>
        </p:nvSpPr>
        <p:spPr>
          <a:xfrm>
            <a:off x="1600200" y="1565463"/>
            <a:ext cx="5772151" cy="4031873"/>
          </a:xfrm>
          <a:prstGeom prst="rect">
            <a:avLst/>
          </a:prstGeom>
        </p:spPr>
        <p:txBody>
          <a:bodyPr wrap="square">
            <a:spAutoFit/>
          </a:bodyPr>
          <a:lstStyle/>
          <a:p>
            <a:pPr algn="ctr"/>
            <a:r>
              <a:rPr lang="en-US" altLang="zh-TW" sz="3200" b="1" dirty="0" smtClean="0">
                <a:solidFill>
                  <a:srgbClr val="0070C0"/>
                </a:solidFill>
                <a:latin typeface="標楷體" panose="03000509000000000000" pitchFamily="65" charset="-120"/>
                <a:ea typeface="標楷體" panose="03000509000000000000" pitchFamily="65" charset="-120"/>
              </a:rPr>
              <a:t>Microbiota vs Stroke</a:t>
            </a:r>
          </a:p>
          <a:p>
            <a:pPr algn="ct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對的人</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對的屎</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a:solidFill>
                  <a:srgbClr val="0070C0"/>
                </a:solidFill>
                <a:latin typeface="標楷體" panose="03000509000000000000" pitchFamily="65" charset="-120"/>
                <a:ea typeface="標楷體" panose="03000509000000000000" pitchFamily="65" charset="-120"/>
              </a:rPr>
              <a:t>對</a:t>
            </a:r>
            <a:r>
              <a:rPr lang="zh-TW" altLang="en-US" sz="3200" b="1" dirty="0" smtClean="0">
                <a:solidFill>
                  <a:srgbClr val="0070C0"/>
                </a:solidFill>
                <a:latin typeface="標楷體" panose="03000509000000000000" pitchFamily="65" charset="-120"/>
                <a:ea typeface="標楷體" panose="03000509000000000000" pitchFamily="65" charset="-120"/>
              </a:rPr>
              <a:t>的</a:t>
            </a:r>
            <a:r>
              <a:rPr lang="zh-TW" altLang="en-US" sz="3200" b="1" dirty="0">
                <a:solidFill>
                  <a:srgbClr val="0070C0"/>
                </a:solidFill>
                <a:latin typeface="標楷體" panose="03000509000000000000" pitchFamily="65" charset="-120"/>
                <a:ea typeface="標楷體" panose="03000509000000000000" pitchFamily="65" charset="-120"/>
              </a:rPr>
              <a:t>菌</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9722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6400" y="2504182"/>
            <a:ext cx="5772151" cy="1077218"/>
          </a:xfrm>
          <a:prstGeom prst="rect">
            <a:avLst/>
          </a:prstGeom>
        </p:spPr>
        <p:txBody>
          <a:bodyPr wrap="square">
            <a:spAutoFit/>
          </a:bodyPr>
          <a:lstStyle/>
          <a:p>
            <a:pPr algn="ctr"/>
            <a:r>
              <a:rPr lang="en-US" altLang="zh-TW" sz="3200" b="1" dirty="0" err="1" smtClean="0">
                <a:solidFill>
                  <a:srgbClr val="0070C0"/>
                </a:solidFill>
                <a:latin typeface="標楷體" panose="03000509000000000000" pitchFamily="65" charset="-120"/>
                <a:ea typeface="標楷體" panose="03000509000000000000" pitchFamily="65" charset="-120"/>
              </a:rPr>
              <a:t>Neurorehabitation</a:t>
            </a:r>
            <a:r>
              <a:rPr lang="en-US" altLang="zh-TW" sz="3200" b="1" dirty="0" smtClean="0">
                <a:solidFill>
                  <a:srgbClr val="0070C0"/>
                </a:solidFill>
                <a:latin typeface="標楷體" panose="03000509000000000000" pitchFamily="65" charset="-120"/>
                <a:ea typeface="標楷體" panose="03000509000000000000" pitchFamily="65" charset="-120"/>
              </a:rPr>
              <a:t> vs Stroke</a:t>
            </a: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86615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25403" t="19230" r="20132" b="10440"/>
          <a:stretch/>
        </p:blipFill>
        <p:spPr>
          <a:xfrm>
            <a:off x="1322243" y="1676400"/>
            <a:ext cx="7212157" cy="4963205"/>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43" y="304800"/>
            <a:ext cx="1828800" cy="1083501"/>
          </a:xfrm>
          <a:prstGeom prst="rect">
            <a:avLst/>
          </a:prstGeom>
        </p:spPr>
      </p:pic>
      <p:sp>
        <p:nvSpPr>
          <p:cNvPr id="5" name="矩形 4"/>
          <p:cNvSpPr/>
          <p:nvPr/>
        </p:nvSpPr>
        <p:spPr>
          <a:xfrm>
            <a:off x="3200400" y="4419600"/>
            <a:ext cx="47244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895600" y="455133"/>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中風後身體復原機</a:t>
            </a:r>
            <a:r>
              <a:rPr lang="zh-TW" altLang="en-US" sz="3200" b="1" dirty="0">
                <a:solidFill>
                  <a:srgbClr val="0070C0"/>
                </a:solidFill>
                <a:latin typeface="標楷體" panose="03000509000000000000" pitchFamily="65" charset="-120"/>
                <a:ea typeface="標楷體" panose="03000509000000000000" pitchFamily="65" charset="-120"/>
              </a:rPr>
              <a:t>制</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47053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4861" t="35714" r="50586" b="15934"/>
          <a:stretch/>
        </p:blipFill>
        <p:spPr>
          <a:xfrm>
            <a:off x="1371600" y="1278610"/>
            <a:ext cx="6175663" cy="4605579"/>
          </a:xfrm>
          <a:prstGeom prst="rect">
            <a:avLst/>
          </a:prstGeom>
        </p:spPr>
      </p:pic>
      <p:sp>
        <p:nvSpPr>
          <p:cNvPr id="3" name="矩形 2"/>
          <p:cNvSpPr/>
          <p:nvPr/>
        </p:nvSpPr>
        <p:spPr>
          <a:xfrm>
            <a:off x="2743200" y="3810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中風後身體歷程</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0703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57448" y="2286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人的壽命極限</a:t>
            </a:r>
            <a:r>
              <a:rPr lang="zh-TW" altLang="en-US" sz="3200" b="1" dirty="0" smtClean="0">
                <a:solidFill>
                  <a:srgbClr val="0070C0"/>
                </a:solidFill>
                <a:latin typeface="標楷體" panose="03000509000000000000" pitchFamily="65" charset="-120"/>
                <a:ea typeface="標楷體" panose="03000509000000000000" pitchFamily="65" charset="-120"/>
                <a:sym typeface="Symbol" panose="05050102010706020507" pitchFamily="18" charset="2"/>
              </a:rPr>
              <a:t> </a:t>
            </a:r>
            <a:r>
              <a:rPr lang="en-US" altLang="zh-TW" sz="3200" b="1" dirty="0" smtClean="0">
                <a:solidFill>
                  <a:srgbClr val="0070C0"/>
                </a:solidFill>
                <a:latin typeface="標楷體" panose="03000509000000000000" pitchFamily="65" charset="-120"/>
                <a:ea typeface="標楷體" panose="03000509000000000000" pitchFamily="65" charset="-120"/>
              </a:rPr>
              <a:t>II</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rotWithShape="1">
          <a:blip r:embed="rId2"/>
          <a:srcRect l="1390" t="29120" r="29503" b="26924"/>
          <a:stretch/>
        </p:blipFill>
        <p:spPr>
          <a:xfrm>
            <a:off x="386536" y="870525"/>
            <a:ext cx="8305800" cy="2815526"/>
          </a:xfrm>
          <a:prstGeom prst="rect">
            <a:avLst/>
          </a:prstGeom>
        </p:spPr>
      </p:pic>
      <p:sp>
        <p:nvSpPr>
          <p:cNvPr id="7" name="文字方塊 6"/>
          <p:cNvSpPr txBox="1"/>
          <p:nvPr/>
        </p:nvSpPr>
        <p:spPr>
          <a:xfrm>
            <a:off x="6172200" y="1276350"/>
            <a:ext cx="1313180" cy="584775"/>
          </a:xfrm>
          <a:prstGeom prst="rect">
            <a:avLst/>
          </a:prstGeom>
          <a:noFill/>
        </p:spPr>
        <p:txBody>
          <a:bodyPr wrap="none" rtlCol="0">
            <a:spAutoFit/>
          </a:bodyPr>
          <a:lstStyle/>
          <a:p>
            <a:r>
              <a:rPr lang="en-US" altLang="zh-TW" sz="3200" b="1" dirty="0" smtClean="0">
                <a:solidFill>
                  <a:srgbClr val="7030A0"/>
                </a:solidFill>
              </a:rPr>
              <a:t>115</a:t>
            </a:r>
            <a:r>
              <a:rPr lang="zh-TW" altLang="en-US" sz="3200" b="1" dirty="0" smtClean="0">
                <a:solidFill>
                  <a:srgbClr val="7030A0"/>
                </a:solidFill>
              </a:rPr>
              <a:t> 歲</a:t>
            </a:r>
            <a:endParaRPr lang="zh-TW" altLang="en-US" sz="3200" b="1" dirty="0">
              <a:solidFill>
                <a:srgbClr val="7030A0"/>
              </a:solidFill>
            </a:endParaRPr>
          </a:p>
        </p:txBody>
      </p:sp>
      <p:sp>
        <p:nvSpPr>
          <p:cNvPr id="8" name="矩形 7"/>
          <p:cNvSpPr/>
          <p:nvPr/>
        </p:nvSpPr>
        <p:spPr>
          <a:xfrm>
            <a:off x="6019800" y="1123950"/>
            <a:ext cx="1600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p:cNvCxnSpPr/>
          <p:nvPr/>
        </p:nvCxnSpPr>
        <p:spPr>
          <a:xfrm>
            <a:off x="457200" y="1219200"/>
            <a:ext cx="91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圖片 10"/>
          <p:cNvPicPr>
            <a:picLocks noChangeAspect="1"/>
          </p:cNvPicPr>
          <p:nvPr/>
        </p:nvPicPr>
        <p:blipFill rotWithShape="1">
          <a:blip r:embed="rId3"/>
          <a:srcRect l="1977" t="30220" r="28983" b="24783"/>
          <a:stretch/>
        </p:blipFill>
        <p:spPr>
          <a:xfrm>
            <a:off x="386535" y="3819401"/>
            <a:ext cx="8309479" cy="2886199"/>
          </a:xfrm>
          <a:prstGeom prst="rect">
            <a:avLst/>
          </a:prstGeom>
        </p:spPr>
      </p:pic>
      <p:cxnSp>
        <p:nvCxnSpPr>
          <p:cNvPr id="12" name="直線接點 11"/>
          <p:cNvCxnSpPr/>
          <p:nvPr/>
        </p:nvCxnSpPr>
        <p:spPr>
          <a:xfrm>
            <a:off x="381000" y="4114800"/>
            <a:ext cx="91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934200" y="4251327"/>
            <a:ext cx="367408" cy="584775"/>
          </a:xfrm>
          <a:prstGeom prst="rect">
            <a:avLst/>
          </a:prstGeom>
          <a:noFill/>
        </p:spPr>
        <p:txBody>
          <a:bodyPr wrap="none" rtlCol="0">
            <a:spAutoFit/>
          </a:bodyPr>
          <a:lstStyle/>
          <a:p>
            <a:r>
              <a:rPr lang="en-US" altLang="zh-TW" sz="3200" b="1" dirty="0" smtClean="0">
                <a:solidFill>
                  <a:srgbClr val="7030A0"/>
                </a:solidFill>
                <a:sym typeface="Symbol" panose="05050102010706020507" pitchFamily="18" charset="2"/>
              </a:rPr>
              <a:t></a:t>
            </a:r>
            <a:endParaRPr lang="zh-TW" altLang="en-US" sz="3200" b="1" dirty="0">
              <a:solidFill>
                <a:srgbClr val="7030A0"/>
              </a:solidFill>
            </a:endParaRPr>
          </a:p>
        </p:txBody>
      </p:sp>
      <p:sp>
        <p:nvSpPr>
          <p:cNvPr id="14" name="矩形 13"/>
          <p:cNvSpPr/>
          <p:nvPr/>
        </p:nvSpPr>
        <p:spPr>
          <a:xfrm>
            <a:off x="6781800" y="4128901"/>
            <a:ext cx="1600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7198619" y="4251327"/>
            <a:ext cx="367408" cy="584775"/>
          </a:xfrm>
          <a:prstGeom prst="rect">
            <a:avLst/>
          </a:prstGeom>
          <a:noFill/>
        </p:spPr>
        <p:txBody>
          <a:bodyPr wrap="none" rtlCol="0">
            <a:spAutoFit/>
          </a:bodyPr>
          <a:lstStyle/>
          <a:p>
            <a:r>
              <a:rPr lang="en-US" altLang="zh-TW" sz="3200" b="1" dirty="0" smtClean="0">
                <a:solidFill>
                  <a:srgbClr val="7030A0"/>
                </a:solidFill>
                <a:sym typeface="Symbol" panose="05050102010706020507" pitchFamily="18" charset="2"/>
              </a:rPr>
              <a:t></a:t>
            </a:r>
            <a:endParaRPr lang="zh-TW" altLang="en-US" sz="3200" b="1" dirty="0">
              <a:solidFill>
                <a:srgbClr val="7030A0"/>
              </a:solidFill>
            </a:endParaRPr>
          </a:p>
        </p:txBody>
      </p:sp>
      <p:sp>
        <p:nvSpPr>
          <p:cNvPr id="16" name="文字方塊 15"/>
          <p:cNvSpPr txBox="1"/>
          <p:nvPr/>
        </p:nvSpPr>
        <p:spPr>
          <a:xfrm>
            <a:off x="7485380" y="4262913"/>
            <a:ext cx="777777" cy="584775"/>
          </a:xfrm>
          <a:prstGeom prst="rect">
            <a:avLst/>
          </a:prstGeom>
          <a:noFill/>
        </p:spPr>
        <p:txBody>
          <a:bodyPr wrap="none" rtlCol="0">
            <a:spAutoFit/>
          </a:bodyPr>
          <a:lstStyle/>
          <a:p>
            <a:r>
              <a:rPr lang="en-US" altLang="zh-TW" sz="3200" b="1" dirty="0" smtClean="0">
                <a:solidFill>
                  <a:srgbClr val="7030A0"/>
                </a:solidFill>
                <a:sym typeface="Symbol" panose="05050102010706020507" pitchFamily="18" charset="2"/>
              </a:rPr>
              <a:t></a:t>
            </a:r>
            <a:r>
              <a:rPr lang="zh-TW" altLang="en-US" sz="3200" b="1" dirty="0" smtClean="0">
                <a:solidFill>
                  <a:srgbClr val="7030A0"/>
                </a:solidFill>
                <a:sym typeface="Symbol" panose="05050102010706020507" pitchFamily="18" charset="2"/>
              </a:rPr>
              <a:t>歲</a:t>
            </a:r>
            <a:endParaRPr lang="zh-TW" altLang="en-US" sz="3200" b="1" dirty="0">
              <a:solidFill>
                <a:srgbClr val="7030A0"/>
              </a:solidFill>
            </a:endParaRPr>
          </a:p>
        </p:txBody>
      </p:sp>
    </p:spTree>
    <p:extLst>
      <p:ext uri="{BB962C8B-B14F-4D97-AF65-F5344CB8AC3E}">
        <p14:creationId xmlns:p14="http://schemas.microsoft.com/office/powerpoint/2010/main" val="405503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159668"/>
            <a:ext cx="6455463" cy="4843463"/>
          </a:xfrm>
          <a:prstGeom prst="rect">
            <a:avLst/>
          </a:prstGeom>
        </p:spPr>
      </p:pic>
      <p:sp>
        <p:nvSpPr>
          <p:cNvPr id="3" name="矩形 2"/>
          <p:cNvSpPr/>
          <p:nvPr/>
        </p:nvSpPr>
        <p:spPr>
          <a:xfrm>
            <a:off x="3048000" y="381000"/>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身體復原機</a:t>
            </a:r>
            <a:r>
              <a:rPr lang="zh-TW" altLang="en-US" sz="3200" b="1" dirty="0">
                <a:solidFill>
                  <a:srgbClr val="0070C0"/>
                </a:solidFill>
                <a:latin typeface="標楷體" panose="03000509000000000000" pitchFamily="65" charset="-120"/>
                <a:ea typeface="標楷體" panose="03000509000000000000" pitchFamily="65" charset="-120"/>
              </a:rPr>
              <a:t>制</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6386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27745" t="31319" r="29503" b="10439"/>
          <a:stretch/>
        </p:blipFill>
        <p:spPr>
          <a:xfrm>
            <a:off x="1295400" y="1524000"/>
            <a:ext cx="6400800" cy="4647156"/>
          </a:xfrm>
          <a:prstGeom prst="rect">
            <a:avLst/>
          </a:prstGeom>
        </p:spPr>
      </p:pic>
      <p:sp>
        <p:nvSpPr>
          <p:cNvPr id="3" name="矩形 2"/>
          <p:cNvSpPr/>
          <p:nvPr/>
        </p:nvSpPr>
        <p:spPr>
          <a:xfrm>
            <a:off x="2590800" y="4572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如何有效使身體復原</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5049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0761" t="34615" r="47071" b="14835"/>
          <a:stretch/>
        </p:blipFill>
        <p:spPr>
          <a:xfrm>
            <a:off x="1143000" y="1390650"/>
            <a:ext cx="6858000" cy="4381500"/>
          </a:xfrm>
          <a:prstGeom prst="rect">
            <a:avLst/>
          </a:prstGeom>
        </p:spPr>
      </p:pic>
      <p:sp>
        <p:nvSpPr>
          <p:cNvPr id="3" name="矩形 2"/>
          <p:cNvSpPr/>
          <p:nvPr/>
        </p:nvSpPr>
        <p:spPr>
          <a:xfrm>
            <a:off x="1981200" y="4572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增加中風恢復的有效與準確性</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3111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57851"/>
            <a:ext cx="5397500" cy="5130365"/>
          </a:xfrm>
          <a:prstGeom prst="rect">
            <a:avLst/>
          </a:prstGeom>
        </p:spPr>
      </p:pic>
      <p:sp>
        <p:nvSpPr>
          <p:cNvPr id="5" name="矩形 4"/>
          <p:cNvSpPr/>
          <p:nvPr/>
        </p:nvSpPr>
        <p:spPr>
          <a:xfrm>
            <a:off x="2286000" y="304800"/>
            <a:ext cx="5772151" cy="584775"/>
          </a:xfrm>
          <a:prstGeom prst="rect">
            <a:avLst/>
          </a:prstGeom>
        </p:spPr>
        <p:txBody>
          <a:bodyPr wrap="square">
            <a:spAutoFit/>
          </a:bodyPr>
          <a:lstStyle/>
          <a:p>
            <a:r>
              <a:rPr lang="en-US" altLang="zh-TW" sz="3200" b="1" dirty="0" err="1" smtClean="0">
                <a:solidFill>
                  <a:srgbClr val="0070C0"/>
                </a:solidFill>
                <a:latin typeface="標楷體" panose="03000509000000000000" pitchFamily="65" charset="-120"/>
                <a:ea typeface="標楷體" panose="03000509000000000000" pitchFamily="65" charset="-120"/>
              </a:rPr>
              <a:t>Optogenetic</a:t>
            </a:r>
            <a:r>
              <a:rPr lang="en-US" altLang="zh-TW" sz="3200" b="1" dirty="0" smtClean="0">
                <a:solidFill>
                  <a:srgbClr val="0070C0"/>
                </a:solidFill>
                <a:latin typeface="標楷體" panose="03000509000000000000" pitchFamily="65" charset="-120"/>
                <a:ea typeface="標楷體" panose="03000509000000000000" pitchFamily="65" charset="-120"/>
              </a:rPr>
              <a:t> (</a:t>
            </a:r>
            <a:r>
              <a:rPr lang="zh-TW" altLang="en-US" sz="3200" b="1" dirty="0" smtClean="0">
                <a:solidFill>
                  <a:srgbClr val="0070C0"/>
                </a:solidFill>
                <a:latin typeface="標楷體" panose="03000509000000000000" pitchFamily="65" charset="-120"/>
                <a:ea typeface="標楷體" panose="03000509000000000000" pitchFamily="65" charset="-120"/>
              </a:rPr>
              <a:t>光遺傳學</a:t>
            </a:r>
            <a:r>
              <a:rPr lang="en-US" altLang="zh-TW" sz="3200" b="1" dirty="0" smtClean="0">
                <a:solidFill>
                  <a:srgbClr val="0070C0"/>
                </a:solidFill>
                <a:latin typeface="標楷體" panose="03000509000000000000" pitchFamily="65" charset="-120"/>
                <a:ea typeface="標楷體" panose="03000509000000000000" pitchFamily="65" charset="-120"/>
              </a:rPr>
              <a:t>)</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031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20188" y="6188216"/>
            <a:ext cx="3097323" cy="369332"/>
          </a:xfrm>
          <a:prstGeom prst="rect">
            <a:avLst/>
          </a:prstGeom>
        </p:spPr>
        <p:txBody>
          <a:bodyPr wrap="none">
            <a:spAutoFit/>
          </a:bodyPr>
          <a:lstStyle/>
          <a:p>
            <a:r>
              <a:rPr lang="en-US" altLang="zh-TW" dirty="0">
                <a:solidFill>
                  <a:srgbClr val="FFFFFF"/>
                </a:solidFill>
                <a:latin typeface="YouTube Noto"/>
                <a:hlinkClick r:id="rId2"/>
              </a:rPr>
              <a:t>https://youtu.be/vAL0AUgKOTk</a:t>
            </a:r>
            <a:endParaRPr lang="zh-TW" altLang="en-US"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57837"/>
            <a:ext cx="8637895" cy="4047126"/>
          </a:xfrm>
          <a:prstGeom prst="rect">
            <a:avLst/>
          </a:prstGeom>
        </p:spPr>
      </p:pic>
      <p:sp>
        <p:nvSpPr>
          <p:cNvPr id="4" name="矩形 3"/>
          <p:cNvSpPr/>
          <p:nvPr/>
        </p:nvSpPr>
        <p:spPr>
          <a:xfrm>
            <a:off x="1295400" y="228600"/>
            <a:ext cx="7391400" cy="584775"/>
          </a:xfrm>
          <a:prstGeom prst="rect">
            <a:avLst/>
          </a:prstGeom>
        </p:spPr>
        <p:txBody>
          <a:bodyPr wrap="square">
            <a:spAutoFit/>
          </a:bodyPr>
          <a:lstStyle/>
          <a:p>
            <a:r>
              <a:rPr lang="en-US" altLang="zh-TW" sz="3200" b="1" dirty="0" err="1" smtClean="0">
                <a:solidFill>
                  <a:srgbClr val="0070C0"/>
                </a:solidFill>
                <a:latin typeface="標楷體" panose="03000509000000000000" pitchFamily="65" charset="-120"/>
                <a:ea typeface="標楷體" panose="03000509000000000000" pitchFamily="65" charset="-120"/>
              </a:rPr>
              <a:t>Optogenetic</a:t>
            </a:r>
            <a:r>
              <a:rPr lang="en-US" altLang="zh-TW" sz="3200" b="1" dirty="0" smtClean="0">
                <a:solidFill>
                  <a:srgbClr val="0070C0"/>
                </a:solidFill>
                <a:latin typeface="標楷體" panose="03000509000000000000" pitchFamily="65" charset="-120"/>
                <a:ea typeface="標楷體" panose="03000509000000000000" pitchFamily="65" charset="-120"/>
              </a:rPr>
              <a:t> (</a:t>
            </a:r>
            <a:r>
              <a:rPr lang="zh-TW" altLang="en-US" sz="3200" b="1" dirty="0" smtClean="0">
                <a:solidFill>
                  <a:srgbClr val="0070C0"/>
                </a:solidFill>
                <a:latin typeface="標楷體" panose="03000509000000000000" pitchFamily="65" charset="-120"/>
                <a:ea typeface="標楷體" panose="03000509000000000000" pitchFamily="65" charset="-120"/>
              </a:rPr>
              <a:t>光遺傳學</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的三種光刺激</a:t>
            </a: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2286000" y="1557837"/>
            <a:ext cx="646331" cy="369332"/>
          </a:xfrm>
          <a:prstGeom prst="rect">
            <a:avLst/>
          </a:prstGeom>
          <a:noFill/>
        </p:spPr>
        <p:txBody>
          <a:bodyPr wrap="none" rtlCol="0">
            <a:spAutoFit/>
          </a:bodyPr>
          <a:lstStyle/>
          <a:p>
            <a:r>
              <a:rPr lang="zh-TW" altLang="en-US" b="1" dirty="0" smtClean="0">
                <a:solidFill>
                  <a:srgbClr val="0070C0"/>
                </a:solidFill>
                <a:latin typeface="標楷體" panose="03000509000000000000" pitchFamily="65" charset="-120"/>
                <a:ea typeface="標楷體" panose="03000509000000000000" pitchFamily="65" charset="-120"/>
              </a:rPr>
              <a:t>興奮</a:t>
            </a:r>
            <a:endParaRPr lang="zh-TW" altLang="en-US" b="1" dirty="0">
              <a:solidFill>
                <a:srgbClr val="0070C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2379597" y="2895600"/>
            <a:ext cx="646331" cy="369332"/>
          </a:xfrm>
          <a:prstGeom prst="rect">
            <a:avLst/>
          </a:prstGeom>
          <a:noFill/>
        </p:spPr>
        <p:txBody>
          <a:bodyPr wrap="none" rtlCol="0">
            <a:spAutoFit/>
          </a:bodyPr>
          <a:lstStyle/>
          <a:p>
            <a:r>
              <a:rPr lang="zh-TW" altLang="en-US" b="1" dirty="0" smtClean="0">
                <a:solidFill>
                  <a:srgbClr val="FFC000"/>
                </a:solidFill>
                <a:latin typeface="標楷體" panose="03000509000000000000" pitchFamily="65" charset="-120"/>
                <a:ea typeface="標楷體" panose="03000509000000000000" pitchFamily="65" charset="-120"/>
              </a:rPr>
              <a:t>抑制</a:t>
            </a:r>
            <a:endParaRPr lang="zh-TW" altLang="en-US" b="1" dirty="0">
              <a:solidFill>
                <a:srgbClr val="FFC00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1917932" y="4233363"/>
            <a:ext cx="1107996" cy="369332"/>
          </a:xfrm>
          <a:prstGeom prst="rect">
            <a:avLst/>
          </a:prstGeom>
          <a:noFill/>
        </p:spPr>
        <p:txBody>
          <a:bodyPr wrap="none" rtlCol="0">
            <a:spAutoFit/>
          </a:bodyPr>
          <a:lstStyle/>
          <a:p>
            <a:r>
              <a:rPr lang="zh-TW" altLang="en-US" b="1" dirty="0" smtClean="0">
                <a:solidFill>
                  <a:srgbClr val="00B050"/>
                </a:solidFill>
                <a:latin typeface="標楷體" panose="03000509000000000000" pitchFamily="65" charset="-120"/>
                <a:ea typeface="標楷體" panose="03000509000000000000" pitchFamily="65" charset="-120"/>
              </a:rPr>
              <a:t>訊息傳遞</a:t>
            </a:r>
            <a:endParaRPr lang="zh-TW" altLang="en-US" b="1" dirty="0">
              <a:solidFill>
                <a:srgbClr val="00B05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22301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390" t="30220" r="32638" b="52389"/>
          <a:stretch/>
        </p:blipFill>
        <p:spPr>
          <a:xfrm>
            <a:off x="228599" y="609600"/>
            <a:ext cx="8689298" cy="1220810"/>
          </a:xfrm>
          <a:prstGeom prst="rect">
            <a:avLst/>
          </a:prstGeom>
        </p:spPr>
      </p:pic>
      <p:pic>
        <p:nvPicPr>
          <p:cNvPr id="3" name="圖片 2"/>
          <p:cNvPicPr>
            <a:picLocks noChangeAspect="1"/>
          </p:cNvPicPr>
          <p:nvPr/>
        </p:nvPicPr>
        <p:blipFill rotWithShape="1">
          <a:blip r:embed="rId3"/>
          <a:srcRect l="16618" t="18131" r="17788" b="9341"/>
          <a:stretch/>
        </p:blipFill>
        <p:spPr>
          <a:xfrm>
            <a:off x="1295400" y="2209800"/>
            <a:ext cx="6982691" cy="4114800"/>
          </a:xfrm>
          <a:prstGeom prst="rect">
            <a:avLst/>
          </a:prstGeom>
        </p:spPr>
      </p:pic>
      <p:sp>
        <p:nvSpPr>
          <p:cNvPr id="4" name="矩形 3"/>
          <p:cNvSpPr/>
          <p:nvPr/>
        </p:nvSpPr>
        <p:spPr>
          <a:xfrm>
            <a:off x="1778689" y="0"/>
            <a:ext cx="7139207"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光遺傳學</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有效</a:t>
            </a:r>
            <a:r>
              <a:rPr lang="zh-TW" altLang="en-US" sz="3200" b="1" dirty="0" smtClean="0">
                <a:solidFill>
                  <a:srgbClr val="0070C0"/>
                </a:solidFill>
                <a:latin typeface="標楷體" panose="03000509000000000000" pitchFamily="65" charset="-120"/>
                <a:ea typeface="標楷體" panose="03000509000000000000" pitchFamily="65" charset="-120"/>
              </a:rPr>
              <a:t>用於中風治療研究 </a:t>
            </a:r>
            <a:r>
              <a:rPr lang="en-US" altLang="zh-TW" sz="3200" b="1" dirty="0" smtClean="0">
                <a:solidFill>
                  <a:srgbClr val="0070C0"/>
                </a:solidFill>
                <a:latin typeface="標楷體" panose="03000509000000000000" pitchFamily="65" charset="-120"/>
                <a:ea typeface="標楷體" panose="03000509000000000000" pitchFamily="65" charset="-120"/>
              </a:rPr>
              <a:t>I</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8030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21303" t="29121" r="52929" b="24725"/>
          <a:stretch/>
        </p:blipFill>
        <p:spPr>
          <a:xfrm>
            <a:off x="4724400" y="609600"/>
            <a:ext cx="3505200" cy="3345873"/>
          </a:xfrm>
          <a:prstGeom prst="rect">
            <a:avLst/>
          </a:prstGeom>
        </p:spPr>
      </p:pic>
      <p:pic>
        <p:nvPicPr>
          <p:cNvPr id="3" name="圖片 2"/>
          <p:cNvPicPr>
            <a:picLocks noChangeAspect="1"/>
          </p:cNvPicPr>
          <p:nvPr/>
        </p:nvPicPr>
        <p:blipFill rotWithShape="1">
          <a:blip r:embed="rId3"/>
          <a:srcRect l="21889" t="43407" r="29502" b="19231"/>
          <a:stretch/>
        </p:blipFill>
        <p:spPr>
          <a:xfrm>
            <a:off x="3295650" y="4191000"/>
            <a:ext cx="5791200" cy="2372299"/>
          </a:xfrm>
          <a:prstGeom prst="rect">
            <a:avLst/>
          </a:prstGeom>
        </p:spPr>
      </p:pic>
      <p:pic>
        <p:nvPicPr>
          <p:cNvPr id="4" name="圖片 3"/>
          <p:cNvPicPr>
            <a:picLocks noChangeAspect="1"/>
          </p:cNvPicPr>
          <p:nvPr/>
        </p:nvPicPr>
        <p:blipFill rotWithShape="1">
          <a:blip r:embed="rId4"/>
          <a:srcRect l="14861" t="35714" r="50586" b="15934"/>
          <a:stretch/>
        </p:blipFill>
        <p:spPr>
          <a:xfrm>
            <a:off x="102177" y="1809427"/>
            <a:ext cx="3193473" cy="2381573"/>
          </a:xfrm>
          <a:prstGeom prst="rect">
            <a:avLst/>
          </a:prstGeom>
        </p:spPr>
      </p:pic>
      <p:sp>
        <p:nvSpPr>
          <p:cNvPr id="5" name="矩形 4"/>
          <p:cNvSpPr/>
          <p:nvPr/>
        </p:nvSpPr>
        <p:spPr>
          <a:xfrm>
            <a:off x="2505940" y="-62178"/>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刺激神經有效促進中風</a:t>
            </a:r>
            <a:r>
              <a:rPr lang="zh-TW" altLang="en-US" sz="3200" b="1" dirty="0">
                <a:solidFill>
                  <a:srgbClr val="0070C0"/>
                </a:solidFill>
                <a:latin typeface="標楷體" panose="03000509000000000000" pitchFamily="65" charset="-120"/>
                <a:ea typeface="標楷體" panose="03000509000000000000" pitchFamily="65" charset="-120"/>
              </a:rPr>
              <a:t>恢復</a:t>
            </a:r>
          </a:p>
        </p:txBody>
      </p:sp>
    </p:spTree>
    <p:extLst>
      <p:ext uri="{BB962C8B-B14F-4D97-AF65-F5344CB8AC3E}">
        <p14:creationId xmlns:p14="http://schemas.microsoft.com/office/powerpoint/2010/main" val="412581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6400" y="59961"/>
            <a:ext cx="7848600"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光遺傳學</a:t>
            </a:r>
            <a:r>
              <a:rPr lang="en-US" altLang="zh-TW" sz="3200" b="1" dirty="0" smtClean="0">
                <a:solidFill>
                  <a:srgbClr val="0070C0"/>
                </a:solidFill>
                <a:latin typeface="標楷體" panose="03000509000000000000" pitchFamily="65" charset="-120"/>
                <a:ea typeface="標楷體" panose="03000509000000000000" pitchFamily="65" charset="-120"/>
              </a:rPr>
              <a:t>)</a:t>
            </a:r>
            <a:r>
              <a:rPr lang="zh-TW" altLang="en-US" sz="3200" b="1" dirty="0" smtClean="0">
                <a:solidFill>
                  <a:srgbClr val="0070C0"/>
                </a:solidFill>
                <a:latin typeface="標楷體" panose="03000509000000000000" pitchFamily="65" charset="-120"/>
                <a:ea typeface="標楷體" panose="03000509000000000000" pitchFamily="65" charset="-120"/>
              </a:rPr>
              <a:t>有效</a:t>
            </a:r>
            <a:r>
              <a:rPr lang="zh-TW" altLang="en-US" sz="3200" b="1" dirty="0" smtClean="0">
                <a:solidFill>
                  <a:srgbClr val="0070C0"/>
                </a:solidFill>
                <a:latin typeface="標楷體" panose="03000509000000000000" pitchFamily="65" charset="-120"/>
                <a:ea typeface="標楷體" panose="03000509000000000000" pitchFamily="65" charset="-120"/>
              </a:rPr>
              <a:t>用於中風治療研究 </a:t>
            </a:r>
            <a:r>
              <a:rPr lang="en-US" altLang="zh-TW" sz="3200" b="1" dirty="0" smtClean="0">
                <a:solidFill>
                  <a:srgbClr val="0070C0"/>
                </a:solidFill>
                <a:latin typeface="標楷體" panose="03000509000000000000" pitchFamily="65" charset="-120"/>
                <a:ea typeface="標楷體" panose="03000509000000000000" pitchFamily="65" charset="-120"/>
              </a:rPr>
              <a:t>II</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2"/>
          <a:srcRect l="1391" t="30220" r="28331" b="56593"/>
          <a:stretch/>
        </p:blipFill>
        <p:spPr>
          <a:xfrm>
            <a:off x="381000" y="838200"/>
            <a:ext cx="8534400" cy="853440"/>
          </a:xfrm>
          <a:prstGeom prst="rect">
            <a:avLst/>
          </a:prstGeom>
        </p:spPr>
      </p:pic>
      <p:pic>
        <p:nvPicPr>
          <p:cNvPr id="6" name="圖片 5"/>
          <p:cNvPicPr>
            <a:picLocks noChangeAspect="1"/>
          </p:cNvPicPr>
          <p:nvPr/>
        </p:nvPicPr>
        <p:blipFill rotWithShape="1">
          <a:blip r:embed="rId3"/>
          <a:srcRect l="11347" t="14835" r="11348" b="8242"/>
          <a:stretch/>
        </p:blipFill>
        <p:spPr>
          <a:xfrm>
            <a:off x="762000" y="1981200"/>
            <a:ext cx="7687142" cy="4076515"/>
          </a:xfrm>
          <a:prstGeom prst="rect">
            <a:avLst/>
          </a:prstGeom>
        </p:spPr>
      </p:pic>
    </p:spTree>
    <p:extLst>
      <p:ext uri="{BB962C8B-B14F-4D97-AF65-F5344CB8AC3E}">
        <p14:creationId xmlns:p14="http://schemas.microsoft.com/office/powerpoint/2010/main" val="1110741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91000" y="381000"/>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總</a:t>
            </a:r>
            <a:r>
              <a:rPr lang="zh-TW" altLang="en-US" sz="3200" b="1" dirty="0">
                <a:solidFill>
                  <a:srgbClr val="0070C0"/>
                </a:solidFill>
                <a:latin typeface="標楷體" panose="03000509000000000000" pitchFamily="65" charset="-120"/>
                <a:ea typeface="標楷體" panose="03000509000000000000" pitchFamily="65" charset="-120"/>
              </a:rPr>
              <a:t>結</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3" name="矩形 2"/>
          <p:cNvSpPr/>
          <p:nvPr/>
        </p:nvSpPr>
        <p:spPr>
          <a:xfrm>
            <a:off x="3443990" y="1600200"/>
            <a:ext cx="5772151" cy="4524315"/>
          </a:xfrm>
          <a:prstGeom prst="rect">
            <a:avLst/>
          </a:prstGeom>
        </p:spPr>
        <p:txBody>
          <a:bodyPr wrap="square">
            <a:spAutoFit/>
          </a:bodyPr>
          <a:lstStyle/>
          <a:p>
            <a:pPr algn="ct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藥物</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復健運動</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針灸</a:t>
            </a: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電刺激或磁力刺激</a:t>
            </a:r>
            <a:endParaRPr lang="en-US" altLang="zh-TW" sz="3200" b="1" dirty="0">
              <a:solidFill>
                <a:srgbClr val="0070C0"/>
              </a:solidFill>
              <a:latin typeface="標楷體" panose="03000509000000000000" pitchFamily="65" charset="-120"/>
              <a:ea typeface="標楷體" panose="03000509000000000000" pitchFamily="65" charset="-120"/>
            </a:endParaRP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4" name="矩形 3"/>
          <p:cNvSpPr/>
          <p:nvPr/>
        </p:nvSpPr>
        <p:spPr>
          <a:xfrm>
            <a:off x="1600200" y="1219200"/>
            <a:ext cx="5772151" cy="1077218"/>
          </a:xfrm>
          <a:prstGeom prst="rect">
            <a:avLst/>
          </a:prstGeom>
        </p:spPr>
        <p:txBody>
          <a:bodyPr wrap="square">
            <a:spAutoFit/>
          </a:bodyPr>
          <a:lstStyle/>
          <a:p>
            <a:pPr algn="ctr"/>
            <a:r>
              <a:rPr lang="en-US" altLang="zh-TW" sz="3200" b="1" dirty="0" err="1" smtClean="0">
                <a:solidFill>
                  <a:srgbClr val="0070C0"/>
                </a:solidFill>
                <a:latin typeface="標楷體" panose="03000509000000000000" pitchFamily="65" charset="-120"/>
                <a:ea typeface="標楷體" panose="03000509000000000000" pitchFamily="65" charset="-120"/>
              </a:rPr>
              <a:t>Neurorehabitation</a:t>
            </a:r>
            <a:r>
              <a:rPr lang="en-US" altLang="zh-TW" sz="3200" b="1" dirty="0" smtClean="0">
                <a:solidFill>
                  <a:srgbClr val="0070C0"/>
                </a:solidFill>
                <a:latin typeface="標楷體" panose="03000509000000000000" pitchFamily="65" charset="-120"/>
                <a:ea typeface="標楷體" panose="03000509000000000000" pitchFamily="65" charset="-120"/>
              </a:rPr>
              <a:t> vs Stroke</a:t>
            </a: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5" name="矩形 4"/>
          <p:cNvSpPr/>
          <p:nvPr/>
        </p:nvSpPr>
        <p:spPr>
          <a:xfrm>
            <a:off x="-762000" y="2831305"/>
            <a:ext cx="5772151" cy="2062103"/>
          </a:xfrm>
          <a:prstGeom prst="rect">
            <a:avLst/>
          </a:prstGeom>
        </p:spPr>
        <p:txBody>
          <a:bodyPr wrap="square">
            <a:spAutoFit/>
          </a:bodyPr>
          <a:lstStyle/>
          <a:p>
            <a:pPr algn="ct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r>
              <a:rPr lang="zh-TW" altLang="en-US" sz="3200" b="1" dirty="0" smtClean="0">
                <a:solidFill>
                  <a:srgbClr val="0070C0"/>
                </a:solidFill>
                <a:latin typeface="標楷體" panose="03000509000000000000" pitchFamily="65" charset="-120"/>
                <a:ea typeface="標楷體" panose="03000509000000000000" pitchFamily="65" charset="-120"/>
              </a:rPr>
              <a:t>找到對的神經路徑</a:t>
            </a: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lgn="ctr">
              <a:buFont typeface="Arial" panose="020B0604020202020204" pitchFamily="34" charset="0"/>
              <a:buChar char="•"/>
            </a:pPr>
            <a:endParaRPr lang="en-US" altLang="zh-TW" sz="3200" b="1" dirty="0" smtClean="0">
              <a:solidFill>
                <a:srgbClr val="0070C0"/>
              </a:solidFill>
              <a:latin typeface="標楷體" panose="03000509000000000000" pitchFamily="65" charset="-120"/>
              <a:ea typeface="標楷體" panose="03000509000000000000" pitchFamily="65" charset="-120"/>
            </a:endParaRP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6" name="矩形 5"/>
          <p:cNvSpPr/>
          <p:nvPr/>
        </p:nvSpPr>
        <p:spPr>
          <a:xfrm>
            <a:off x="152400" y="1905000"/>
            <a:ext cx="4191000" cy="38862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4495800" y="1905000"/>
            <a:ext cx="4419600" cy="3886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4143375" y="5938687"/>
            <a:ext cx="685800" cy="352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290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6400" y="2504182"/>
            <a:ext cx="5772151" cy="1077218"/>
          </a:xfrm>
          <a:prstGeom prst="rect">
            <a:avLst/>
          </a:prstGeom>
        </p:spPr>
        <p:txBody>
          <a:bodyPr wrap="square">
            <a:spAutoFit/>
          </a:bodyPr>
          <a:lstStyle/>
          <a:p>
            <a:pPr algn="ctr"/>
            <a:r>
              <a:rPr lang="en-US" altLang="zh-TW" sz="3200" b="1" dirty="0" smtClean="0">
                <a:solidFill>
                  <a:srgbClr val="0070C0"/>
                </a:solidFill>
                <a:latin typeface="標楷體" panose="03000509000000000000" pitchFamily="65" charset="-120"/>
                <a:ea typeface="標楷體" panose="03000509000000000000" pitchFamily="65" charset="-120"/>
              </a:rPr>
              <a:t>Cell therapy vs Stroke</a:t>
            </a: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2835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1977" t="30220" r="28983" b="24783"/>
          <a:stretch/>
        </p:blipFill>
        <p:spPr>
          <a:xfrm>
            <a:off x="609600" y="19050"/>
            <a:ext cx="8309479" cy="2886199"/>
          </a:xfrm>
          <a:prstGeom prst="rect">
            <a:avLst/>
          </a:prstGeom>
        </p:spPr>
      </p:pic>
      <p:cxnSp>
        <p:nvCxnSpPr>
          <p:cNvPr id="5" name="直線接點 4"/>
          <p:cNvCxnSpPr/>
          <p:nvPr/>
        </p:nvCxnSpPr>
        <p:spPr>
          <a:xfrm>
            <a:off x="604065" y="314449"/>
            <a:ext cx="91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7157265" y="450976"/>
            <a:ext cx="367408" cy="584775"/>
          </a:xfrm>
          <a:prstGeom prst="rect">
            <a:avLst/>
          </a:prstGeom>
          <a:noFill/>
        </p:spPr>
        <p:txBody>
          <a:bodyPr wrap="none" rtlCol="0">
            <a:spAutoFit/>
          </a:bodyPr>
          <a:lstStyle/>
          <a:p>
            <a:r>
              <a:rPr lang="en-US" altLang="zh-TW" sz="3200" b="1" dirty="0" smtClean="0">
                <a:solidFill>
                  <a:srgbClr val="7030A0"/>
                </a:solidFill>
                <a:sym typeface="Symbol" panose="05050102010706020507" pitchFamily="18" charset="2"/>
              </a:rPr>
              <a:t></a:t>
            </a:r>
            <a:endParaRPr lang="zh-TW" altLang="en-US" sz="3200" b="1" dirty="0">
              <a:solidFill>
                <a:srgbClr val="7030A0"/>
              </a:solidFill>
            </a:endParaRPr>
          </a:p>
        </p:txBody>
      </p:sp>
      <p:sp>
        <p:nvSpPr>
          <p:cNvPr id="7" name="矩形 6"/>
          <p:cNvSpPr/>
          <p:nvPr/>
        </p:nvSpPr>
        <p:spPr>
          <a:xfrm>
            <a:off x="7004865" y="328550"/>
            <a:ext cx="1600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7421684" y="450976"/>
            <a:ext cx="367408" cy="584775"/>
          </a:xfrm>
          <a:prstGeom prst="rect">
            <a:avLst/>
          </a:prstGeom>
          <a:noFill/>
        </p:spPr>
        <p:txBody>
          <a:bodyPr wrap="none" rtlCol="0">
            <a:spAutoFit/>
          </a:bodyPr>
          <a:lstStyle/>
          <a:p>
            <a:r>
              <a:rPr lang="en-US" altLang="zh-TW" sz="3200" b="1" dirty="0" smtClean="0">
                <a:solidFill>
                  <a:srgbClr val="7030A0"/>
                </a:solidFill>
                <a:sym typeface="Symbol" panose="05050102010706020507" pitchFamily="18" charset="2"/>
              </a:rPr>
              <a:t></a:t>
            </a:r>
            <a:endParaRPr lang="zh-TW" altLang="en-US" sz="3200" b="1" dirty="0">
              <a:solidFill>
                <a:srgbClr val="7030A0"/>
              </a:solidFill>
            </a:endParaRPr>
          </a:p>
        </p:txBody>
      </p:sp>
      <p:sp>
        <p:nvSpPr>
          <p:cNvPr id="9" name="文字方塊 8"/>
          <p:cNvSpPr txBox="1"/>
          <p:nvPr/>
        </p:nvSpPr>
        <p:spPr>
          <a:xfrm>
            <a:off x="7708445" y="462562"/>
            <a:ext cx="777777" cy="584775"/>
          </a:xfrm>
          <a:prstGeom prst="rect">
            <a:avLst/>
          </a:prstGeom>
          <a:noFill/>
        </p:spPr>
        <p:txBody>
          <a:bodyPr wrap="none" rtlCol="0">
            <a:spAutoFit/>
          </a:bodyPr>
          <a:lstStyle/>
          <a:p>
            <a:r>
              <a:rPr lang="en-US" altLang="zh-TW" sz="3200" b="1" dirty="0" smtClean="0">
                <a:solidFill>
                  <a:srgbClr val="7030A0"/>
                </a:solidFill>
                <a:sym typeface="Symbol" panose="05050102010706020507" pitchFamily="18" charset="2"/>
              </a:rPr>
              <a:t></a:t>
            </a:r>
            <a:r>
              <a:rPr lang="zh-TW" altLang="en-US" sz="3200" b="1" dirty="0" smtClean="0">
                <a:solidFill>
                  <a:srgbClr val="7030A0"/>
                </a:solidFill>
                <a:sym typeface="Symbol" panose="05050102010706020507" pitchFamily="18" charset="2"/>
              </a:rPr>
              <a:t>歲</a:t>
            </a:r>
            <a:endParaRPr lang="zh-TW" altLang="en-US" sz="3200" b="1" dirty="0">
              <a:solidFill>
                <a:srgbClr val="7030A0"/>
              </a:solidFill>
            </a:endParaRPr>
          </a:p>
        </p:txBody>
      </p:sp>
      <p:pic>
        <p:nvPicPr>
          <p:cNvPr id="11" name="圖片 10"/>
          <p:cNvPicPr>
            <a:picLocks noChangeAspect="1"/>
          </p:cNvPicPr>
          <p:nvPr/>
        </p:nvPicPr>
        <p:blipFill rotWithShape="1">
          <a:blip r:embed="rId3"/>
          <a:srcRect l="20131" t="28022" r="37116" b="14835"/>
          <a:stretch/>
        </p:blipFill>
        <p:spPr>
          <a:xfrm>
            <a:off x="2133600" y="3046725"/>
            <a:ext cx="5023665" cy="3578501"/>
          </a:xfrm>
          <a:prstGeom prst="rect">
            <a:avLst/>
          </a:prstGeom>
        </p:spPr>
      </p:pic>
    </p:spTree>
    <p:extLst>
      <p:ext uri="{BB962C8B-B14F-4D97-AF65-F5344CB8AC3E}">
        <p14:creationId xmlns:p14="http://schemas.microsoft.com/office/powerpoint/2010/main" val="161240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25403" t="19230" r="20132" b="10440"/>
          <a:stretch/>
        </p:blipFill>
        <p:spPr>
          <a:xfrm>
            <a:off x="1322243" y="1676400"/>
            <a:ext cx="7212157" cy="4963205"/>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43" y="304800"/>
            <a:ext cx="1828800" cy="1083501"/>
          </a:xfrm>
          <a:prstGeom prst="rect">
            <a:avLst/>
          </a:prstGeom>
        </p:spPr>
      </p:pic>
      <p:sp>
        <p:nvSpPr>
          <p:cNvPr id="5" name="矩形 4"/>
          <p:cNvSpPr/>
          <p:nvPr/>
        </p:nvSpPr>
        <p:spPr>
          <a:xfrm>
            <a:off x="3124200" y="3593892"/>
            <a:ext cx="4800600" cy="825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895600" y="455133"/>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中風後身體復原機</a:t>
            </a:r>
            <a:r>
              <a:rPr lang="zh-TW" altLang="en-US" sz="3200" b="1" dirty="0">
                <a:solidFill>
                  <a:srgbClr val="0070C0"/>
                </a:solidFill>
                <a:latin typeface="標楷體" panose="03000509000000000000" pitchFamily="65" charset="-120"/>
                <a:ea typeface="標楷體" panose="03000509000000000000" pitchFamily="65" charset="-120"/>
              </a:rPr>
              <a:t>制</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7" name="矩形 6"/>
          <p:cNvSpPr/>
          <p:nvPr/>
        </p:nvSpPr>
        <p:spPr>
          <a:xfrm>
            <a:off x="4191000" y="5956092"/>
            <a:ext cx="1752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6132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76600" y="304800"/>
            <a:ext cx="5749666"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Stem cell</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65" y="1295400"/>
            <a:ext cx="7736884" cy="4098131"/>
          </a:xfrm>
          <a:prstGeom prst="rect">
            <a:avLst/>
          </a:prstGeom>
        </p:spPr>
      </p:pic>
    </p:spTree>
    <p:extLst>
      <p:ext uri="{BB962C8B-B14F-4D97-AF65-F5344CB8AC3E}">
        <p14:creationId xmlns:p14="http://schemas.microsoft.com/office/powerpoint/2010/main" val="3197270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19100"/>
            <a:ext cx="4051796" cy="6324600"/>
          </a:xfrm>
          <a:prstGeom prst="rect">
            <a:avLst/>
          </a:prstGeom>
        </p:spPr>
      </p:pic>
    </p:spTree>
    <p:extLst>
      <p:ext uri="{BB962C8B-B14F-4D97-AF65-F5344CB8AC3E}">
        <p14:creationId xmlns:p14="http://schemas.microsoft.com/office/powerpoint/2010/main" val="28866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62200" y="304800"/>
            <a:ext cx="5749666"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Stem cell</a:t>
            </a:r>
            <a:r>
              <a:rPr lang="zh-TW" altLang="en-US" sz="3200" b="1" dirty="0" smtClean="0">
                <a:solidFill>
                  <a:srgbClr val="0070C0"/>
                </a:solidFill>
                <a:latin typeface="標楷體" panose="03000509000000000000" pitchFamily="65" charset="-120"/>
                <a:ea typeface="標楷體" panose="03000509000000000000" pitchFamily="65" charset="-120"/>
              </a:rPr>
              <a:t>怎麼影響中風</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2"/>
          <a:srcRect l="8419" t="18132" r="48243" b="32418"/>
          <a:stretch/>
        </p:blipFill>
        <p:spPr>
          <a:xfrm>
            <a:off x="1295400" y="1562100"/>
            <a:ext cx="6641253" cy="4038600"/>
          </a:xfrm>
          <a:prstGeom prst="rect">
            <a:avLst/>
          </a:prstGeom>
        </p:spPr>
      </p:pic>
      <p:sp>
        <p:nvSpPr>
          <p:cNvPr id="5" name="矩形 4"/>
          <p:cNvSpPr/>
          <p:nvPr/>
        </p:nvSpPr>
        <p:spPr>
          <a:xfrm>
            <a:off x="2346278" y="6088559"/>
            <a:ext cx="5289974" cy="369332"/>
          </a:xfrm>
          <a:prstGeom prst="rect">
            <a:avLst/>
          </a:prstGeom>
        </p:spPr>
        <p:txBody>
          <a:bodyPr wrap="square">
            <a:spAutoFit/>
          </a:bodyPr>
          <a:lstStyle/>
          <a:p>
            <a:r>
              <a:rPr lang="en-US" altLang="zh-TW" dirty="0">
                <a:hlinkClick r:id="rId3"/>
              </a:rPr>
              <a:t>https://www.youtube.com/watch?v=VGuBMroX7c8</a:t>
            </a:r>
            <a:endParaRPr lang="zh-TW" altLang="en-US" dirty="0"/>
          </a:p>
        </p:txBody>
      </p:sp>
    </p:spTree>
    <p:extLst>
      <p:ext uri="{BB962C8B-B14F-4D97-AF65-F5344CB8AC3E}">
        <p14:creationId xmlns:p14="http://schemas.microsoft.com/office/powerpoint/2010/main" val="3560257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20718" t="20329" r="21888" b="17033"/>
          <a:stretch/>
        </p:blipFill>
        <p:spPr>
          <a:xfrm>
            <a:off x="762000" y="1257300"/>
            <a:ext cx="7991642" cy="4648200"/>
          </a:xfrm>
          <a:prstGeom prst="rect">
            <a:avLst/>
          </a:prstGeom>
        </p:spPr>
      </p:pic>
      <p:sp>
        <p:nvSpPr>
          <p:cNvPr id="3" name="矩形 2"/>
          <p:cNvSpPr/>
          <p:nvPr/>
        </p:nvSpPr>
        <p:spPr>
          <a:xfrm>
            <a:off x="5334000" y="2209800"/>
            <a:ext cx="2057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2362200" y="304800"/>
            <a:ext cx="6477000" cy="1077218"/>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Stem cell</a:t>
            </a:r>
            <a:r>
              <a:rPr lang="zh-TW" altLang="en-US" sz="3200" b="1" dirty="0" smtClean="0">
                <a:solidFill>
                  <a:srgbClr val="0070C0"/>
                </a:solidFill>
                <a:latin typeface="標楷體" panose="03000509000000000000" pitchFamily="65" charset="-120"/>
                <a:ea typeface="標楷體" panose="03000509000000000000" pitchFamily="65" charset="-120"/>
              </a:rPr>
              <a:t>優缺點</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71243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6400" y="2504182"/>
            <a:ext cx="6553200" cy="1569660"/>
          </a:xfrm>
          <a:prstGeom prst="rect">
            <a:avLst/>
          </a:prstGeom>
        </p:spPr>
        <p:txBody>
          <a:bodyPr wrap="square">
            <a:spAutoFit/>
          </a:bodyPr>
          <a:lstStyle/>
          <a:p>
            <a:pPr algn="ctr"/>
            <a:r>
              <a:rPr lang="en-US" altLang="zh-TW" sz="3200" b="1" dirty="0" smtClean="0">
                <a:solidFill>
                  <a:srgbClr val="0070C0"/>
                </a:solidFill>
                <a:latin typeface="標楷體" panose="03000509000000000000" pitchFamily="65" charset="-120"/>
                <a:ea typeface="標楷體" panose="03000509000000000000" pitchFamily="65" charset="-120"/>
              </a:rPr>
              <a:t>Cell therapy vs Stroke</a:t>
            </a:r>
            <a:r>
              <a:rPr lang="zh-TW" altLang="en-US" sz="3200" b="1" dirty="0" smtClean="0">
                <a:solidFill>
                  <a:srgbClr val="0070C0"/>
                </a:solidFill>
                <a:latin typeface="標楷體" panose="03000509000000000000" pitchFamily="65" charset="-120"/>
                <a:ea typeface="標楷體" panose="03000509000000000000" pitchFamily="65" charset="-120"/>
              </a:rPr>
              <a:t>　Ｉ</a:t>
            </a:r>
            <a:r>
              <a:rPr lang="en-US" altLang="zh-TW" sz="3200" b="1" dirty="0" smtClean="0">
                <a:solidFill>
                  <a:srgbClr val="0070C0"/>
                </a:solidFill>
                <a:latin typeface="標楷體" panose="03000509000000000000" pitchFamily="65" charset="-120"/>
                <a:ea typeface="標楷體" panose="03000509000000000000" pitchFamily="65" charset="-120"/>
              </a:rPr>
              <a:t>I</a:t>
            </a:r>
          </a:p>
          <a:p>
            <a:pPr algn="ctr"/>
            <a:r>
              <a:rPr lang="en-US" altLang="zh-TW" sz="3200" b="1" dirty="0" smtClean="0">
                <a:solidFill>
                  <a:srgbClr val="0070C0"/>
                </a:solidFill>
                <a:latin typeface="標楷體" panose="03000509000000000000" pitchFamily="65" charset="-120"/>
                <a:ea typeface="標楷體" panose="03000509000000000000" pitchFamily="65" charset="-120"/>
              </a:rPr>
              <a:t>(exosome and mitochondria)</a:t>
            </a:r>
          </a:p>
          <a:p>
            <a:pPr algn="ct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8971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3147" t="32417" r="39458" b="20330"/>
          <a:stretch/>
        </p:blipFill>
        <p:spPr>
          <a:xfrm>
            <a:off x="2362200" y="1143000"/>
            <a:ext cx="4191000" cy="1838908"/>
          </a:xfrm>
          <a:prstGeom prst="rect">
            <a:avLst/>
          </a:prstGeom>
        </p:spPr>
      </p:pic>
      <p:sp>
        <p:nvSpPr>
          <p:cNvPr id="4" name="矩形 3"/>
          <p:cNvSpPr/>
          <p:nvPr/>
        </p:nvSpPr>
        <p:spPr>
          <a:xfrm>
            <a:off x="2362200" y="304800"/>
            <a:ext cx="5749666"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Exosome </a:t>
            </a:r>
            <a:r>
              <a:rPr lang="en-US" altLang="zh-TW" sz="3200" b="1" i="1" dirty="0" smtClean="0">
                <a:solidFill>
                  <a:srgbClr val="0070C0"/>
                </a:solidFill>
                <a:latin typeface="標楷體" panose="03000509000000000000" pitchFamily="65" charset="-120"/>
                <a:ea typeface="標楷體" panose="03000509000000000000" pitchFamily="65" charset="-120"/>
              </a:rPr>
              <a:t>vs</a:t>
            </a:r>
            <a:r>
              <a:rPr lang="en-US" altLang="zh-TW" sz="3200" b="1" dirty="0" smtClean="0">
                <a:solidFill>
                  <a:srgbClr val="0070C0"/>
                </a:solidFill>
                <a:latin typeface="標楷體" panose="03000509000000000000" pitchFamily="65" charset="-120"/>
                <a:ea typeface="標楷體" panose="03000509000000000000" pitchFamily="65" charset="-120"/>
              </a:rPr>
              <a:t> </a:t>
            </a:r>
            <a:r>
              <a:rPr lang="zh-TW" altLang="en-US" sz="3200" b="1" dirty="0" smtClean="0">
                <a:solidFill>
                  <a:srgbClr val="0070C0"/>
                </a:solidFill>
                <a:latin typeface="標楷體" panose="03000509000000000000" pitchFamily="65" charset="-120"/>
                <a:ea typeface="標楷體" panose="03000509000000000000" pitchFamily="65" charset="-120"/>
              </a:rPr>
              <a:t>中風</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29000"/>
            <a:ext cx="8084321" cy="2883408"/>
          </a:xfrm>
          <a:prstGeom prst="rect">
            <a:avLst/>
          </a:prstGeom>
        </p:spPr>
      </p:pic>
    </p:spTree>
    <p:extLst>
      <p:ext uri="{BB962C8B-B14F-4D97-AF65-F5344CB8AC3E}">
        <p14:creationId xmlns:p14="http://schemas.microsoft.com/office/powerpoint/2010/main" val="908791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86000" y="228600"/>
            <a:ext cx="5749666"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Mitochondria</a:t>
            </a:r>
            <a:r>
              <a:rPr lang="zh-TW" altLang="en-US" sz="3200" b="1" dirty="0" smtClean="0">
                <a:solidFill>
                  <a:srgbClr val="0070C0"/>
                </a:solidFill>
                <a:latin typeface="標楷體" panose="03000509000000000000" pitchFamily="65" charset="-120"/>
                <a:ea typeface="標楷體" panose="03000509000000000000" pitchFamily="65" charset="-120"/>
              </a:rPr>
              <a:t>怎麼</a:t>
            </a:r>
            <a:r>
              <a:rPr lang="zh-TW" altLang="en-US" sz="3200" b="1" dirty="0">
                <a:solidFill>
                  <a:srgbClr val="0070C0"/>
                </a:solidFill>
                <a:latin typeface="標楷體" panose="03000509000000000000" pitchFamily="65" charset="-120"/>
                <a:ea typeface="標楷體" panose="03000509000000000000" pitchFamily="65" charset="-120"/>
              </a:rPr>
              <a:t>保護</a:t>
            </a:r>
            <a:r>
              <a:rPr lang="zh-TW" altLang="en-US" sz="3200" b="1" dirty="0" smtClean="0">
                <a:solidFill>
                  <a:srgbClr val="0070C0"/>
                </a:solidFill>
                <a:latin typeface="標楷體" panose="03000509000000000000" pitchFamily="65" charset="-120"/>
                <a:ea typeface="標楷體" panose="03000509000000000000" pitchFamily="65" charset="-120"/>
              </a:rPr>
              <a:t>中風</a:t>
            </a:r>
            <a:endParaRPr lang="zh-TW" altLang="en-US" sz="3200" b="1" dirty="0">
              <a:solidFill>
                <a:srgbClr val="0070C0"/>
              </a:solidFill>
              <a:latin typeface="標楷體" panose="03000509000000000000" pitchFamily="65" charset="-120"/>
              <a:ea typeface="標楷體" panose="03000509000000000000" pitchFamily="65" charset="-120"/>
            </a:endParaRPr>
          </a:p>
        </p:txBody>
      </p:sp>
      <p:grpSp>
        <p:nvGrpSpPr>
          <p:cNvPr id="5" name="群組 4"/>
          <p:cNvGrpSpPr/>
          <p:nvPr/>
        </p:nvGrpSpPr>
        <p:grpSpPr>
          <a:xfrm>
            <a:off x="1700830" y="1199297"/>
            <a:ext cx="6195615" cy="4764206"/>
            <a:chOff x="1970964" y="769020"/>
            <a:chExt cx="5167297" cy="3276600"/>
          </a:xfrm>
        </p:grpSpPr>
        <p:pic>
          <p:nvPicPr>
            <p:cNvPr id="3" name="圖片 2"/>
            <p:cNvPicPr>
              <a:picLocks noChangeAspect="1"/>
            </p:cNvPicPr>
            <p:nvPr/>
          </p:nvPicPr>
          <p:blipFill rotWithShape="1">
            <a:blip r:embed="rId2"/>
            <a:srcRect l="12518" t="33516" r="48829" b="19231"/>
            <a:stretch/>
          </p:blipFill>
          <p:spPr>
            <a:xfrm>
              <a:off x="1970964" y="769020"/>
              <a:ext cx="5029200" cy="3276600"/>
            </a:xfrm>
            <a:prstGeom prst="rect">
              <a:avLst/>
            </a:prstGeom>
          </p:spPr>
        </p:pic>
        <p:sp>
          <p:nvSpPr>
            <p:cNvPr id="4" name="文字方塊 3"/>
            <p:cNvSpPr txBox="1"/>
            <p:nvPr/>
          </p:nvSpPr>
          <p:spPr>
            <a:xfrm>
              <a:off x="4685235" y="3511027"/>
              <a:ext cx="2453026" cy="444516"/>
            </a:xfrm>
            <a:prstGeom prst="rect">
              <a:avLst/>
            </a:prstGeom>
            <a:noFill/>
          </p:spPr>
          <p:txBody>
            <a:bodyPr wrap="none" rtlCol="0">
              <a:spAutoFit/>
            </a:bodyPr>
            <a:lstStyle/>
            <a:p>
              <a:r>
                <a:rPr lang="en-US" altLang="zh-TW" b="1" dirty="0" smtClean="0"/>
                <a:t>Mitochondria:</a:t>
              </a:r>
            </a:p>
            <a:p>
              <a:r>
                <a:rPr lang="en-US" altLang="zh-TW" b="1" dirty="0" smtClean="0"/>
                <a:t>The power-house of the cells</a:t>
              </a:r>
              <a:endParaRPr lang="zh-TW" altLang="en-US" b="1" dirty="0"/>
            </a:p>
          </p:txBody>
        </p:sp>
      </p:grpSp>
    </p:spTree>
    <p:extLst>
      <p:ext uri="{BB962C8B-B14F-4D97-AF65-F5344CB8AC3E}">
        <p14:creationId xmlns:p14="http://schemas.microsoft.com/office/powerpoint/2010/main" val="328547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9546" t="48901" r="30088" b="41209"/>
          <a:stretch/>
        </p:blipFill>
        <p:spPr>
          <a:xfrm>
            <a:off x="228600" y="625522"/>
            <a:ext cx="8737600" cy="91440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752600"/>
            <a:ext cx="5791200" cy="4834180"/>
          </a:xfrm>
          <a:prstGeom prst="rect">
            <a:avLst/>
          </a:prstGeom>
        </p:spPr>
      </p:pic>
      <p:sp>
        <p:nvSpPr>
          <p:cNvPr id="5" name="矩形 4"/>
          <p:cNvSpPr/>
          <p:nvPr/>
        </p:nvSpPr>
        <p:spPr>
          <a:xfrm>
            <a:off x="1905000" y="-51375"/>
            <a:ext cx="5749666"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Mitochondria</a:t>
            </a:r>
            <a:r>
              <a:rPr lang="zh-TW" altLang="en-US" sz="3200" b="1" dirty="0" smtClean="0">
                <a:solidFill>
                  <a:srgbClr val="0070C0"/>
                </a:solidFill>
                <a:latin typeface="標楷體" panose="03000509000000000000" pitchFamily="65" charset="-120"/>
                <a:ea typeface="標楷體" panose="03000509000000000000" pitchFamily="65" charset="-120"/>
              </a:rPr>
              <a:t>怎麼</a:t>
            </a:r>
            <a:r>
              <a:rPr lang="zh-TW" altLang="en-US" sz="3200" b="1" dirty="0">
                <a:solidFill>
                  <a:srgbClr val="0070C0"/>
                </a:solidFill>
                <a:latin typeface="標楷體" panose="03000509000000000000" pitchFamily="65" charset="-120"/>
                <a:ea typeface="標楷體" panose="03000509000000000000" pitchFamily="65" charset="-120"/>
              </a:rPr>
              <a:t>保護</a:t>
            </a:r>
            <a:r>
              <a:rPr lang="zh-TW" altLang="en-US" sz="3200" b="1" dirty="0" smtClean="0">
                <a:solidFill>
                  <a:srgbClr val="0070C0"/>
                </a:solidFill>
                <a:latin typeface="標楷體" panose="03000509000000000000" pitchFamily="65" charset="-120"/>
                <a:ea typeface="標楷體" panose="03000509000000000000" pitchFamily="65" charset="-120"/>
              </a:rPr>
              <a:t>中風 </a:t>
            </a:r>
            <a:r>
              <a:rPr lang="en-US" altLang="zh-TW" sz="3200" b="1" dirty="0" smtClean="0">
                <a:solidFill>
                  <a:srgbClr val="0070C0"/>
                </a:solidFill>
                <a:latin typeface="標楷體" panose="03000509000000000000" pitchFamily="65" charset="-120"/>
                <a:ea typeface="標楷體" panose="03000509000000000000" pitchFamily="65" charset="-120"/>
              </a:rPr>
              <a:t>II</a:t>
            </a:r>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4728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86000" y="228600"/>
            <a:ext cx="6629400" cy="5847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Mitochondria</a:t>
            </a:r>
            <a:r>
              <a:rPr lang="zh-TW" altLang="en-US" sz="3200" b="1" dirty="0" smtClean="0">
                <a:solidFill>
                  <a:srgbClr val="0070C0"/>
                </a:solidFill>
                <a:latin typeface="標楷體" panose="03000509000000000000" pitchFamily="65" charset="-120"/>
                <a:ea typeface="標楷體" panose="03000509000000000000" pitchFamily="65" charset="-120"/>
              </a:rPr>
              <a:t>怎麼</a:t>
            </a:r>
            <a:r>
              <a:rPr lang="zh-TW" altLang="en-US" sz="3200" b="1" dirty="0">
                <a:solidFill>
                  <a:srgbClr val="0070C0"/>
                </a:solidFill>
                <a:latin typeface="標楷體" panose="03000509000000000000" pitchFamily="65" charset="-120"/>
                <a:ea typeface="標楷體" panose="03000509000000000000" pitchFamily="65" charset="-120"/>
              </a:rPr>
              <a:t>保護</a:t>
            </a:r>
            <a:r>
              <a:rPr lang="zh-TW" altLang="en-US" sz="3200" b="1" dirty="0" smtClean="0">
                <a:solidFill>
                  <a:srgbClr val="0070C0"/>
                </a:solidFill>
                <a:latin typeface="標楷體" panose="03000509000000000000" pitchFamily="65" charset="-120"/>
                <a:ea typeface="標楷體" panose="03000509000000000000" pitchFamily="65" charset="-120"/>
              </a:rPr>
              <a:t>中風 </a:t>
            </a:r>
            <a:r>
              <a:rPr lang="en-US" altLang="zh-TW" sz="3200" b="1" dirty="0" smtClean="0">
                <a:solidFill>
                  <a:srgbClr val="0070C0"/>
                </a:solidFill>
                <a:latin typeface="標楷體" panose="03000509000000000000" pitchFamily="65" charset="-120"/>
                <a:ea typeface="標楷體" panose="03000509000000000000" pitchFamily="65" charset="-120"/>
              </a:rPr>
              <a:t>III</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66800"/>
            <a:ext cx="6434138" cy="4641204"/>
          </a:xfrm>
          <a:prstGeom prst="rect">
            <a:avLst/>
          </a:prstGeom>
        </p:spPr>
      </p:pic>
    </p:spTree>
    <p:extLst>
      <p:ext uri="{BB962C8B-B14F-4D97-AF65-F5344CB8AC3E}">
        <p14:creationId xmlns:p14="http://schemas.microsoft.com/office/powerpoint/2010/main" val="3503951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9600" y="990600"/>
            <a:ext cx="8077200" cy="6370975"/>
          </a:xfrm>
          <a:prstGeom prst="rect">
            <a:avLst/>
          </a:prstGeom>
        </p:spPr>
        <p:txBody>
          <a:bodyPr wrap="square">
            <a:spAutoFit/>
          </a:bodyPr>
          <a:lstStyle/>
          <a:p>
            <a:r>
              <a:rPr lang="zh-CN" altLang="en-US" sz="2400" dirty="0">
                <a:latin typeface="標楷體" panose="03000509000000000000" pitchFamily="65" charset="-120"/>
                <a:ea typeface="標楷體" panose="03000509000000000000" pitchFamily="65" charset="-120"/>
              </a:rPr>
              <a:t>目前，</a:t>
            </a:r>
            <a:r>
              <a:rPr lang="en-US" altLang="zh-CN" sz="2400" dirty="0" smtClean="0">
                <a:solidFill>
                  <a:srgbClr val="FF0000"/>
                </a:solidFill>
                <a:latin typeface="標楷體" panose="03000509000000000000" pitchFamily="65" charset="-120"/>
                <a:ea typeface="標楷體" panose="03000509000000000000" pitchFamily="65" charset="-120"/>
              </a:rPr>
              <a:t>10</a:t>
            </a:r>
            <a:r>
              <a:rPr lang="zh-TW" altLang="en-US" sz="2400" dirty="0" smtClean="0">
                <a:solidFill>
                  <a:srgbClr val="FF0000"/>
                </a:solidFill>
                <a:latin typeface="標楷體" panose="03000509000000000000" pitchFamily="65" charset="-120"/>
                <a:ea typeface="標楷體" panose="03000509000000000000" pitchFamily="65" charset="-120"/>
              </a:rPr>
              <a:t>萬</a:t>
            </a:r>
            <a:r>
              <a:rPr lang="zh-CN" altLang="en-US" sz="2400" dirty="0" smtClean="0">
                <a:solidFill>
                  <a:srgbClr val="FF0000"/>
                </a:solidFill>
                <a:latin typeface="標楷體" panose="03000509000000000000" pitchFamily="65" charset="-120"/>
                <a:ea typeface="標楷體" panose="03000509000000000000" pitchFamily="65" charset="-120"/>
              </a:rPr>
              <a:t>名</a:t>
            </a:r>
            <a:r>
              <a:rPr lang="zh-CN" altLang="en-US" sz="2400" dirty="0">
                <a:latin typeface="標楷體" panose="03000509000000000000" pitchFamily="65" charset="-120"/>
                <a:ea typeface="標楷體" panose="03000509000000000000" pitchFamily="65" charset="-120"/>
              </a:rPr>
              <a:t>女性</a:t>
            </a:r>
            <a:r>
              <a:rPr lang="zh-CN" altLang="en-US" sz="2400" dirty="0" smtClean="0">
                <a:latin typeface="標楷體" panose="03000509000000000000" pitchFamily="65" charset="-120"/>
                <a:ea typeface="標楷體" panose="03000509000000000000" pitchFamily="65" charset="-120"/>
              </a:rPr>
              <a:t>中</a:t>
            </a:r>
            <a:r>
              <a:rPr lang="zh-TW" altLang="en-US" sz="2400" dirty="0" smtClean="0">
                <a:latin typeface="標楷體" panose="03000509000000000000" pitchFamily="65" charset="-120"/>
                <a:ea typeface="標楷體" panose="03000509000000000000" pitchFamily="65" charset="-120"/>
              </a:rPr>
              <a:t>僅</a:t>
            </a:r>
            <a:r>
              <a:rPr lang="zh-CN" altLang="en-US" sz="2400" dirty="0" smtClean="0">
                <a:latin typeface="標楷體" panose="03000509000000000000" pitchFamily="65" charset="-120"/>
                <a:ea typeface="標楷體" panose="03000509000000000000" pitchFamily="65" charset="-120"/>
              </a:rPr>
              <a:t>有</a:t>
            </a:r>
            <a:r>
              <a:rPr lang="zh-TW" altLang="en-US" sz="2400" dirty="0" smtClean="0">
                <a:solidFill>
                  <a:srgbClr val="FF0000"/>
                </a:solidFill>
                <a:latin typeface="標楷體" panose="03000509000000000000" pitchFamily="65" charset="-120"/>
                <a:ea typeface="標楷體" panose="03000509000000000000" pitchFamily="65" charset="-120"/>
              </a:rPr>
              <a:t>兩</a:t>
            </a:r>
            <a:r>
              <a:rPr lang="zh-CN" altLang="en-US" sz="2400" dirty="0" smtClean="0">
                <a:solidFill>
                  <a:srgbClr val="FF0000"/>
                </a:solidFill>
                <a:latin typeface="標楷體" panose="03000509000000000000" pitchFamily="65" charset="-120"/>
                <a:ea typeface="標楷體" panose="03000509000000000000" pitchFamily="65" charset="-120"/>
              </a:rPr>
              <a:t>人</a:t>
            </a:r>
            <a:r>
              <a:rPr lang="zh-CN" altLang="en-US" sz="2400" dirty="0">
                <a:latin typeface="標楷體" panose="03000509000000000000" pitchFamily="65" charset="-120"/>
                <a:ea typeface="標楷體" panose="03000509000000000000" pitchFamily="65" charset="-120"/>
              </a:rPr>
              <a:t>能活到</a:t>
            </a:r>
            <a:r>
              <a:rPr lang="en-US" altLang="zh-CN" sz="2400" dirty="0" smtClean="0">
                <a:solidFill>
                  <a:srgbClr val="FF0000"/>
                </a:solidFill>
                <a:latin typeface="標楷體" panose="03000509000000000000" pitchFamily="65" charset="-120"/>
                <a:ea typeface="標楷體" panose="03000509000000000000" pitchFamily="65" charset="-120"/>
              </a:rPr>
              <a:t>110</a:t>
            </a:r>
            <a:r>
              <a:rPr lang="zh-TW" altLang="en-US" sz="2400" dirty="0" smtClean="0">
                <a:solidFill>
                  <a:srgbClr val="FF0000"/>
                </a:solidFill>
                <a:latin typeface="標楷體" panose="03000509000000000000" pitchFamily="65" charset="-120"/>
                <a:ea typeface="標楷體" panose="03000509000000000000" pitchFamily="65" charset="-120"/>
              </a:rPr>
              <a:t>歲</a:t>
            </a:r>
            <a:r>
              <a:rPr lang="zh-CN" altLang="en-US" sz="2400" dirty="0" smtClean="0">
                <a:latin typeface="標楷體" panose="03000509000000000000" pitchFamily="65" charset="-120"/>
                <a:ea typeface="標楷體" panose="03000509000000000000" pitchFamily="65" charset="-120"/>
              </a:rPr>
              <a:t>，</a:t>
            </a:r>
            <a:r>
              <a:rPr lang="zh-CN" altLang="en-US" sz="2400" dirty="0">
                <a:latin typeface="標楷體" panose="03000509000000000000" pitchFamily="65" charset="-120"/>
                <a:ea typeface="標楷體" panose="03000509000000000000" pitchFamily="65" charset="-120"/>
              </a:rPr>
              <a:t>男性的概率则</a:t>
            </a:r>
            <a:r>
              <a:rPr lang="zh-CN" altLang="en-US" sz="2400" dirty="0" smtClean="0">
                <a:latin typeface="標楷體" panose="03000509000000000000" pitchFamily="65" charset="-120"/>
                <a:ea typeface="標楷體" panose="03000509000000000000" pitchFamily="65" charset="-120"/>
              </a:rPr>
              <a:t>是</a:t>
            </a:r>
            <a:r>
              <a:rPr lang="zh-TW" altLang="en-US" sz="2400" dirty="0" smtClean="0">
                <a:solidFill>
                  <a:srgbClr val="FF0000"/>
                </a:solidFill>
                <a:latin typeface="標楷體" panose="03000509000000000000" pitchFamily="65" charset="-120"/>
                <a:ea typeface="標楷體" panose="03000509000000000000" pitchFamily="65" charset="-120"/>
              </a:rPr>
              <a:t>兩</a:t>
            </a:r>
            <a:r>
              <a:rPr lang="zh-CN" altLang="en-US" sz="2400" dirty="0" smtClean="0">
                <a:solidFill>
                  <a:srgbClr val="FF0000"/>
                </a:solidFill>
                <a:latin typeface="標楷體" panose="03000509000000000000" pitchFamily="65" charset="-120"/>
                <a:ea typeface="標楷體" panose="03000509000000000000" pitchFamily="65" charset="-120"/>
              </a:rPr>
              <a:t>百</a:t>
            </a:r>
            <a:r>
              <a:rPr lang="zh-TW" altLang="en-US" sz="2400" dirty="0" smtClean="0">
                <a:solidFill>
                  <a:srgbClr val="FF0000"/>
                </a:solidFill>
                <a:latin typeface="標楷體" panose="03000509000000000000" pitchFamily="65" charset="-120"/>
                <a:ea typeface="標楷體" panose="03000509000000000000" pitchFamily="65" charset="-120"/>
              </a:rPr>
              <a:t>萬</a:t>
            </a:r>
            <a:r>
              <a:rPr lang="zh-CN" altLang="en-US" sz="2400" dirty="0" smtClean="0">
                <a:solidFill>
                  <a:srgbClr val="FF0000"/>
                </a:solidFill>
                <a:latin typeface="標楷體" panose="03000509000000000000" pitchFamily="65" charset="-120"/>
                <a:ea typeface="標楷體" panose="03000509000000000000" pitchFamily="65" charset="-120"/>
              </a:rPr>
              <a:t>分之一</a:t>
            </a:r>
            <a:endParaRPr lang="en-US" altLang="zh-CN" sz="2400" dirty="0">
              <a:latin typeface="標楷體" panose="03000509000000000000" pitchFamily="65" charset="-120"/>
              <a:ea typeface="標楷體" panose="03000509000000000000" pitchFamily="65" charset="-120"/>
            </a:endParaRPr>
          </a:p>
          <a:p>
            <a:endParaRPr lang="en-US" altLang="zh-CN" sz="2400" dirty="0">
              <a:latin typeface="標楷體" panose="03000509000000000000" pitchFamily="65" charset="-120"/>
              <a:ea typeface="標楷體" panose="03000509000000000000" pitchFamily="65" charset="-120"/>
            </a:endParaRPr>
          </a:p>
          <a:p>
            <a:r>
              <a:rPr lang="zh-CN" altLang="en-US" sz="2400" dirty="0" smtClean="0">
                <a:latin typeface="標楷體" panose="03000509000000000000" pitchFamily="65" charset="-120"/>
                <a:ea typeface="標楷體" panose="03000509000000000000" pitchFamily="65" charset="-120"/>
              </a:rPr>
              <a:t>目前</a:t>
            </a:r>
            <a:r>
              <a:rPr lang="zh-CN" altLang="en-US" sz="2400" dirty="0">
                <a:latin typeface="標楷體" panose="03000509000000000000" pitchFamily="65" charset="-120"/>
                <a:ea typeface="標楷體" panose="03000509000000000000" pitchFamily="65" charset="-120"/>
              </a:rPr>
              <a:t>世界上超过</a:t>
            </a:r>
            <a:r>
              <a:rPr lang="en-US" altLang="zh-CN" sz="2400" dirty="0" smtClean="0">
                <a:solidFill>
                  <a:srgbClr val="FF0000"/>
                </a:solidFill>
                <a:latin typeface="標楷體" panose="03000509000000000000" pitchFamily="65" charset="-120"/>
                <a:ea typeface="標楷體" panose="03000509000000000000" pitchFamily="65" charset="-120"/>
              </a:rPr>
              <a:t>100</a:t>
            </a:r>
            <a:r>
              <a:rPr lang="zh-TW" altLang="en-US" sz="2400" dirty="0" smtClean="0">
                <a:latin typeface="標楷體" panose="03000509000000000000" pitchFamily="65" charset="-120"/>
                <a:ea typeface="標楷體" panose="03000509000000000000" pitchFamily="65" charset="-120"/>
              </a:rPr>
              <a:t>歲</a:t>
            </a:r>
            <a:r>
              <a:rPr lang="zh-CN" altLang="en-US" sz="2400" dirty="0" smtClean="0">
                <a:latin typeface="標楷體" panose="03000509000000000000" pitchFamily="65" charset="-120"/>
                <a:ea typeface="標楷體" panose="03000509000000000000" pitchFamily="65" charset="-120"/>
              </a:rPr>
              <a:t>的</a:t>
            </a:r>
            <a:r>
              <a:rPr lang="zh-CN" altLang="en-US" sz="2400" dirty="0">
                <a:latin typeface="標楷體" panose="03000509000000000000" pitchFamily="65" charset="-120"/>
                <a:ea typeface="標楷體" panose="03000509000000000000" pitchFamily="65" charset="-120"/>
              </a:rPr>
              <a:t>长寿老人大约有超过</a:t>
            </a:r>
            <a:r>
              <a:rPr lang="zh-CN" altLang="en-US" sz="2400" dirty="0" smtClean="0">
                <a:solidFill>
                  <a:srgbClr val="FF0000"/>
                </a:solidFill>
                <a:latin typeface="標楷體" panose="03000509000000000000" pitchFamily="65" charset="-120"/>
                <a:ea typeface="標楷體" panose="03000509000000000000" pitchFamily="65" charset="-120"/>
              </a:rPr>
              <a:t>五十</a:t>
            </a:r>
            <a:r>
              <a:rPr lang="zh-TW" altLang="en-US" sz="2400" dirty="0" smtClean="0">
                <a:solidFill>
                  <a:srgbClr val="FF0000"/>
                </a:solidFill>
                <a:latin typeface="標楷體" panose="03000509000000000000" pitchFamily="65" charset="-120"/>
                <a:ea typeface="標楷體" panose="03000509000000000000" pitchFamily="65" charset="-120"/>
              </a:rPr>
              <a:t>萬</a:t>
            </a:r>
            <a:r>
              <a:rPr lang="zh-CN" altLang="en-US" sz="2400" dirty="0" smtClean="0">
                <a:latin typeface="標楷體" panose="03000509000000000000" pitchFamily="65" charset="-120"/>
                <a:ea typeface="標楷體" panose="03000509000000000000" pitchFamily="65" charset="-120"/>
              </a:rPr>
              <a:t>，且</a:t>
            </a:r>
            <a:r>
              <a:rPr lang="zh-TW" altLang="en-US" sz="2400" dirty="0" smtClean="0">
                <a:latin typeface="標楷體" panose="03000509000000000000" pitchFamily="65" charset="-120"/>
                <a:ea typeface="標楷體" panose="03000509000000000000" pitchFamily="65" charset="-120"/>
              </a:rPr>
              <a:t>這個數</a:t>
            </a:r>
            <a:r>
              <a:rPr lang="zh-CN" altLang="en-US" sz="2400" dirty="0" smtClean="0">
                <a:latin typeface="標楷體" panose="03000509000000000000" pitchFamily="65" charset="-120"/>
                <a:ea typeface="標楷體" panose="03000509000000000000" pitchFamily="65" charset="-120"/>
              </a:rPr>
              <a:t>字</a:t>
            </a:r>
            <a:r>
              <a:rPr lang="zh-CN" altLang="en-US" sz="2400" dirty="0">
                <a:latin typeface="標楷體" panose="03000509000000000000" pitchFamily="65" charset="-120"/>
                <a:ea typeface="標楷體" panose="03000509000000000000" pitchFamily="65" charset="-120"/>
              </a:rPr>
              <a:t>每</a:t>
            </a:r>
            <a:r>
              <a:rPr lang="zh-CN" altLang="en-US" sz="2400" dirty="0">
                <a:solidFill>
                  <a:srgbClr val="FF0000"/>
                </a:solidFill>
                <a:latin typeface="標楷體" panose="03000509000000000000" pitchFamily="65" charset="-120"/>
                <a:ea typeface="標楷體" panose="03000509000000000000" pitchFamily="65" charset="-120"/>
              </a:rPr>
              <a:t>十</a:t>
            </a:r>
            <a:r>
              <a:rPr lang="zh-CN" altLang="en-US" sz="2400" dirty="0" smtClean="0">
                <a:latin typeface="標楷體" panose="03000509000000000000" pitchFamily="65" charset="-120"/>
                <a:ea typeface="標楷體" panose="03000509000000000000" pitchFamily="65" charset="-120"/>
              </a:rPr>
              <a:t>年大概</a:t>
            </a:r>
            <a:r>
              <a:rPr lang="zh-CN" altLang="en-US" sz="2400" dirty="0">
                <a:latin typeface="標楷體" panose="03000509000000000000" pitchFamily="65" charset="-120"/>
                <a:ea typeface="標楷體" panose="03000509000000000000" pitchFamily="65" charset="-120"/>
              </a:rPr>
              <a:t>增加</a:t>
            </a:r>
            <a:r>
              <a:rPr lang="zh-CN" altLang="en-US" sz="2400" dirty="0">
                <a:solidFill>
                  <a:srgbClr val="FF0000"/>
                </a:solidFill>
                <a:latin typeface="標楷體" panose="03000509000000000000" pitchFamily="65" charset="-120"/>
                <a:ea typeface="標楷體" panose="03000509000000000000" pitchFamily="65" charset="-120"/>
              </a:rPr>
              <a:t>一</a:t>
            </a:r>
            <a:r>
              <a:rPr lang="zh-CN" altLang="en-US" sz="2400" dirty="0">
                <a:latin typeface="標楷體" panose="03000509000000000000" pitchFamily="65" charset="-120"/>
                <a:ea typeface="標楷體" panose="03000509000000000000" pitchFamily="65" charset="-120"/>
              </a:rPr>
              <a:t>倍</a:t>
            </a:r>
            <a:r>
              <a:rPr lang="zh-CN" altLang="en-US" sz="2400" dirty="0" smtClean="0">
                <a:latin typeface="標楷體" panose="03000509000000000000" pitchFamily="65" charset="-120"/>
                <a:ea typeface="標楷體" panose="03000509000000000000" pitchFamily="65" charset="-120"/>
              </a:rPr>
              <a:t>。</a:t>
            </a:r>
            <a:endParaRPr lang="en-US" altLang="zh-CN" sz="2400" dirty="0" smtClean="0">
              <a:latin typeface="標楷體" panose="03000509000000000000" pitchFamily="65" charset="-120"/>
              <a:ea typeface="標楷體" panose="03000509000000000000" pitchFamily="65" charset="-120"/>
            </a:endParaRPr>
          </a:p>
          <a:p>
            <a:endParaRPr lang="en-US" altLang="zh-CN" sz="2400" dirty="0" smtClean="0">
              <a:latin typeface="標楷體" panose="03000509000000000000" pitchFamily="65" charset="-120"/>
              <a:ea typeface="標楷體" panose="03000509000000000000" pitchFamily="65" charset="-120"/>
            </a:endParaRPr>
          </a:p>
          <a:p>
            <a:r>
              <a:rPr lang="zh-CN" altLang="en-US" sz="2400" dirty="0" smtClean="0">
                <a:latin typeface="標楷體" panose="03000509000000000000" pitchFamily="65" charset="-120"/>
                <a:ea typeface="標楷體" panose="03000509000000000000" pitchFamily="65" charset="-120"/>
              </a:rPr>
              <a:t>即使</a:t>
            </a:r>
            <a:r>
              <a:rPr lang="zh-CN" altLang="en-US" sz="2400" dirty="0" smtClean="0">
                <a:latin typeface="標楷體" panose="03000509000000000000" pitchFamily="65" charset="-120"/>
                <a:ea typeface="標楷體" panose="03000509000000000000" pitchFamily="65" charset="-120"/>
              </a:rPr>
              <a:t>超</a:t>
            </a:r>
            <a:r>
              <a:rPr lang="zh-TW" altLang="en-US" sz="2400" dirty="0" smtClean="0">
                <a:latin typeface="標楷體" panose="03000509000000000000" pitchFamily="65" charset="-120"/>
                <a:ea typeface="標楷體" panose="03000509000000000000" pitchFamily="65" charset="-120"/>
              </a:rPr>
              <a:t>過</a:t>
            </a:r>
            <a:r>
              <a:rPr lang="en-US" altLang="zh-CN" sz="2400" dirty="0" smtClean="0">
                <a:latin typeface="標楷體" panose="03000509000000000000" pitchFamily="65" charset="-120"/>
                <a:ea typeface="標楷體" panose="03000509000000000000" pitchFamily="65" charset="-120"/>
              </a:rPr>
              <a:t>105</a:t>
            </a:r>
            <a:r>
              <a:rPr lang="zh-TW" altLang="en-US" sz="2400" dirty="0" smtClean="0">
                <a:latin typeface="標楷體" panose="03000509000000000000" pitchFamily="65" charset="-120"/>
                <a:ea typeface="標楷體" panose="03000509000000000000" pitchFamily="65" charset="-120"/>
              </a:rPr>
              <a:t>歲後</a:t>
            </a:r>
            <a:r>
              <a:rPr lang="zh-CN" altLang="en-US" sz="2400" dirty="0" smtClean="0">
                <a:latin typeface="標楷體" panose="03000509000000000000" pitchFamily="65" charset="-120"/>
                <a:ea typeface="標楷體" panose="03000509000000000000" pitchFamily="65" charset="-120"/>
              </a:rPr>
              <a:t>人</a:t>
            </a:r>
            <a:r>
              <a:rPr lang="zh-TW" altLang="en-US" sz="2400" dirty="0" smtClean="0">
                <a:latin typeface="標楷體" panose="03000509000000000000" pitchFamily="65" charset="-120"/>
                <a:ea typeface="標楷體" panose="03000509000000000000" pitchFamily="65" charset="-120"/>
              </a:rPr>
              <a:t>們</a:t>
            </a:r>
            <a:r>
              <a:rPr lang="zh-CN" altLang="en-US" sz="2400" dirty="0" smtClean="0">
                <a:latin typeface="標楷體" panose="03000509000000000000" pitchFamily="65" charset="-120"/>
                <a:ea typeface="標楷體" panose="03000509000000000000" pitchFamily="65" charset="-120"/>
              </a:rPr>
              <a:t>每年</a:t>
            </a:r>
            <a:r>
              <a:rPr lang="zh-CN" altLang="en-US" sz="2400" dirty="0">
                <a:latin typeface="標楷體" panose="03000509000000000000" pitchFamily="65" charset="-120"/>
                <a:ea typeface="標楷體" panose="03000509000000000000" pitchFamily="65" charset="-120"/>
              </a:rPr>
              <a:t>的死亡率仍然是百分之五十，但</a:t>
            </a:r>
            <a:r>
              <a:rPr lang="zh-CN" altLang="en-US" sz="2400" dirty="0" smtClean="0">
                <a:latin typeface="標楷體" panose="03000509000000000000" pitchFamily="65" charset="-120"/>
                <a:ea typeface="標楷體" panose="03000509000000000000" pitchFamily="65" charset="-120"/>
              </a:rPr>
              <a:t>由</a:t>
            </a:r>
            <a:r>
              <a:rPr lang="zh-TW" altLang="en-US" sz="2400" dirty="0" smtClean="0">
                <a:latin typeface="標楷體" panose="03000509000000000000" pitchFamily="65" charset="-120"/>
                <a:ea typeface="標楷體" panose="03000509000000000000" pitchFamily="65" charset="-120"/>
              </a:rPr>
              <a:t>於</a:t>
            </a:r>
            <a:r>
              <a:rPr lang="zh-CN" altLang="en-US" sz="2400" dirty="0" smtClean="0">
                <a:latin typeface="標楷體" panose="03000509000000000000" pitchFamily="65" charset="-120"/>
                <a:ea typeface="標楷體" panose="03000509000000000000" pitchFamily="65" charset="-120"/>
              </a:rPr>
              <a:t>高</a:t>
            </a:r>
            <a:r>
              <a:rPr lang="zh-CN" altLang="en-US" sz="2400" dirty="0">
                <a:latin typeface="標楷體" panose="03000509000000000000" pitchFamily="65" charset="-120"/>
                <a:ea typeface="標楷體" panose="03000509000000000000" pitchFamily="65" charset="-120"/>
              </a:rPr>
              <a:t>寿人群数量</a:t>
            </a:r>
            <a:r>
              <a:rPr lang="zh-CN" altLang="en-US" sz="2400" dirty="0" smtClean="0">
                <a:latin typeface="標楷體" panose="03000509000000000000" pitchFamily="65" charset="-120"/>
                <a:ea typeface="標楷體" panose="03000509000000000000" pitchFamily="65" charset="-120"/>
              </a:rPr>
              <a:t>不</a:t>
            </a:r>
            <a:r>
              <a:rPr lang="zh-TW" altLang="en-US" sz="2400" dirty="0" smtClean="0">
                <a:latin typeface="標楷體" panose="03000509000000000000" pitchFamily="65" charset="-120"/>
                <a:ea typeface="標楷體" panose="03000509000000000000" pitchFamily="65" charset="-120"/>
              </a:rPr>
              <a:t>斷</a:t>
            </a:r>
            <a:r>
              <a:rPr lang="zh-CN" altLang="en-US" sz="2400" dirty="0" smtClean="0">
                <a:latin typeface="標楷體" panose="03000509000000000000" pitchFamily="65" charset="-120"/>
                <a:ea typeface="標楷體" panose="03000509000000000000" pitchFamily="65" charset="-120"/>
              </a:rPr>
              <a:t>膨</a:t>
            </a:r>
            <a:r>
              <a:rPr lang="zh-CN" altLang="en-US" sz="2400" dirty="0">
                <a:latin typeface="標楷體" panose="03000509000000000000" pitchFamily="65" charset="-120"/>
                <a:ea typeface="標楷體" panose="03000509000000000000" pitchFamily="65" charset="-120"/>
              </a:rPr>
              <a:t>胀，</a:t>
            </a:r>
            <a:r>
              <a:rPr lang="zh-CN" altLang="en-US" sz="2400" dirty="0" smtClean="0">
                <a:latin typeface="標楷體" panose="03000509000000000000" pitchFamily="65" charset="-120"/>
                <a:ea typeface="標楷體" panose="03000509000000000000" pitchFamily="65" charset="-120"/>
              </a:rPr>
              <a:t>人</a:t>
            </a:r>
            <a:r>
              <a:rPr lang="zh-TW" altLang="en-US" sz="2400" dirty="0" smtClean="0">
                <a:latin typeface="標楷體" panose="03000509000000000000" pitchFamily="65" charset="-120"/>
                <a:ea typeface="標楷體" panose="03000509000000000000" pitchFamily="65" charset="-120"/>
              </a:rPr>
              <a:t>類壽</a:t>
            </a:r>
            <a:r>
              <a:rPr lang="zh-CN" altLang="en-US" sz="2400" dirty="0" smtClean="0">
                <a:latin typeface="標楷體" panose="03000509000000000000" pitchFamily="65" charset="-120"/>
                <a:ea typeface="標楷體" panose="03000509000000000000" pitchFamily="65" charset="-120"/>
              </a:rPr>
              <a:t>命的</a:t>
            </a:r>
            <a:r>
              <a:rPr lang="zh-TW" altLang="en-US" sz="2400" dirty="0" smtClean="0">
                <a:latin typeface="標楷體" panose="03000509000000000000" pitchFamily="65" charset="-120"/>
                <a:ea typeface="標楷體" panose="03000509000000000000" pitchFamily="65" charset="-120"/>
              </a:rPr>
              <a:t>極</a:t>
            </a:r>
            <a:r>
              <a:rPr lang="zh-CN" altLang="en-US" sz="2400" dirty="0" smtClean="0">
                <a:latin typeface="標楷體" panose="03000509000000000000" pitchFamily="65" charset="-120"/>
                <a:ea typeface="標楷體" panose="03000509000000000000" pitchFamily="65" charset="-120"/>
              </a:rPr>
              <a:t>限</a:t>
            </a:r>
            <a:r>
              <a:rPr lang="zh-CN" altLang="en-US" sz="2400" dirty="0">
                <a:latin typeface="標楷體" panose="03000509000000000000" pitchFamily="65" charset="-120"/>
                <a:ea typeface="標楷體" panose="03000509000000000000" pitchFamily="65" charset="-120"/>
              </a:rPr>
              <a:t>也会以</a:t>
            </a:r>
            <a:r>
              <a:rPr lang="en-US" altLang="zh-CN" sz="2400" dirty="0" smtClean="0">
                <a:solidFill>
                  <a:srgbClr val="FF0000"/>
                </a:solidFill>
                <a:latin typeface="標楷體" panose="03000509000000000000" pitchFamily="65" charset="-120"/>
                <a:ea typeface="標楷體" panose="03000509000000000000" pitchFamily="65" charset="-120"/>
              </a:rPr>
              <a:t>1</a:t>
            </a:r>
            <a:r>
              <a:rPr lang="zh-TW" altLang="en-US" sz="2400" dirty="0" smtClean="0">
                <a:solidFill>
                  <a:srgbClr val="FF0000"/>
                </a:solidFill>
                <a:latin typeface="標楷體" panose="03000509000000000000" pitchFamily="65" charset="-120"/>
                <a:ea typeface="標楷體" panose="03000509000000000000" pitchFamily="65" charset="-120"/>
              </a:rPr>
              <a:t>歲</a:t>
            </a:r>
            <a:r>
              <a:rPr lang="en-US" altLang="zh-CN" sz="2400" dirty="0" smtClean="0">
                <a:solidFill>
                  <a:srgbClr val="FF0000"/>
                </a:solidFill>
                <a:latin typeface="標楷體" panose="03000509000000000000" pitchFamily="65" charset="-120"/>
                <a:ea typeface="標楷體" panose="03000509000000000000" pitchFamily="65" charset="-120"/>
              </a:rPr>
              <a:t>/</a:t>
            </a:r>
            <a:r>
              <a:rPr lang="en-US" altLang="zh-CN" sz="2400" dirty="0">
                <a:solidFill>
                  <a:srgbClr val="FF0000"/>
                </a:solidFill>
                <a:latin typeface="標楷體" panose="03000509000000000000" pitchFamily="65" charset="-120"/>
                <a:ea typeface="標楷體" panose="03000509000000000000" pitchFamily="65" charset="-120"/>
              </a:rPr>
              <a:t>10</a:t>
            </a:r>
            <a:r>
              <a:rPr lang="zh-CN" altLang="en-US" sz="2400" dirty="0">
                <a:solidFill>
                  <a:srgbClr val="FF0000"/>
                </a:solidFill>
                <a:latin typeface="標楷體" panose="03000509000000000000" pitchFamily="65" charset="-120"/>
                <a:ea typeface="標楷體" panose="03000509000000000000" pitchFamily="65" charset="-120"/>
              </a:rPr>
              <a:t>年</a:t>
            </a:r>
            <a:r>
              <a:rPr lang="zh-CN" altLang="en-US" sz="2400" dirty="0">
                <a:latin typeface="標楷體" panose="03000509000000000000" pitchFamily="65" charset="-120"/>
                <a:ea typeface="標楷體" panose="03000509000000000000" pitchFamily="65" charset="-120"/>
              </a:rPr>
              <a:t>的速度增加，</a:t>
            </a:r>
            <a:r>
              <a:rPr lang="zh-CN" altLang="en-US" sz="2400" dirty="0" smtClean="0">
                <a:latin typeface="標楷體" panose="03000509000000000000" pitchFamily="65" charset="-120"/>
                <a:ea typeface="標楷體" panose="03000509000000000000" pitchFamily="65" charset="-120"/>
              </a:rPr>
              <a:t>也就是</a:t>
            </a:r>
            <a:r>
              <a:rPr lang="zh-TW" altLang="en-US" sz="2400" dirty="0" smtClean="0">
                <a:latin typeface="標楷體" panose="03000509000000000000" pitchFamily="65" charset="-120"/>
                <a:ea typeface="標楷體" panose="03000509000000000000" pitchFamily="65" charset="-120"/>
              </a:rPr>
              <a:t>說</a:t>
            </a:r>
            <a:r>
              <a:rPr lang="zh-CN" altLang="en-US" sz="2400" dirty="0" smtClean="0">
                <a:latin typeface="標楷體" panose="03000509000000000000" pitchFamily="65" charset="-120"/>
                <a:ea typeface="標楷體" panose="03000509000000000000" pitchFamily="65" charset="-120"/>
              </a:rPr>
              <a:t>我</a:t>
            </a:r>
            <a:r>
              <a:rPr lang="zh-CN" altLang="en-US" sz="2400" dirty="0">
                <a:latin typeface="標楷體" panose="03000509000000000000" pitchFamily="65" charset="-120"/>
                <a:ea typeface="標楷體" panose="03000509000000000000" pitchFamily="65" charset="-120"/>
              </a:rPr>
              <a:t>们</a:t>
            </a:r>
            <a:r>
              <a:rPr lang="zh-CN" altLang="en-US" sz="2400" dirty="0" smtClean="0">
                <a:latin typeface="標楷體" panose="03000509000000000000" pitchFamily="65" charset="-120"/>
                <a:ea typeface="標楷體" panose="03000509000000000000" pitchFamily="65" charset="-120"/>
              </a:rPr>
              <a:t>人</a:t>
            </a:r>
            <a:r>
              <a:rPr lang="zh-TW" altLang="en-US" sz="2400" dirty="0" smtClean="0">
                <a:latin typeface="標楷體" panose="03000509000000000000" pitchFamily="65" charset="-120"/>
                <a:ea typeface="標楷體" panose="03000509000000000000" pitchFamily="65" charset="-120"/>
              </a:rPr>
              <a:t>類</a:t>
            </a:r>
            <a:r>
              <a:rPr lang="zh-CN" altLang="en-US" sz="2400" dirty="0" smtClean="0">
                <a:latin typeface="標楷體" panose="03000509000000000000" pitchFamily="65" charset="-120"/>
                <a:ea typeface="標楷體" panose="03000509000000000000" pitchFamily="65" charset="-120"/>
              </a:rPr>
              <a:t>的</a:t>
            </a:r>
            <a:r>
              <a:rPr lang="zh-TW" altLang="en-US" sz="2400" dirty="0" smtClean="0">
                <a:solidFill>
                  <a:srgbClr val="FF0000"/>
                </a:solidFill>
                <a:latin typeface="標楷體" panose="03000509000000000000" pitchFamily="65" charset="-120"/>
                <a:ea typeface="標楷體" panose="03000509000000000000" pitchFamily="65" charset="-120"/>
              </a:rPr>
              <a:t>壽</a:t>
            </a:r>
            <a:r>
              <a:rPr lang="zh-CN" altLang="en-US" sz="2400" dirty="0" smtClean="0">
                <a:solidFill>
                  <a:srgbClr val="FF0000"/>
                </a:solidFill>
                <a:latin typeface="標楷體" panose="03000509000000000000" pitchFamily="65" charset="-120"/>
                <a:ea typeface="標楷體" panose="03000509000000000000" pitchFamily="65" charset="-120"/>
              </a:rPr>
              <a:t>命</a:t>
            </a:r>
            <a:r>
              <a:rPr lang="zh-TW" altLang="en-US" sz="2400" dirty="0" smtClean="0">
                <a:solidFill>
                  <a:srgbClr val="FF0000"/>
                </a:solidFill>
                <a:latin typeface="標楷體" panose="03000509000000000000" pitchFamily="65" charset="-120"/>
                <a:ea typeface="標楷體" panose="03000509000000000000" pitchFamily="65" charset="-120"/>
              </a:rPr>
              <a:t>極</a:t>
            </a:r>
            <a:r>
              <a:rPr lang="zh-CN" altLang="en-US" sz="2400" dirty="0" smtClean="0">
                <a:solidFill>
                  <a:srgbClr val="FF0000"/>
                </a:solidFill>
                <a:latin typeface="標楷體" panose="03000509000000000000" pitchFamily="65" charset="-120"/>
                <a:ea typeface="標楷體" panose="03000509000000000000" pitchFamily="65" charset="-120"/>
              </a:rPr>
              <a:t>限理</a:t>
            </a:r>
            <a:r>
              <a:rPr lang="zh-TW" altLang="en-US" sz="2400" dirty="0" smtClean="0">
                <a:solidFill>
                  <a:srgbClr val="FF0000"/>
                </a:solidFill>
                <a:latin typeface="標楷體" panose="03000509000000000000" pitchFamily="65" charset="-120"/>
                <a:ea typeface="標楷體" panose="03000509000000000000" pitchFamily="65" charset="-120"/>
              </a:rPr>
              <a:t>論</a:t>
            </a:r>
            <a:r>
              <a:rPr lang="zh-CN" altLang="en-US" sz="2400" dirty="0" smtClean="0">
                <a:solidFill>
                  <a:srgbClr val="FF0000"/>
                </a:solidFill>
                <a:latin typeface="標楷體" panose="03000509000000000000" pitchFamily="65" charset="-120"/>
                <a:ea typeface="標楷體" panose="03000509000000000000" pitchFamily="65" charset="-120"/>
              </a:rPr>
              <a:t>上</a:t>
            </a:r>
            <a:r>
              <a:rPr lang="zh-CN" altLang="en-US" sz="2400" dirty="0">
                <a:solidFill>
                  <a:srgbClr val="FF0000"/>
                </a:solidFill>
                <a:latin typeface="標楷體" panose="03000509000000000000" pitchFamily="65" charset="-120"/>
                <a:ea typeface="標楷體" panose="03000509000000000000" pitchFamily="65" charset="-120"/>
              </a:rPr>
              <a:t>会</a:t>
            </a:r>
            <a:r>
              <a:rPr lang="zh-CN" altLang="en-US" sz="2400" dirty="0" smtClean="0">
                <a:solidFill>
                  <a:srgbClr val="FF0000"/>
                </a:solidFill>
                <a:latin typeface="標楷體" panose="03000509000000000000" pitchFamily="65" charset="-120"/>
                <a:ea typeface="標楷體" panose="03000509000000000000" pitchFamily="65" charset="-120"/>
              </a:rPr>
              <a:t>持</a:t>
            </a:r>
            <a:r>
              <a:rPr lang="zh-TW" altLang="en-US" sz="2400" dirty="0" smtClean="0">
                <a:solidFill>
                  <a:srgbClr val="FF0000"/>
                </a:solidFill>
                <a:latin typeface="標楷體" panose="03000509000000000000" pitchFamily="65" charset="-120"/>
                <a:ea typeface="標楷體" panose="03000509000000000000" pitchFamily="65" charset="-120"/>
              </a:rPr>
              <a:t>續</a:t>
            </a:r>
            <a:r>
              <a:rPr lang="zh-CN" altLang="en-US" sz="2400" dirty="0" smtClean="0">
                <a:solidFill>
                  <a:srgbClr val="FF0000"/>
                </a:solidFill>
                <a:latin typeface="標楷體" panose="03000509000000000000" pitchFamily="65" charset="-120"/>
                <a:ea typeface="標楷體" panose="03000509000000000000" pitchFamily="65" charset="-120"/>
              </a:rPr>
              <a:t>增加</a:t>
            </a:r>
            <a:r>
              <a:rPr lang="zh-CN" altLang="en-US" sz="2400" dirty="0">
                <a:latin typeface="標楷體" panose="03000509000000000000" pitchFamily="65" charset="-120"/>
                <a:ea typeface="標楷體" panose="03000509000000000000" pitchFamily="65" charset="-120"/>
              </a:rPr>
              <a:t>下去</a:t>
            </a:r>
            <a:r>
              <a:rPr lang="zh-CN" altLang="en-US" sz="2400" dirty="0" smtClean="0">
                <a:latin typeface="標楷體" panose="03000509000000000000" pitchFamily="65" charset="-120"/>
                <a:ea typeface="標楷體" panose="03000509000000000000" pitchFamily="65" charset="-120"/>
              </a:rPr>
              <a:t>。</a:t>
            </a:r>
            <a:endParaRPr lang="en-US" altLang="zh-CN" sz="2400" dirty="0" smtClean="0">
              <a:latin typeface="標楷體" panose="03000509000000000000" pitchFamily="65" charset="-120"/>
              <a:ea typeface="標楷體" panose="03000509000000000000" pitchFamily="65" charset="-120"/>
            </a:endParaRPr>
          </a:p>
          <a:p>
            <a:endParaRPr lang="en-US" altLang="zh-CN" sz="2400" dirty="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高齡長壽的原因</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 </a:t>
            </a:r>
            <a:r>
              <a:rPr lang="zh-CN" altLang="en-US" sz="2400" dirty="0" smtClean="0">
                <a:latin typeface="標楷體" panose="03000509000000000000" pitchFamily="65" charset="-120"/>
                <a:ea typeface="標楷體" panose="03000509000000000000" pitchFamily="65" charset="-120"/>
              </a:rPr>
              <a:t>第一</a:t>
            </a:r>
            <a:r>
              <a:rPr lang="zh-TW" altLang="en-US" sz="2400" dirty="0" smtClean="0">
                <a:latin typeface="標楷體" panose="03000509000000000000" pitchFamily="65" charset="-120"/>
                <a:ea typeface="標楷體" panose="03000509000000000000" pitchFamily="65" charset="-120"/>
              </a:rPr>
              <a:t>種</a:t>
            </a:r>
            <a:r>
              <a:rPr lang="zh-CN" altLang="en-US" sz="2400" dirty="0" smtClean="0">
                <a:latin typeface="標楷體" panose="03000509000000000000" pitchFamily="65" charset="-120"/>
                <a:ea typeface="標楷體" panose="03000509000000000000" pitchFamily="65" charset="-120"/>
              </a:rPr>
              <a:t>是</a:t>
            </a:r>
            <a:r>
              <a:rPr lang="zh-CN" altLang="en-US" sz="2400" dirty="0" smtClean="0">
                <a:solidFill>
                  <a:srgbClr val="FF0000"/>
                </a:solidFill>
                <a:latin typeface="標楷體" panose="03000509000000000000" pitchFamily="65" charset="-120"/>
                <a:ea typeface="標楷體" panose="03000509000000000000" pitchFamily="65" charset="-120"/>
              </a:rPr>
              <a:t>自然</a:t>
            </a:r>
            <a:r>
              <a:rPr lang="zh-TW" altLang="en-US" sz="2400" dirty="0" smtClean="0">
                <a:solidFill>
                  <a:srgbClr val="FF0000"/>
                </a:solidFill>
                <a:latin typeface="標楷體" panose="03000509000000000000" pitchFamily="65" charset="-120"/>
                <a:ea typeface="標楷體" panose="03000509000000000000" pitchFamily="65" charset="-120"/>
              </a:rPr>
              <a:t>選</a:t>
            </a:r>
            <a:r>
              <a:rPr lang="zh-TW" altLang="en-US" sz="2400" dirty="0">
                <a:solidFill>
                  <a:srgbClr val="FF0000"/>
                </a:solidFill>
                <a:latin typeface="標楷體" panose="03000509000000000000" pitchFamily="65" charset="-120"/>
                <a:ea typeface="標楷體" panose="03000509000000000000" pitchFamily="65" charset="-120"/>
              </a:rPr>
              <a:t>擇</a:t>
            </a:r>
            <a:r>
              <a:rPr lang="zh-CN" altLang="en-US" sz="2400" dirty="0" smtClean="0">
                <a:latin typeface="標楷體" panose="03000509000000000000" pitchFamily="65" charset="-120"/>
                <a:ea typeface="標楷體" panose="03000509000000000000" pitchFamily="65" charset="-120"/>
              </a:rPr>
              <a:t>。</a:t>
            </a:r>
            <a:r>
              <a:rPr lang="zh-CN" altLang="en-US" sz="2400" dirty="0">
                <a:latin typeface="標楷體" panose="03000509000000000000" pitchFamily="65" charset="-120"/>
                <a:ea typeface="標楷體" panose="03000509000000000000" pitchFamily="65" charset="-120"/>
              </a:rPr>
              <a:t/>
            </a:r>
            <a:br>
              <a:rPr lang="zh-CN" altLang="en-US" sz="2400" dirty="0">
                <a:latin typeface="標楷體" panose="03000509000000000000" pitchFamily="65" charset="-120"/>
                <a:ea typeface="標楷體" panose="03000509000000000000" pitchFamily="65" charset="-120"/>
              </a:rPr>
            </a:br>
            <a:r>
              <a:rPr lang="zh-CN" altLang="en-US" sz="2400" dirty="0">
                <a:latin typeface="標楷體" panose="03000509000000000000" pitchFamily="65" charset="-120"/>
                <a:ea typeface="標楷體" panose="03000509000000000000" pitchFamily="65" charset="-120"/>
              </a:rPr>
              <a:t>第二</a:t>
            </a:r>
            <a:r>
              <a:rPr lang="zh-CN" altLang="en-US" sz="2400" dirty="0" smtClean="0">
                <a:latin typeface="標楷體" panose="03000509000000000000" pitchFamily="65" charset="-120"/>
                <a:ea typeface="標楷體" panose="03000509000000000000" pitchFamily="65" charset="-120"/>
              </a:rPr>
              <a:t>种</a:t>
            </a:r>
            <a:r>
              <a:rPr lang="zh-TW" altLang="en-US" sz="2400" dirty="0" smtClean="0">
                <a:latin typeface="標楷體" panose="03000509000000000000" pitchFamily="65" charset="-120"/>
                <a:ea typeface="標楷體" panose="03000509000000000000" pitchFamily="65" charset="-120"/>
              </a:rPr>
              <a:t>是</a:t>
            </a:r>
            <a:r>
              <a:rPr lang="zh-CN" altLang="en-US" sz="2400" dirty="0" smtClean="0">
                <a:latin typeface="標楷體" panose="03000509000000000000" pitchFamily="65" charset="-120"/>
                <a:ea typeface="標楷體" panose="03000509000000000000" pitchFamily="65" charset="-120"/>
              </a:rPr>
              <a:t>人</a:t>
            </a:r>
            <a:r>
              <a:rPr lang="zh-CN" altLang="en-US" sz="2400" dirty="0">
                <a:latin typeface="標楷體" panose="03000509000000000000" pitchFamily="65" charset="-120"/>
                <a:ea typeface="標楷體" panose="03000509000000000000" pitchFamily="65" charset="-120"/>
              </a:rPr>
              <a:t>体似乎可以在某些</a:t>
            </a:r>
            <a:r>
              <a:rPr lang="zh-CN" altLang="en-US" sz="2400" dirty="0" smtClean="0">
                <a:solidFill>
                  <a:srgbClr val="FF0000"/>
                </a:solidFill>
                <a:latin typeface="標楷體" panose="03000509000000000000" pitchFamily="65" charset="-120"/>
                <a:ea typeface="標楷體" panose="03000509000000000000" pitchFamily="65" charset="-120"/>
              </a:rPr>
              <a:t>年</a:t>
            </a:r>
            <a:r>
              <a:rPr lang="zh-TW" altLang="en-US" sz="2400" dirty="0" smtClean="0">
                <a:solidFill>
                  <a:srgbClr val="FF0000"/>
                </a:solidFill>
                <a:latin typeface="標楷體" panose="03000509000000000000" pitchFamily="65" charset="-120"/>
                <a:ea typeface="標楷體" panose="03000509000000000000" pitchFamily="65" charset="-120"/>
              </a:rPr>
              <a:t>齡</a:t>
            </a:r>
            <a:r>
              <a:rPr lang="zh-CN" altLang="en-US" sz="2400" dirty="0" smtClean="0">
                <a:solidFill>
                  <a:srgbClr val="FF0000"/>
                </a:solidFill>
                <a:latin typeface="標楷體" panose="03000509000000000000" pitchFamily="65" charset="-120"/>
                <a:ea typeface="標楷體" panose="03000509000000000000" pitchFamily="65" charset="-120"/>
              </a:rPr>
              <a:t>段</a:t>
            </a:r>
            <a:r>
              <a:rPr lang="zh-CN" altLang="en-US" sz="2400" dirty="0">
                <a:solidFill>
                  <a:srgbClr val="FF0000"/>
                </a:solidFill>
                <a:latin typeface="標楷體" panose="03000509000000000000" pitchFamily="65" charset="-120"/>
                <a:ea typeface="標楷體" panose="03000509000000000000" pitchFamily="65" charset="-120"/>
              </a:rPr>
              <a:t>平衡</a:t>
            </a:r>
            <a:r>
              <a:rPr lang="zh-CN" altLang="en-US" sz="2400" dirty="0">
                <a:latin typeface="標楷體" panose="03000509000000000000" pitchFamily="65" charset="-120"/>
                <a:ea typeface="標楷體" panose="03000509000000000000" pitchFamily="65" charset="-120"/>
              </a:rPr>
              <a:t>或</a:t>
            </a:r>
            <a:r>
              <a:rPr lang="zh-CN" altLang="en-US" sz="2400" dirty="0" smtClean="0">
                <a:solidFill>
                  <a:srgbClr val="FF0000"/>
                </a:solidFill>
                <a:latin typeface="標楷體" panose="03000509000000000000" pitchFamily="65" charset="-120"/>
                <a:ea typeface="標楷體" panose="03000509000000000000" pitchFamily="65" charset="-120"/>
              </a:rPr>
              <a:t>修</a:t>
            </a:r>
            <a:r>
              <a:rPr lang="zh-TW" altLang="en-US" sz="2400" dirty="0" smtClean="0">
                <a:solidFill>
                  <a:srgbClr val="FF0000"/>
                </a:solidFill>
                <a:latin typeface="標楷體" panose="03000509000000000000" pitchFamily="65" charset="-120"/>
                <a:ea typeface="標楷體" panose="03000509000000000000" pitchFamily="65" charset="-120"/>
              </a:rPr>
              <a:t>復</a:t>
            </a:r>
            <a:r>
              <a:rPr lang="zh-CN" altLang="en-US" sz="2400" dirty="0" smtClean="0">
                <a:solidFill>
                  <a:srgbClr val="FF0000"/>
                </a:solidFill>
                <a:latin typeface="標楷體" panose="03000509000000000000" pitchFamily="65" charset="-120"/>
                <a:ea typeface="標楷體" panose="03000509000000000000" pitchFamily="65" charset="-120"/>
              </a:rPr>
              <a:t>细</a:t>
            </a:r>
            <a:r>
              <a:rPr lang="zh-CN" altLang="en-US" sz="2400" dirty="0">
                <a:solidFill>
                  <a:srgbClr val="FF0000"/>
                </a:solidFill>
                <a:latin typeface="標楷體" panose="03000509000000000000" pitchFamily="65" charset="-120"/>
                <a:ea typeface="標楷體" panose="03000509000000000000" pitchFamily="65" charset="-120"/>
              </a:rPr>
              <a:t>胞</a:t>
            </a:r>
            <a:r>
              <a:rPr lang="zh-CN" altLang="en-US" sz="2400" dirty="0" smtClean="0">
                <a:solidFill>
                  <a:srgbClr val="FF0000"/>
                </a:solidFill>
                <a:latin typeface="標楷體" panose="03000509000000000000" pitchFamily="65" charset="-120"/>
                <a:ea typeface="標楷體" panose="03000509000000000000" pitchFamily="65" charset="-120"/>
              </a:rPr>
              <a:t>损</a:t>
            </a:r>
            <a:r>
              <a:rPr lang="zh-TW" altLang="en-US" sz="2400" dirty="0">
                <a:solidFill>
                  <a:srgbClr val="FF0000"/>
                </a:solidFill>
                <a:latin typeface="標楷體" panose="03000509000000000000" pitchFamily="65" charset="-120"/>
                <a:ea typeface="標楷體" panose="03000509000000000000" pitchFamily="65" charset="-120"/>
              </a:rPr>
              <a:t>傷</a:t>
            </a:r>
            <a:r>
              <a:rPr lang="zh-CN" altLang="en-US"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並</a:t>
            </a:r>
            <a:r>
              <a:rPr lang="zh-CN" altLang="en-US" sz="2400" dirty="0" smtClean="0">
                <a:latin typeface="標楷體" panose="03000509000000000000" pitchFamily="65" charset="-120"/>
                <a:ea typeface="標楷體" panose="03000509000000000000" pitchFamily="65" charset="-120"/>
              </a:rPr>
              <a:t>且</a:t>
            </a:r>
            <a:r>
              <a:rPr lang="zh-TW" altLang="en-US" sz="2400" dirty="0" smtClean="0">
                <a:latin typeface="標楷體" panose="03000509000000000000" pitchFamily="65" charset="-120"/>
                <a:ea typeface="標楷體" panose="03000509000000000000" pitchFamily="65" charset="-120"/>
              </a:rPr>
              <a:t>擁</a:t>
            </a:r>
            <a:r>
              <a:rPr lang="zh-CN" altLang="en-US" sz="2400" dirty="0" smtClean="0">
                <a:latin typeface="標楷體" panose="03000509000000000000" pitchFamily="65" charset="-120"/>
                <a:ea typeface="標楷體" panose="03000509000000000000" pitchFamily="65" charset="-120"/>
              </a:rPr>
              <a:t>有</a:t>
            </a:r>
            <a:r>
              <a:rPr lang="zh-CN" altLang="en-US" sz="2400" dirty="0">
                <a:solidFill>
                  <a:srgbClr val="FF0000"/>
                </a:solidFill>
                <a:latin typeface="標楷體" panose="03000509000000000000" pitchFamily="65" charset="-120"/>
                <a:ea typeface="標楷體" panose="03000509000000000000" pitchFamily="65" charset="-120"/>
              </a:rPr>
              <a:t>较低的代谢</a:t>
            </a:r>
            <a:r>
              <a:rPr lang="zh-CN" altLang="en-US" sz="2400" dirty="0" smtClean="0">
                <a:solidFill>
                  <a:srgbClr val="FF0000"/>
                </a:solidFill>
                <a:latin typeface="標楷體" panose="03000509000000000000" pitchFamily="65" charset="-120"/>
                <a:ea typeface="標楷體" panose="03000509000000000000" pitchFamily="65" charset="-120"/>
              </a:rPr>
              <a:t>率</a:t>
            </a:r>
            <a:r>
              <a:rPr lang="zh-CN" altLang="en-US" sz="2400" dirty="0" smtClean="0">
                <a:latin typeface="標楷體" panose="03000509000000000000" pitchFamily="65" charset="-120"/>
                <a:ea typeface="標楷體" panose="03000509000000000000" pitchFamily="65" charset="-120"/>
              </a:rPr>
              <a:t>。</a:t>
            </a:r>
            <a:r>
              <a:rPr lang="zh-CN" altLang="en-US" sz="2400" dirty="0">
                <a:latin typeface="標楷體" panose="03000509000000000000" pitchFamily="65" charset="-120"/>
                <a:ea typeface="標楷體" panose="03000509000000000000" pitchFamily="65" charset="-120"/>
              </a:rPr>
              <a:t/>
            </a:r>
            <a:br>
              <a:rPr lang="zh-CN" altLang="en-US" sz="2400" dirty="0">
                <a:latin typeface="標楷體" panose="03000509000000000000" pitchFamily="65" charset="-120"/>
                <a:ea typeface="標楷體" panose="03000509000000000000" pitchFamily="65" charset="-120"/>
              </a:rPr>
            </a:br>
            <a:r>
              <a:rPr lang="zh-CN" altLang="en-US" sz="2400" dirty="0">
                <a:latin typeface="標楷體" panose="03000509000000000000" pitchFamily="65" charset="-120"/>
                <a:ea typeface="標楷體" panose="03000509000000000000" pitchFamily="65" charset="-120"/>
              </a:rPr>
              <a:t/>
            </a:r>
            <a:br>
              <a:rPr lang="zh-CN" altLang="en-US" sz="2400" dirty="0">
                <a:latin typeface="標楷體" panose="03000509000000000000" pitchFamily="65" charset="-120"/>
                <a:ea typeface="標楷體" panose="03000509000000000000" pitchFamily="65" charset="-120"/>
              </a:rPr>
            </a:br>
            <a:endParaRPr lang="en-US" altLang="zh-TW" sz="2400" dirty="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834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8600" y="1165830"/>
            <a:ext cx="9220200" cy="6370975"/>
          </a:xfrm>
          <a:prstGeom prst="rect">
            <a:avLst/>
          </a:prstGeom>
        </p:spPr>
        <p:txBody>
          <a:bodyPr wrap="square">
            <a:spAutoFit/>
          </a:bodyPr>
          <a:lstStyle/>
          <a:p>
            <a:r>
              <a:rPr lang="en-US" altLang="zh-TW" sz="3200" b="1" dirty="0" smtClean="0">
                <a:solidFill>
                  <a:srgbClr val="0070C0"/>
                </a:solidFill>
                <a:latin typeface="標楷體" panose="03000509000000000000" pitchFamily="65" charset="-120"/>
                <a:ea typeface="標楷體" panose="03000509000000000000" pitchFamily="65" charset="-120"/>
              </a:rPr>
              <a:t>Exosome Mitochondria </a:t>
            </a:r>
            <a:r>
              <a:rPr lang="zh-TW" altLang="en-US" sz="3200" b="1" dirty="0" smtClean="0">
                <a:solidFill>
                  <a:srgbClr val="0070C0"/>
                </a:solidFill>
                <a:latin typeface="標楷體" panose="03000509000000000000" pitchFamily="65" charset="-120"/>
                <a:ea typeface="標楷體" panose="03000509000000000000" pitchFamily="65" charset="-120"/>
              </a:rPr>
              <a:t>是否可以取代</a:t>
            </a:r>
            <a:r>
              <a:rPr lang="en-US" altLang="zh-TW" sz="3200" b="1" dirty="0" smtClean="0">
                <a:solidFill>
                  <a:srgbClr val="0070C0"/>
                </a:solidFill>
                <a:latin typeface="標楷體" panose="03000509000000000000" pitchFamily="65" charset="-120"/>
                <a:ea typeface="標楷體" panose="03000509000000000000" pitchFamily="65" charset="-120"/>
              </a:rPr>
              <a:t>Stem cell?</a:t>
            </a:r>
          </a:p>
          <a:p>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b="1" dirty="0">
                <a:solidFill>
                  <a:srgbClr val="0070C0"/>
                </a:solidFill>
                <a:latin typeface="標楷體" panose="03000509000000000000" pitchFamily="65" charset="-120"/>
                <a:ea typeface="標楷體" panose="03000509000000000000" pitchFamily="65" charset="-120"/>
              </a:rPr>
              <a:t>不</a:t>
            </a:r>
            <a:r>
              <a:rPr lang="zh-TW" altLang="en-US" sz="2400" b="1" dirty="0" smtClean="0">
                <a:solidFill>
                  <a:srgbClr val="0070C0"/>
                </a:solidFill>
                <a:latin typeface="標楷體" panose="03000509000000000000" pitchFamily="65" charset="-120"/>
                <a:ea typeface="標楷體" panose="03000509000000000000" pitchFamily="65" charset="-120"/>
              </a:rPr>
              <a:t>會有道德問題</a:t>
            </a:r>
            <a:endParaRPr lang="en-US" altLang="zh-TW" sz="24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24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b="1" dirty="0" smtClean="0">
                <a:solidFill>
                  <a:srgbClr val="0070C0"/>
                </a:solidFill>
                <a:latin typeface="標楷體" panose="03000509000000000000" pitchFamily="65" charset="-120"/>
                <a:ea typeface="標楷體" panose="03000509000000000000" pitchFamily="65" charset="-120"/>
              </a:rPr>
              <a:t>較少免疫反應</a:t>
            </a:r>
            <a:endParaRPr lang="en-US" altLang="zh-TW" sz="24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24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b="1" dirty="0" smtClean="0">
                <a:solidFill>
                  <a:srgbClr val="0070C0"/>
                </a:solidFill>
                <a:latin typeface="標楷體" panose="03000509000000000000" pitchFamily="65" charset="-120"/>
                <a:ea typeface="標楷體" panose="03000509000000000000" pitchFamily="65" charset="-120"/>
              </a:rPr>
              <a:t>較不容易有致癌問題</a:t>
            </a:r>
            <a:endParaRPr lang="en-US" altLang="zh-TW" sz="24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24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b="1" dirty="0" smtClean="0">
                <a:solidFill>
                  <a:srgbClr val="0070C0"/>
                </a:solidFill>
                <a:latin typeface="標楷體" panose="03000509000000000000" pitchFamily="65" charset="-120"/>
                <a:ea typeface="標楷體" panose="03000509000000000000" pitchFamily="65" charset="-120"/>
              </a:rPr>
              <a:t>自己取自己用</a:t>
            </a:r>
            <a:endParaRPr lang="en-US" altLang="zh-TW" sz="24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24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b="1" dirty="0" smtClean="0">
                <a:solidFill>
                  <a:srgbClr val="0070C0"/>
                </a:solidFill>
                <a:latin typeface="標楷體" panose="03000509000000000000" pitchFamily="65" charset="-120"/>
                <a:ea typeface="標楷體" panose="03000509000000000000" pitchFamily="65" charset="-120"/>
              </a:rPr>
              <a:t>投送也容易</a:t>
            </a:r>
            <a:endParaRPr lang="en-US" altLang="zh-TW" sz="24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32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3200" b="1" dirty="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zh-TW" altLang="en-US" sz="3200" b="1" dirty="0">
              <a:solidFill>
                <a:srgbClr val="0070C0"/>
              </a:solidFill>
              <a:latin typeface="標楷體" panose="03000509000000000000" pitchFamily="65" charset="-120"/>
              <a:ea typeface="標楷體" panose="03000509000000000000" pitchFamily="65" charset="-120"/>
            </a:endParaRPr>
          </a:p>
        </p:txBody>
      </p:sp>
      <p:sp>
        <p:nvSpPr>
          <p:cNvPr id="6" name="矩形 5"/>
          <p:cNvSpPr/>
          <p:nvPr/>
        </p:nvSpPr>
        <p:spPr>
          <a:xfrm>
            <a:off x="4191000" y="381000"/>
            <a:ext cx="5772151" cy="1077218"/>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總</a:t>
            </a:r>
            <a:r>
              <a:rPr lang="zh-TW" altLang="en-US" sz="3200" b="1" dirty="0">
                <a:solidFill>
                  <a:srgbClr val="0070C0"/>
                </a:solidFill>
                <a:latin typeface="標楷體" panose="03000509000000000000" pitchFamily="65" charset="-120"/>
                <a:ea typeface="標楷體" panose="03000509000000000000" pitchFamily="65" charset="-120"/>
              </a:rPr>
              <a:t>結</a:t>
            </a:r>
            <a:endParaRPr lang="en-US" altLang="zh-TW" sz="3200" b="1" dirty="0" smtClean="0">
              <a:solidFill>
                <a:srgbClr val="0070C0"/>
              </a:solidFill>
              <a:latin typeface="標楷體" panose="03000509000000000000" pitchFamily="65" charset="-120"/>
              <a:ea typeface="標楷體" panose="03000509000000000000" pitchFamily="65" charset="-120"/>
            </a:endParaRPr>
          </a:p>
          <a:p>
            <a:endParaRPr lang="zh-TW" altLang="en-US" sz="32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28615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192" y="5296247"/>
            <a:ext cx="5715000" cy="369332"/>
          </a:xfrm>
          <a:prstGeom prst="rect">
            <a:avLst/>
          </a:prstGeom>
        </p:spPr>
        <p:txBody>
          <a:bodyPr wrap="square">
            <a:spAutoFit/>
          </a:bodyPr>
          <a:lstStyle/>
          <a:p>
            <a:r>
              <a:rPr lang="en-US" altLang="zh-TW" dirty="0">
                <a:hlinkClick r:id="rId2"/>
              </a:rPr>
              <a:t>https://www.youtube.com/watch?v=HU2Alcv4Kcs</a:t>
            </a:r>
            <a:endParaRPr lang="zh-TW" altLang="en-US" dirty="0"/>
          </a:p>
        </p:txBody>
      </p:sp>
      <p:sp>
        <p:nvSpPr>
          <p:cNvPr id="3" name="矩形 2"/>
          <p:cNvSpPr/>
          <p:nvPr/>
        </p:nvSpPr>
        <p:spPr>
          <a:xfrm>
            <a:off x="3035692" y="457200"/>
            <a:ext cx="3672800" cy="584775"/>
          </a:xfrm>
          <a:prstGeom prst="rect">
            <a:avLst/>
          </a:prstGeom>
        </p:spPr>
        <p:txBody>
          <a:bodyPr wrap="none">
            <a:spAutoFit/>
          </a:bodyPr>
          <a:lstStyle/>
          <a:p>
            <a:pPr algn="ctr"/>
            <a:r>
              <a:rPr lang="zh-TW" altLang="en-US" sz="3200" b="1" dirty="0">
                <a:solidFill>
                  <a:srgbClr val="00B0F0"/>
                </a:solidFill>
                <a:latin typeface="標楷體" panose="03000509000000000000" pitchFamily="65" charset="-120"/>
                <a:ea typeface="標楷體" panose="03000509000000000000" pitchFamily="65" charset="-120"/>
              </a:rPr>
              <a:t>活愈</a:t>
            </a:r>
            <a:r>
              <a:rPr lang="zh-TW" altLang="en-US" sz="3200" b="1" dirty="0" smtClean="0">
                <a:solidFill>
                  <a:srgbClr val="00B0F0"/>
                </a:solidFill>
                <a:latin typeface="標楷體" panose="03000509000000000000" pitchFamily="65" charset="-120"/>
                <a:ea typeface="標楷體" panose="03000509000000000000" pitchFamily="65" charset="-120"/>
              </a:rPr>
              <a:t>久一定越</a:t>
            </a:r>
            <a:r>
              <a:rPr lang="zh-TW" altLang="en-US" sz="3200" b="1" dirty="0">
                <a:solidFill>
                  <a:srgbClr val="00B0F0"/>
                </a:solidFill>
                <a:latin typeface="標楷體" panose="03000509000000000000" pitchFamily="65" charset="-120"/>
                <a:ea typeface="標楷體" panose="03000509000000000000" pitchFamily="65" charset="-120"/>
              </a:rPr>
              <a:t>健康 </a:t>
            </a:r>
            <a:endParaRPr lang="en-US" altLang="zh-TW" sz="3200" b="1" dirty="0">
              <a:solidFill>
                <a:srgbClr val="00B0F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a:srcRect l="9004" t="32417" r="45315" b="20330"/>
          <a:stretch/>
        </p:blipFill>
        <p:spPr>
          <a:xfrm>
            <a:off x="353949" y="2514600"/>
            <a:ext cx="4419600" cy="2436446"/>
          </a:xfrm>
          <a:prstGeom prst="rect">
            <a:avLst/>
          </a:prstGeom>
        </p:spPr>
      </p:pic>
      <p:sp>
        <p:nvSpPr>
          <p:cNvPr id="5" name="文字方塊 4"/>
          <p:cNvSpPr txBox="1"/>
          <p:nvPr/>
        </p:nvSpPr>
        <p:spPr>
          <a:xfrm>
            <a:off x="3537432" y="1187121"/>
            <a:ext cx="2669320" cy="400110"/>
          </a:xfrm>
          <a:prstGeom prst="rect">
            <a:avLst/>
          </a:prstGeom>
          <a:noFill/>
        </p:spPr>
        <p:txBody>
          <a:bodyPr wrap="none" rtlCol="0">
            <a:spAutoFit/>
          </a:bodyPr>
          <a:lstStyle/>
          <a:p>
            <a:r>
              <a:rPr lang="zh-TW" altLang="en-US" sz="2000" b="1" dirty="0" smtClean="0">
                <a:solidFill>
                  <a:srgbClr val="7030A0"/>
                </a:solidFill>
              </a:rPr>
              <a:t>二十年前 您能想像嗎</a:t>
            </a:r>
            <a:r>
              <a:rPr lang="en-US" altLang="zh-TW" sz="2000" b="1" dirty="0" smtClean="0">
                <a:solidFill>
                  <a:srgbClr val="7030A0"/>
                </a:solidFill>
              </a:rPr>
              <a:t>?</a:t>
            </a:r>
            <a:endParaRPr lang="zh-TW" altLang="en-US" sz="2000" b="1" dirty="0">
              <a:solidFill>
                <a:srgbClr val="7030A0"/>
              </a:solidFill>
            </a:endParaRPr>
          </a:p>
        </p:txBody>
      </p:sp>
      <p:pic>
        <p:nvPicPr>
          <p:cNvPr id="6" name="圖片 5"/>
          <p:cNvPicPr>
            <a:picLocks noChangeAspect="1"/>
          </p:cNvPicPr>
          <p:nvPr/>
        </p:nvPicPr>
        <p:blipFill rotWithShape="1">
          <a:blip r:embed="rId4"/>
          <a:srcRect l="9004" t="32417" r="45900" b="19231"/>
          <a:stretch/>
        </p:blipFill>
        <p:spPr>
          <a:xfrm>
            <a:off x="4898250" y="2514599"/>
            <a:ext cx="4142753" cy="2367287"/>
          </a:xfrm>
          <a:prstGeom prst="rect">
            <a:avLst/>
          </a:prstGeom>
        </p:spPr>
      </p:pic>
      <p:sp>
        <p:nvSpPr>
          <p:cNvPr id="7" name="矩形 6"/>
          <p:cNvSpPr/>
          <p:nvPr/>
        </p:nvSpPr>
        <p:spPr>
          <a:xfrm>
            <a:off x="5529969" y="5227087"/>
            <a:ext cx="2879314" cy="369332"/>
          </a:xfrm>
          <a:prstGeom prst="rect">
            <a:avLst/>
          </a:prstGeom>
        </p:spPr>
        <p:txBody>
          <a:bodyPr wrap="none">
            <a:spAutoFit/>
          </a:bodyPr>
          <a:lstStyle/>
          <a:p>
            <a:r>
              <a:rPr lang="en-US" altLang="zh-TW" dirty="0">
                <a:solidFill>
                  <a:srgbClr val="FFFFFF"/>
                </a:solidFill>
                <a:latin typeface="YouTube Noto"/>
                <a:hlinkClick r:id="rId5"/>
              </a:rPr>
              <a:t>https://youtu.be/k8cx19O8Ggc</a:t>
            </a:r>
            <a:endParaRPr lang="zh-TW" altLang="en-US" dirty="0"/>
          </a:p>
        </p:txBody>
      </p:sp>
    </p:spTree>
    <p:extLst>
      <p:ext uri="{BB962C8B-B14F-4D97-AF65-F5344CB8AC3E}">
        <p14:creationId xmlns:p14="http://schemas.microsoft.com/office/powerpoint/2010/main" val="187392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048000" y="3048000"/>
            <a:ext cx="2954655" cy="646331"/>
          </a:xfrm>
          <a:prstGeom prst="rect">
            <a:avLst/>
          </a:prstGeom>
          <a:noFill/>
        </p:spPr>
        <p:txBody>
          <a:bodyPr wrap="none" rtlCol="0">
            <a:spAutoFit/>
          </a:bodyPr>
          <a:lstStyle/>
          <a:p>
            <a:r>
              <a:rPr lang="zh-TW" altLang="en-US" sz="3600" b="1" dirty="0" smtClean="0"/>
              <a:t>謝謝您的</a:t>
            </a:r>
            <a:r>
              <a:rPr lang="zh-TW" altLang="en-US" sz="3600" b="1" dirty="0"/>
              <a:t>聆聽</a:t>
            </a:r>
          </a:p>
        </p:txBody>
      </p:sp>
    </p:spTree>
    <p:extLst>
      <p:ext uri="{BB962C8B-B14F-4D97-AF65-F5344CB8AC3E}">
        <p14:creationId xmlns:p14="http://schemas.microsoft.com/office/powerpoint/2010/main" val="419724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89882" y="1005259"/>
            <a:ext cx="4343400" cy="5424562"/>
          </a:xfrm>
          <a:prstGeom prst="rect">
            <a:avLst/>
          </a:prstGeom>
          <a:noFill/>
        </p:spPr>
        <p:txBody>
          <a:bodyPr wrap="square" rtlCol="0">
            <a:spAutoFit/>
          </a:bodyPr>
          <a:lstStyle/>
          <a:p>
            <a:r>
              <a:rPr lang="en-US" altLang="zh-TW" sz="1350" dirty="0"/>
              <a:t>2002-2003</a:t>
            </a:r>
            <a:r>
              <a:rPr lang="zh-TW" altLang="en-US" sz="1350" dirty="0"/>
              <a:t> </a:t>
            </a:r>
            <a:r>
              <a:rPr lang="en-US" altLang="zh-TW" sz="1350" dirty="0"/>
              <a:t>:</a:t>
            </a:r>
            <a:r>
              <a:rPr lang="zh-TW" altLang="en-US" sz="1350" dirty="0"/>
              <a:t> 中研院研究助理</a:t>
            </a:r>
            <a:endParaRPr lang="en-US" altLang="zh-TW" sz="1350" dirty="0"/>
          </a:p>
          <a:p>
            <a:r>
              <a:rPr lang="en-US" altLang="zh-TW" sz="1350" dirty="0"/>
              <a:t>2003-2009: </a:t>
            </a:r>
            <a:r>
              <a:rPr lang="zh-TW" altLang="en-US" sz="1350" dirty="0"/>
              <a:t>國防醫學院生命科學所博士班畢業</a:t>
            </a:r>
            <a:endParaRPr lang="en-US" altLang="zh-TW" sz="1350" dirty="0"/>
          </a:p>
          <a:p>
            <a:r>
              <a:rPr lang="zh-TW" altLang="en-US" sz="1350" dirty="0"/>
              <a:t>                   師從於林天南博士 </a:t>
            </a:r>
            <a:r>
              <a:rPr lang="en-US" altLang="zh-TW" sz="1350" dirty="0"/>
              <a:t>(</a:t>
            </a:r>
            <a:r>
              <a:rPr lang="zh-TW" altLang="en-US" sz="1350" dirty="0"/>
              <a:t>曾為中研院生醫所副所長</a:t>
            </a:r>
            <a:r>
              <a:rPr lang="zh-TW" altLang="en-US" sz="1350" dirty="0">
                <a:latin typeface="微軟正黑體" panose="020B0604030504040204" pitchFamily="34" charset="-120"/>
                <a:ea typeface="微軟正黑體" panose="020B0604030504040204" pitchFamily="34" charset="-120"/>
              </a:rPr>
              <a:t>，</a:t>
            </a:r>
            <a:r>
              <a:rPr lang="zh-TW" altLang="en-US" sz="1350" dirty="0"/>
              <a:t>現為中研院生醫所研究員</a:t>
            </a:r>
            <a:r>
              <a:rPr lang="en-US" altLang="zh-TW" sz="1350" dirty="0"/>
              <a:t>)</a:t>
            </a:r>
          </a:p>
          <a:p>
            <a:endParaRPr lang="en-US" altLang="zh-TW" sz="1350" dirty="0"/>
          </a:p>
          <a:p>
            <a:r>
              <a:rPr lang="zh-TW" altLang="en-US" sz="1350" dirty="0"/>
              <a:t>研究方向</a:t>
            </a:r>
            <a:r>
              <a:rPr lang="en-US" altLang="zh-TW" sz="1350" dirty="0"/>
              <a:t>:</a:t>
            </a:r>
          </a:p>
          <a:p>
            <a:endParaRPr lang="en-US" altLang="zh-TW" sz="1350" dirty="0"/>
          </a:p>
          <a:p>
            <a:pPr marL="257175" indent="-257175">
              <a:buFont typeface="+mj-lt"/>
              <a:buAutoNum type="arabicPeriod"/>
            </a:pPr>
            <a:r>
              <a:rPr lang="en-US" altLang="zh-TW" sz="1350" dirty="0"/>
              <a:t>Rosiglitazone (</a:t>
            </a:r>
            <a:r>
              <a:rPr lang="zh-TW" altLang="en-US" sz="1350" dirty="0"/>
              <a:t>糖尿病用藥</a:t>
            </a:r>
            <a:r>
              <a:rPr lang="en-US" altLang="zh-TW" sz="1350" dirty="0"/>
              <a:t>;</a:t>
            </a:r>
            <a:r>
              <a:rPr lang="zh-TW" altLang="en-US" sz="1350" dirty="0"/>
              <a:t> 老藥新用</a:t>
            </a:r>
            <a:r>
              <a:rPr lang="en-US" altLang="zh-TW" sz="1350" dirty="0"/>
              <a:t>)</a:t>
            </a:r>
          </a:p>
          <a:p>
            <a:pPr marL="257175" indent="-257175">
              <a:buFont typeface="+mj-lt"/>
              <a:buAutoNum type="arabicPeriod"/>
            </a:pPr>
            <a:r>
              <a:rPr lang="zh-TW" altLang="en-US" sz="1350" dirty="0"/>
              <a:t>基因治療</a:t>
            </a:r>
            <a:endParaRPr lang="en-US" altLang="zh-TW" sz="1350" dirty="0"/>
          </a:p>
          <a:p>
            <a:pPr marL="600075" lvl="1" indent="-257175">
              <a:buFont typeface="Arial" panose="020B0604020202020204" pitchFamily="34" charset="0"/>
              <a:buChar char="•"/>
            </a:pPr>
            <a:r>
              <a:rPr lang="en-US" altLang="zh-TW" sz="1350" dirty="0"/>
              <a:t>COX-1</a:t>
            </a:r>
          </a:p>
          <a:p>
            <a:pPr marL="600075" lvl="1" indent="-257175">
              <a:buFont typeface="Arial" panose="020B0604020202020204" pitchFamily="34" charset="0"/>
              <a:buChar char="•"/>
            </a:pPr>
            <a:r>
              <a:rPr lang="en-US" altLang="zh-TW" sz="1350" dirty="0"/>
              <a:t>PGIS</a:t>
            </a:r>
          </a:p>
          <a:p>
            <a:pPr marL="600075" lvl="1" indent="-257175">
              <a:buFont typeface="Arial" panose="020B0604020202020204" pitchFamily="34" charset="0"/>
              <a:buChar char="•"/>
            </a:pPr>
            <a:r>
              <a:rPr lang="en-US" altLang="zh-TW" sz="1350" dirty="0"/>
              <a:t>PPAR-r</a:t>
            </a:r>
          </a:p>
          <a:p>
            <a:pPr marL="600075" lvl="1" indent="-257175">
              <a:buFont typeface="Arial" panose="020B0604020202020204" pitchFamily="34" charset="0"/>
              <a:buChar char="•"/>
            </a:pPr>
            <a:r>
              <a:rPr lang="en-US" altLang="zh-TW" sz="1350" dirty="0"/>
              <a:t>HO-1</a:t>
            </a:r>
          </a:p>
          <a:p>
            <a:pPr marL="600075" lvl="1" indent="-257175">
              <a:buFont typeface="Arial" panose="020B0604020202020204" pitchFamily="34" charset="0"/>
              <a:buChar char="•"/>
            </a:pPr>
            <a:r>
              <a:rPr lang="en-US" altLang="zh-TW" sz="1350" dirty="0" err="1"/>
              <a:t>Survivin</a:t>
            </a:r>
            <a:endParaRPr lang="en-US" altLang="zh-TW" sz="1350" dirty="0"/>
          </a:p>
          <a:p>
            <a:pPr marL="600075" lvl="1" indent="-257175">
              <a:buFont typeface="Arial" panose="020B0604020202020204" pitchFamily="34" charset="0"/>
              <a:buChar char="•"/>
            </a:pPr>
            <a:endParaRPr lang="en-US" altLang="zh-TW" sz="1350" dirty="0"/>
          </a:p>
          <a:p>
            <a:r>
              <a:rPr lang="zh-TW" altLang="en-US" sz="1350" dirty="0"/>
              <a:t>合作團隊</a:t>
            </a:r>
            <a:r>
              <a:rPr lang="en-US" altLang="zh-TW" sz="1350" dirty="0"/>
              <a:t>:</a:t>
            </a:r>
          </a:p>
          <a:p>
            <a:endParaRPr lang="en-US" altLang="zh-TW" sz="1350" dirty="0"/>
          </a:p>
          <a:p>
            <a:r>
              <a:rPr lang="zh-TW" altLang="en-US" sz="1350" dirty="0"/>
              <a:t>國家衛生研究院 伍焜玉</a:t>
            </a:r>
            <a:r>
              <a:rPr lang="zh-TW" altLang="en-US" sz="900" dirty="0"/>
              <a:t>院長</a:t>
            </a:r>
            <a:r>
              <a:rPr lang="zh-TW" altLang="en-US" sz="1350" dirty="0"/>
              <a:t> </a:t>
            </a:r>
            <a:endParaRPr lang="en-US" altLang="zh-TW" sz="1350" dirty="0"/>
          </a:p>
          <a:p>
            <a:r>
              <a:rPr lang="zh-TW" altLang="en-US" sz="1350" dirty="0"/>
              <a:t>中研院研究員 陳錦澤 </a:t>
            </a:r>
            <a:r>
              <a:rPr lang="zh-TW" altLang="en-US" sz="900" dirty="0"/>
              <a:t>副研究員</a:t>
            </a:r>
            <a:endParaRPr lang="en-US" altLang="zh-TW" sz="900" dirty="0"/>
          </a:p>
          <a:p>
            <a:endParaRPr lang="en-US" altLang="zh-TW" sz="900" dirty="0"/>
          </a:p>
          <a:p>
            <a:r>
              <a:rPr lang="zh-TW" altLang="en-US" sz="1350" dirty="0"/>
              <a:t>                       </a:t>
            </a:r>
            <a:r>
              <a:rPr lang="zh-TW" altLang="en-US" sz="1350" dirty="0" smtClean="0"/>
              <a:t>     徐松焜 </a:t>
            </a:r>
            <a:r>
              <a:rPr lang="zh-TW" altLang="en-US" sz="900" dirty="0"/>
              <a:t>副研究員</a:t>
            </a:r>
            <a:endParaRPr lang="en-US" altLang="zh-TW" sz="900" dirty="0"/>
          </a:p>
          <a:p>
            <a:r>
              <a:rPr lang="zh-TW" altLang="en-US" sz="1350" dirty="0"/>
              <a:t>密西根大學 </a:t>
            </a:r>
            <a:r>
              <a:rPr lang="en-US" altLang="zh-TW" sz="1350" dirty="0"/>
              <a:t>Y. Eugene Chen</a:t>
            </a:r>
            <a:r>
              <a:rPr lang="zh-TW" altLang="en-US" sz="1350" dirty="0"/>
              <a:t> 教授</a:t>
            </a:r>
            <a:endParaRPr lang="en-US" altLang="zh-TW" sz="1350" dirty="0"/>
          </a:p>
          <a:p>
            <a:endParaRPr lang="en-US" altLang="zh-TW" sz="1350" dirty="0"/>
          </a:p>
          <a:p>
            <a:r>
              <a:rPr lang="zh-TW" altLang="en-US" sz="1350" dirty="0"/>
              <a:t>成功大學 蔡曜聲 教授</a:t>
            </a:r>
            <a:endParaRPr lang="en-US" altLang="zh-TW" sz="1350" dirty="0"/>
          </a:p>
          <a:p>
            <a:endParaRPr lang="en-US" altLang="zh-TW" sz="1350" dirty="0"/>
          </a:p>
          <a:p>
            <a:pPr marL="257175" indent="-257175">
              <a:buFont typeface="+mj-lt"/>
              <a:buAutoNum type="arabicPeriod"/>
            </a:pPr>
            <a:endParaRPr lang="en-US" altLang="zh-TW" sz="1350" dirty="0"/>
          </a:p>
        </p:txBody>
      </p:sp>
      <p:pic>
        <p:nvPicPr>
          <p:cNvPr id="2" name="圖片 1"/>
          <p:cNvPicPr>
            <a:picLocks noChangeAspect="1"/>
          </p:cNvPicPr>
          <p:nvPr/>
        </p:nvPicPr>
        <p:blipFill>
          <a:blip r:embed="rId2"/>
          <a:stretch>
            <a:fillRect/>
          </a:stretch>
        </p:blipFill>
        <p:spPr>
          <a:xfrm>
            <a:off x="2561582" y="4205568"/>
            <a:ext cx="408594" cy="496196"/>
          </a:xfrm>
          <a:prstGeom prst="rect">
            <a:avLst/>
          </a:prstGeom>
        </p:spPr>
      </p:pic>
      <p:pic>
        <p:nvPicPr>
          <p:cNvPr id="4" name="圖片 3"/>
          <p:cNvPicPr>
            <a:picLocks noChangeAspect="1"/>
          </p:cNvPicPr>
          <p:nvPr/>
        </p:nvPicPr>
        <p:blipFill rotWithShape="1">
          <a:blip r:embed="rId3"/>
          <a:srcRect l="37554" t="38415" r="54117" b="43372"/>
          <a:stretch/>
        </p:blipFill>
        <p:spPr>
          <a:xfrm>
            <a:off x="4794463" y="1005259"/>
            <a:ext cx="492163" cy="647039"/>
          </a:xfrm>
          <a:prstGeom prst="rect">
            <a:avLst/>
          </a:prstGeom>
        </p:spPr>
      </p:pic>
      <p:pic>
        <p:nvPicPr>
          <p:cNvPr id="5" name="圖片 4"/>
          <p:cNvPicPr>
            <a:picLocks noChangeAspect="1"/>
          </p:cNvPicPr>
          <p:nvPr/>
        </p:nvPicPr>
        <p:blipFill rotWithShape="1">
          <a:blip r:embed="rId4"/>
          <a:srcRect l="29567" t="37020" r="29787" b="16235"/>
          <a:stretch/>
        </p:blipFill>
        <p:spPr>
          <a:xfrm>
            <a:off x="4385963" y="2034013"/>
            <a:ext cx="4601557" cy="3181588"/>
          </a:xfrm>
          <a:prstGeom prst="rect">
            <a:avLst/>
          </a:prstGeom>
        </p:spPr>
      </p:pic>
      <p:sp>
        <p:nvSpPr>
          <p:cNvPr id="6" name="文字方塊 5"/>
          <p:cNvSpPr txBox="1"/>
          <p:nvPr/>
        </p:nvSpPr>
        <p:spPr>
          <a:xfrm>
            <a:off x="5839971" y="5225168"/>
            <a:ext cx="2932213" cy="230832"/>
          </a:xfrm>
          <a:prstGeom prst="rect">
            <a:avLst/>
          </a:prstGeom>
          <a:noFill/>
        </p:spPr>
        <p:txBody>
          <a:bodyPr wrap="none" rtlCol="0">
            <a:spAutoFit/>
          </a:bodyPr>
          <a:lstStyle/>
          <a:p>
            <a:r>
              <a:rPr lang="en-US" altLang="zh-TW" sz="900" b="1" dirty="0"/>
              <a:t>Fong et al., Molecular neurobiology 41(2-3), 180-6 (2010) </a:t>
            </a:r>
            <a:endParaRPr lang="zh-TW" altLang="en-US" sz="900" b="1" dirty="0"/>
          </a:p>
        </p:txBody>
      </p:sp>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0176" y="5104481"/>
            <a:ext cx="331427" cy="424907"/>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3383" y="5529388"/>
            <a:ext cx="393733" cy="406817"/>
          </a:xfrm>
          <a:prstGeom prst="rect">
            <a:avLst/>
          </a:prstGeom>
        </p:spPr>
      </p:pic>
    </p:spTree>
    <p:extLst>
      <p:ext uri="{BB962C8B-B14F-4D97-AF65-F5344CB8AC3E}">
        <p14:creationId xmlns:p14="http://schemas.microsoft.com/office/powerpoint/2010/main" val="200561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66661" y="4612773"/>
            <a:ext cx="4343400" cy="1754326"/>
          </a:xfrm>
          <a:prstGeom prst="rect">
            <a:avLst/>
          </a:prstGeom>
          <a:noFill/>
        </p:spPr>
        <p:txBody>
          <a:bodyPr wrap="square" rtlCol="0">
            <a:spAutoFit/>
          </a:bodyPr>
          <a:lstStyle/>
          <a:p>
            <a:endParaRPr lang="zh-TW" altLang="en-US" sz="1350" dirty="0"/>
          </a:p>
          <a:p>
            <a:r>
              <a:rPr lang="zh-TW" altLang="en-US" sz="1350" dirty="0"/>
              <a:t>心得</a:t>
            </a:r>
            <a:r>
              <a:rPr lang="en-US" altLang="zh-TW" sz="1350" dirty="0"/>
              <a:t>:</a:t>
            </a:r>
          </a:p>
          <a:p>
            <a:endParaRPr lang="en-US" altLang="zh-TW" sz="1350" dirty="0"/>
          </a:p>
          <a:p>
            <a:pPr marL="257175" indent="-257175">
              <a:buFont typeface="+mj-lt"/>
              <a:buAutoNum type="arabicPeriod"/>
            </a:pPr>
            <a:r>
              <a:rPr lang="zh-TW" altLang="en-US" sz="1350" dirty="0"/>
              <a:t>熟悉高點數論文題目設定與產出</a:t>
            </a:r>
            <a:r>
              <a:rPr lang="zh-TW" altLang="en-US" sz="1350" dirty="0">
                <a:latin typeface="新細明體" panose="02020500000000000000" pitchFamily="18" charset="-120"/>
                <a:ea typeface="新細明體" panose="02020500000000000000" pitchFamily="18" charset="-120"/>
              </a:rPr>
              <a:t>。</a:t>
            </a:r>
            <a:endParaRPr lang="en-US" altLang="zh-TW" sz="1350" dirty="0"/>
          </a:p>
          <a:p>
            <a:pPr marL="257175" indent="-257175">
              <a:buFont typeface="+mj-lt"/>
              <a:buAutoNum type="arabicPeriod"/>
            </a:pPr>
            <a:endParaRPr lang="en-US" altLang="zh-TW" sz="1350" dirty="0"/>
          </a:p>
          <a:p>
            <a:pPr marL="257175" indent="-257175">
              <a:buFont typeface="+mj-lt"/>
              <a:buAutoNum type="arabicPeriod"/>
            </a:pPr>
            <a:r>
              <a:rPr lang="zh-TW" altLang="en-US" sz="1350" dirty="0"/>
              <a:t>對中風機制與動物模式掌握完整</a:t>
            </a:r>
            <a:endParaRPr lang="en-US" altLang="zh-TW" sz="1350" dirty="0"/>
          </a:p>
          <a:p>
            <a:pPr marL="257175" indent="-257175">
              <a:buFont typeface="+mj-lt"/>
              <a:buAutoNum type="arabicPeriod"/>
            </a:pPr>
            <a:endParaRPr lang="en-US" altLang="zh-TW" sz="1350" dirty="0"/>
          </a:p>
          <a:p>
            <a:endParaRPr lang="zh-TW" altLang="en-US" sz="1350" dirty="0"/>
          </a:p>
        </p:txBody>
      </p:sp>
      <p:sp>
        <p:nvSpPr>
          <p:cNvPr id="4" name="文字方塊 3"/>
          <p:cNvSpPr txBox="1"/>
          <p:nvPr/>
        </p:nvSpPr>
        <p:spPr>
          <a:xfrm>
            <a:off x="228600" y="1005260"/>
            <a:ext cx="4343400" cy="4247317"/>
          </a:xfrm>
          <a:prstGeom prst="rect">
            <a:avLst/>
          </a:prstGeom>
          <a:noFill/>
        </p:spPr>
        <p:txBody>
          <a:bodyPr wrap="square" rtlCol="0">
            <a:spAutoFit/>
          </a:bodyPr>
          <a:lstStyle/>
          <a:p>
            <a:r>
              <a:rPr lang="zh-TW" altLang="en-US" sz="1350" dirty="0"/>
              <a:t>成果</a:t>
            </a:r>
            <a:r>
              <a:rPr lang="en-US" altLang="zh-TW" sz="1350" dirty="0"/>
              <a:t>:</a:t>
            </a:r>
          </a:p>
          <a:p>
            <a:endParaRPr lang="en-US" altLang="zh-TW" sz="1350" dirty="0"/>
          </a:p>
          <a:p>
            <a:pPr marL="257175" indent="-257175">
              <a:buFont typeface="+mj-lt"/>
              <a:buAutoNum type="arabicPeriod"/>
            </a:pPr>
            <a:r>
              <a:rPr lang="en-US" altLang="zh-TW" sz="1350" dirty="0"/>
              <a:t>2003-2009:</a:t>
            </a:r>
            <a:r>
              <a:rPr lang="zh-TW" altLang="en-US" sz="1350" dirty="0"/>
              <a:t> 六年博士班產出四篇論文</a:t>
            </a:r>
            <a:endParaRPr lang="en-US" altLang="zh-TW" sz="1350" dirty="0"/>
          </a:p>
          <a:p>
            <a:endParaRPr lang="en-US" altLang="zh-TW" sz="1350" dirty="0"/>
          </a:p>
          <a:p>
            <a:r>
              <a:rPr lang="zh-TW" altLang="en-US" sz="1350" dirty="0"/>
              <a:t>獎項</a:t>
            </a:r>
            <a:r>
              <a:rPr lang="en-US" altLang="zh-TW" sz="1350" dirty="0"/>
              <a:t>:</a:t>
            </a:r>
          </a:p>
          <a:p>
            <a:endParaRPr lang="en-US" altLang="zh-TW" sz="1350" dirty="0"/>
          </a:p>
          <a:p>
            <a:pPr marL="257175" indent="-257175">
              <a:buFont typeface="+mj-lt"/>
              <a:buAutoNum type="arabicPeriod"/>
            </a:pPr>
            <a:r>
              <a:rPr lang="en-US" altLang="zh-TW" sz="1350" dirty="0"/>
              <a:t>2006 </a:t>
            </a:r>
            <a:r>
              <a:rPr lang="zh-TW" altLang="en-US" sz="1350" dirty="0"/>
              <a:t>中華民國基礎神經科學會腦血管疾病預防基金會論文獎學生組第一名（高明見醫師獎）</a:t>
            </a:r>
          </a:p>
          <a:p>
            <a:pPr marL="257175" indent="-257175">
              <a:buFont typeface="+mj-lt"/>
              <a:buAutoNum type="arabicPeriod"/>
            </a:pPr>
            <a:r>
              <a:rPr lang="en-US" altLang="zh-TW" sz="1350" dirty="0"/>
              <a:t>2007 </a:t>
            </a:r>
            <a:r>
              <a:rPr lang="zh-TW" altLang="en-US" sz="1350" dirty="0"/>
              <a:t>第</a:t>
            </a:r>
            <a:r>
              <a:rPr lang="en-US" altLang="zh-TW" sz="1350" dirty="0"/>
              <a:t>22</a:t>
            </a:r>
            <a:r>
              <a:rPr lang="zh-TW" altLang="en-US" sz="1350" dirty="0"/>
              <a:t>屆生醫年會中國生理學會優秀看板論文第一名</a:t>
            </a:r>
          </a:p>
          <a:p>
            <a:pPr marL="257175" indent="-257175">
              <a:buFont typeface="+mj-lt"/>
              <a:buAutoNum type="arabicPeriod"/>
            </a:pPr>
            <a:r>
              <a:rPr lang="en-US" altLang="zh-TW" sz="1350" dirty="0"/>
              <a:t>2007 </a:t>
            </a:r>
            <a:r>
              <a:rPr lang="zh-TW" altLang="en-US" sz="1350" dirty="0"/>
              <a:t>中研院生物醫學研究所</a:t>
            </a:r>
            <a:r>
              <a:rPr lang="en-US" altLang="zh-TW" sz="1350" dirty="0"/>
              <a:t>96</a:t>
            </a:r>
            <a:r>
              <a:rPr lang="zh-TW" altLang="en-US" sz="1350" dirty="0"/>
              <a:t>年度第</a:t>
            </a:r>
            <a:r>
              <a:rPr lang="en-US" altLang="zh-TW" sz="1350" dirty="0"/>
              <a:t>2</a:t>
            </a:r>
            <a:r>
              <a:rPr lang="zh-TW" altLang="en-US" sz="1350" dirty="0"/>
              <a:t>次獎助出國開會研究論文比賽學生組獲獎 </a:t>
            </a:r>
            <a:endParaRPr lang="en-US" altLang="zh-TW" sz="1350" dirty="0"/>
          </a:p>
          <a:p>
            <a:pPr marL="257175" indent="-257175">
              <a:buFont typeface="+mj-lt"/>
              <a:buAutoNum type="arabicPeriod"/>
            </a:pPr>
            <a:r>
              <a:rPr lang="en-US" altLang="zh-TW" sz="1350" dirty="0"/>
              <a:t>2009 </a:t>
            </a:r>
            <a:r>
              <a:rPr lang="zh-TW" altLang="en-US" sz="1350" dirty="0"/>
              <a:t>國際神經化學會</a:t>
            </a:r>
            <a:r>
              <a:rPr lang="en-US" altLang="zh-TW" sz="1350" dirty="0"/>
              <a:t>2009</a:t>
            </a:r>
            <a:r>
              <a:rPr lang="zh-TW" altLang="en-US" sz="1350" dirty="0"/>
              <a:t>釜山年會之台灣衛星會議</a:t>
            </a:r>
            <a:r>
              <a:rPr lang="en-US" altLang="zh-TW" sz="1350" dirty="0"/>
              <a:t>--“</a:t>
            </a:r>
            <a:r>
              <a:rPr lang="zh-TW" altLang="en-US" sz="1350" dirty="0"/>
              <a:t>神經退化性疾病治療之新策略”海報競賽第一名 </a:t>
            </a:r>
            <a:r>
              <a:rPr lang="en-US" altLang="zh-TW" sz="1350" dirty="0"/>
              <a:t>(</a:t>
            </a:r>
            <a:r>
              <a:rPr lang="zh-TW" altLang="en-US" sz="1350" dirty="0"/>
              <a:t>非博士班研究論文題目</a:t>
            </a:r>
            <a:r>
              <a:rPr lang="en-US" altLang="zh-TW" sz="1350" dirty="0"/>
              <a:t>)</a:t>
            </a:r>
          </a:p>
          <a:p>
            <a:pPr marL="257175" indent="-257175">
              <a:buFont typeface="+mj-lt"/>
              <a:buAutoNum type="arabicPeriod"/>
            </a:pPr>
            <a:r>
              <a:rPr lang="en-US" altLang="zh-TW" sz="1350" dirty="0"/>
              <a:t>2009 </a:t>
            </a:r>
            <a:r>
              <a:rPr lang="zh-TW" altLang="en-US" sz="1350" dirty="0"/>
              <a:t>第</a:t>
            </a:r>
            <a:r>
              <a:rPr lang="en-US" altLang="zh-TW" sz="1350" dirty="0"/>
              <a:t>5</a:t>
            </a:r>
            <a:r>
              <a:rPr lang="zh-TW" altLang="en-US" sz="1350" dirty="0"/>
              <a:t>屆永信李天德醫藥科技獎之傑出論文獎</a:t>
            </a:r>
          </a:p>
          <a:p>
            <a:pPr marL="257175" indent="-257175">
              <a:buFont typeface="+mj-lt"/>
              <a:buAutoNum type="arabicPeriod"/>
            </a:pPr>
            <a:r>
              <a:rPr lang="en-US" altLang="zh-TW" sz="1350" dirty="0"/>
              <a:t>2010 </a:t>
            </a:r>
            <a:r>
              <a:rPr lang="zh-TW" altLang="en-US" sz="1350" dirty="0"/>
              <a:t>第十屆國防生科所博士班研究生優秀研究論文獎 </a:t>
            </a:r>
          </a:p>
          <a:p>
            <a:pPr marL="257175" indent="-257175">
              <a:buFont typeface="+mj-lt"/>
              <a:buAutoNum type="arabicPeriod"/>
            </a:pPr>
            <a:endParaRPr lang="en-US" altLang="zh-TW" sz="1350" dirty="0"/>
          </a:p>
          <a:p>
            <a:endParaRPr lang="zh-TW" altLang="en-US" sz="1350" dirty="0"/>
          </a:p>
        </p:txBody>
      </p:sp>
      <p:pic>
        <p:nvPicPr>
          <p:cNvPr id="2" name="圖片 1"/>
          <p:cNvPicPr>
            <a:picLocks noChangeAspect="1"/>
          </p:cNvPicPr>
          <p:nvPr/>
        </p:nvPicPr>
        <p:blipFill>
          <a:blip r:embed="rId2"/>
          <a:stretch>
            <a:fillRect/>
          </a:stretch>
        </p:blipFill>
        <p:spPr>
          <a:xfrm>
            <a:off x="4763031" y="2143894"/>
            <a:ext cx="4199103" cy="2915681"/>
          </a:xfrm>
          <a:prstGeom prst="rect">
            <a:avLst/>
          </a:prstGeom>
        </p:spPr>
      </p:pic>
    </p:spTree>
    <p:extLst>
      <p:ext uri="{BB962C8B-B14F-4D97-AF65-F5344CB8AC3E}">
        <p14:creationId xmlns:p14="http://schemas.microsoft.com/office/powerpoint/2010/main" val="251125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89881" y="1005259"/>
            <a:ext cx="4564015" cy="5424562"/>
          </a:xfrm>
          <a:prstGeom prst="rect">
            <a:avLst/>
          </a:prstGeom>
          <a:noFill/>
        </p:spPr>
        <p:txBody>
          <a:bodyPr wrap="square" rtlCol="0">
            <a:spAutoFit/>
          </a:bodyPr>
          <a:lstStyle/>
          <a:p>
            <a:r>
              <a:rPr lang="en-US" altLang="zh-TW" sz="1350" dirty="0" smtClean="0"/>
              <a:t>2010-2019 </a:t>
            </a:r>
            <a:r>
              <a:rPr lang="zh-TW" altLang="en-US" sz="1350" dirty="0" smtClean="0"/>
              <a:t> </a:t>
            </a:r>
            <a:r>
              <a:rPr lang="en-US" altLang="zh-TW" sz="1350" dirty="0"/>
              <a:t>:</a:t>
            </a:r>
            <a:r>
              <a:rPr lang="zh-TW" altLang="en-US" sz="1350" dirty="0"/>
              <a:t> 中研院博士後研究學者</a:t>
            </a:r>
            <a:endParaRPr lang="en-US" altLang="zh-TW" sz="1350" dirty="0"/>
          </a:p>
          <a:p>
            <a:r>
              <a:rPr lang="zh-TW" altLang="en-US" sz="1350" dirty="0"/>
              <a:t>                   師從於林天南博士 </a:t>
            </a:r>
            <a:r>
              <a:rPr lang="en-US" altLang="zh-TW" sz="1350" dirty="0"/>
              <a:t>(</a:t>
            </a:r>
            <a:r>
              <a:rPr lang="zh-TW" altLang="en-US" sz="1350" dirty="0"/>
              <a:t>現為中研院生醫所研究員</a:t>
            </a:r>
            <a:r>
              <a:rPr lang="en-US" altLang="zh-TW" sz="1350" dirty="0"/>
              <a:t>)</a:t>
            </a:r>
          </a:p>
          <a:p>
            <a:endParaRPr lang="en-US" altLang="zh-TW" sz="1350" dirty="0"/>
          </a:p>
          <a:p>
            <a:endParaRPr lang="en-US" altLang="zh-TW" sz="1350" dirty="0"/>
          </a:p>
          <a:p>
            <a:r>
              <a:rPr lang="zh-TW" altLang="en-US" sz="1350" dirty="0"/>
              <a:t>研究方向</a:t>
            </a:r>
            <a:r>
              <a:rPr lang="en-US" altLang="zh-TW" sz="1350" dirty="0"/>
              <a:t>:</a:t>
            </a:r>
          </a:p>
          <a:p>
            <a:endParaRPr lang="en-US" altLang="zh-TW" sz="1350" dirty="0"/>
          </a:p>
          <a:p>
            <a:pPr marL="257175" indent="-257175">
              <a:buFont typeface="+mj-lt"/>
              <a:buAutoNum type="arabicPeriod"/>
            </a:pPr>
            <a:r>
              <a:rPr lang="en-US" altLang="zh-TW" sz="1350" dirty="0"/>
              <a:t>Herb</a:t>
            </a:r>
            <a:r>
              <a:rPr lang="zh-TW" altLang="en-US" sz="1350" dirty="0"/>
              <a:t>及其內容物對中風保護之研究</a:t>
            </a:r>
            <a:endParaRPr lang="en-US" altLang="zh-TW" sz="1350" dirty="0"/>
          </a:p>
          <a:p>
            <a:pPr marL="257175" indent="-257175">
              <a:buFont typeface="+mj-lt"/>
              <a:buAutoNum type="arabicPeriod"/>
            </a:pPr>
            <a:r>
              <a:rPr lang="zh-TW" altLang="en-US" sz="1350" dirty="0"/>
              <a:t>基因治療</a:t>
            </a:r>
            <a:endParaRPr lang="en-US" altLang="zh-TW" sz="1350" dirty="0"/>
          </a:p>
          <a:p>
            <a:pPr marL="600075" lvl="1" indent="-257175">
              <a:buFont typeface="Arial" panose="020B0604020202020204" pitchFamily="34" charset="0"/>
              <a:buChar char="•"/>
            </a:pPr>
            <a:r>
              <a:rPr lang="en-US" altLang="zh-TW" sz="1350" dirty="0"/>
              <a:t>PPAR-r</a:t>
            </a:r>
          </a:p>
          <a:p>
            <a:pPr marL="600075" lvl="1" indent="-257175">
              <a:buFont typeface="Arial" panose="020B0604020202020204" pitchFamily="34" charset="0"/>
              <a:buChar char="•"/>
            </a:pPr>
            <a:r>
              <a:rPr lang="en-US" altLang="zh-TW" sz="1350" dirty="0"/>
              <a:t>ATF3</a:t>
            </a:r>
          </a:p>
          <a:p>
            <a:pPr marL="600075" lvl="1" indent="-257175">
              <a:buFont typeface="Arial" panose="020B0604020202020204" pitchFamily="34" charset="0"/>
              <a:buChar char="•"/>
            </a:pPr>
            <a:r>
              <a:rPr lang="en-US" altLang="zh-TW" sz="1350" dirty="0"/>
              <a:t>Galectin-7</a:t>
            </a:r>
          </a:p>
          <a:p>
            <a:pPr marL="600075" lvl="1" indent="-257175">
              <a:buFont typeface="Arial" panose="020B0604020202020204" pitchFamily="34" charset="0"/>
              <a:buChar char="•"/>
            </a:pPr>
            <a:endParaRPr lang="en-US" altLang="zh-TW" sz="1350" dirty="0"/>
          </a:p>
          <a:p>
            <a:r>
              <a:rPr lang="zh-TW" altLang="en-US" sz="1350" dirty="0"/>
              <a:t>合作團隊</a:t>
            </a:r>
            <a:r>
              <a:rPr lang="en-US" altLang="zh-TW" sz="1350" dirty="0"/>
              <a:t>:</a:t>
            </a:r>
          </a:p>
          <a:p>
            <a:endParaRPr lang="en-US" altLang="zh-TW" sz="1350" dirty="0"/>
          </a:p>
          <a:p>
            <a:r>
              <a:rPr lang="zh-TW" altLang="en-US" sz="1350" dirty="0"/>
              <a:t>中國醫藥大學 伍焜玉</a:t>
            </a:r>
            <a:r>
              <a:rPr lang="zh-TW" altLang="en-US" sz="900" dirty="0"/>
              <a:t>院士</a:t>
            </a:r>
            <a:endParaRPr lang="en-US" altLang="zh-TW" sz="900" dirty="0"/>
          </a:p>
          <a:p>
            <a:endParaRPr lang="en-US" altLang="zh-TW" sz="1350" dirty="0"/>
          </a:p>
          <a:p>
            <a:r>
              <a:rPr lang="zh-TW" altLang="en-US" sz="1350" dirty="0"/>
              <a:t>中國醫藥大學 許重義</a:t>
            </a:r>
            <a:r>
              <a:rPr lang="zh-TW" altLang="en-US" sz="900" dirty="0"/>
              <a:t>獎座教授</a:t>
            </a:r>
            <a:endParaRPr lang="en-US" altLang="zh-TW" sz="900" dirty="0"/>
          </a:p>
          <a:p>
            <a:endParaRPr lang="en-US" altLang="zh-TW" sz="900" dirty="0"/>
          </a:p>
          <a:p>
            <a:r>
              <a:rPr lang="zh-TW" altLang="en-US" sz="1350" dirty="0"/>
              <a:t>中央研究院副院長 劉扶東</a:t>
            </a:r>
            <a:r>
              <a:rPr lang="zh-TW" altLang="en-US" sz="900" dirty="0"/>
              <a:t>院士</a:t>
            </a:r>
            <a:endParaRPr lang="en-US" altLang="zh-TW" sz="900" dirty="0"/>
          </a:p>
          <a:p>
            <a:endParaRPr lang="en-US" altLang="zh-TW" sz="1350" dirty="0"/>
          </a:p>
          <a:p>
            <a:r>
              <a:rPr lang="zh-TW" altLang="en-US" sz="1350" dirty="0"/>
              <a:t>中研院研究員 陳錦澤 </a:t>
            </a:r>
            <a:r>
              <a:rPr lang="zh-TW" altLang="en-US" sz="900" dirty="0"/>
              <a:t>副研究員</a:t>
            </a:r>
            <a:endParaRPr lang="en-US" altLang="zh-TW" sz="900" dirty="0"/>
          </a:p>
          <a:p>
            <a:r>
              <a:rPr lang="zh-TW" altLang="en-US" sz="1350" dirty="0"/>
              <a:t>                       徐松焜</a:t>
            </a:r>
            <a:r>
              <a:rPr lang="zh-TW" altLang="en-US" sz="900" dirty="0"/>
              <a:t>副研究員</a:t>
            </a:r>
            <a:endParaRPr lang="en-US" altLang="zh-TW" sz="1350" dirty="0"/>
          </a:p>
          <a:p>
            <a:endParaRPr lang="en-US" altLang="zh-TW" sz="1350" dirty="0"/>
          </a:p>
          <a:p>
            <a:r>
              <a:rPr lang="zh-TW" altLang="en-US" sz="1350" dirty="0"/>
              <a:t>新加坡大學 </a:t>
            </a:r>
            <a:r>
              <a:rPr lang="en-US" altLang="zh-TW" sz="1350" dirty="0"/>
              <a:t>WY</a:t>
            </a:r>
            <a:r>
              <a:rPr lang="zh-TW" altLang="en-US" sz="1350" dirty="0"/>
              <a:t> </a:t>
            </a:r>
            <a:r>
              <a:rPr lang="en-US" altLang="zh-TW" sz="1350" dirty="0"/>
              <a:t>Ong </a:t>
            </a:r>
            <a:r>
              <a:rPr lang="zh-TW" altLang="en-US" sz="900" dirty="0"/>
              <a:t>教授</a:t>
            </a:r>
            <a:endParaRPr lang="en-US" altLang="zh-TW" sz="900" dirty="0"/>
          </a:p>
          <a:p>
            <a:endParaRPr lang="en-US" altLang="zh-TW" sz="1350" dirty="0"/>
          </a:p>
          <a:p>
            <a:r>
              <a:rPr lang="zh-TW" altLang="en-US" sz="1350" dirty="0"/>
              <a:t>美國密蘇里大學 </a:t>
            </a:r>
            <a:r>
              <a:rPr lang="en-US" altLang="zh-TW" sz="1350" dirty="0"/>
              <a:t>Grace Sun</a:t>
            </a:r>
            <a:r>
              <a:rPr lang="zh-TW" altLang="en-US" sz="1350" dirty="0"/>
              <a:t> </a:t>
            </a:r>
            <a:r>
              <a:rPr lang="zh-TW" altLang="en-US" sz="900" dirty="0"/>
              <a:t>教授</a:t>
            </a:r>
            <a:endParaRPr lang="en-US" altLang="zh-TW" sz="900" dirty="0"/>
          </a:p>
        </p:txBody>
      </p:sp>
      <p:pic>
        <p:nvPicPr>
          <p:cNvPr id="9" name="圖片 8"/>
          <p:cNvPicPr>
            <a:picLocks noChangeAspect="1"/>
          </p:cNvPicPr>
          <p:nvPr/>
        </p:nvPicPr>
        <p:blipFill>
          <a:blip r:embed="rId2"/>
          <a:stretch>
            <a:fillRect/>
          </a:stretch>
        </p:blipFill>
        <p:spPr>
          <a:xfrm>
            <a:off x="2655301" y="4019998"/>
            <a:ext cx="513107" cy="593015"/>
          </a:xfrm>
          <a:prstGeom prst="rect">
            <a:avLst/>
          </a:prstGeom>
        </p:spPr>
      </p:pic>
      <p:pic>
        <p:nvPicPr>
          <p:cNvPr id="10" name="圖片 9"/>
          <p:cNvPicPr>
            <a:picLocks noChangeAspect="1"/>
          </p:cNvPicPr>
          <p:nvPr/>
        </p:nvPicPr>
        <p:blipFill>
          <a:blip r:embed="rId3"/>
          <a:stretch>
            <a:fillRect/>
          </a:stretch>
        </p:blipFill>
        <p:spPr>
          <a:xfrm>
            <a:off x="3348021" y="4338852"/>
            <a:ext cx="566318" cy="593015"/>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0850" y="5401611"/>
            <a:ext cx="405877" cy="539132"/>
          </a:xfrm>
          <a:prstGeom prst="rect">
            <a:avLst/>
          </a:prstGeom>
        </p:spPr>
      </p:pic>
      <p:pic>
        <p:nvPicPr>
          <p:cNvPr id="12" name="圖片 11"/>
          <p:cNvPicPr>
            <a:picLocks noChangeAspect="1"/>
          </p:cNvPicPr>
          <p:nvPr/>
        </p:nvPicPr>
        <p:blipFill rotWithShape="1">
          <a:blip r:embed="rId5"/>
          <a:srcRect l="13064" t="22745" r="26486" b="2745"/>
          <a:stretch/>
        </p:blipFill>
        <p:spPr>
          <a:xfrm>
            <a:off x="5879165" y="3207484"/>
            <a:ext cx="3053502" cy="2262736"/>
          </a:xfrm>
          <a:prstGeom prst="rect">
            <a:avLst/>
          </a:prstGeom>
        </p:spPr>
      </p:pic>
      <p:pic>
        <p:nvPicPr>
          <p:cNvPr id="2" name="圖片 1"/>
          <p:cNvPicPr>
            <a:picLocks noChangeAspect="1"/>
          </p:cNvPicPr>
          <p:nvPr/>
        </p:nvPicPr>
        <p:blipFill>
          <a:blip r:embed="rId6"/>
          <a:stretch>
            <a:fillRect/>
          </a:stretch>
        </p:blipFill>
        <p:spPr>
          <a:xfrm>
            <a:off x="7405916" y="5728056"/>
            <a:ext cx="1372572" cy="948172"/>
          </a:xfrm>
          <a:prstGeom prst="rect">
            <a:avLst/>
          </a:prstGeom>
        </p:spPr>
      </p:pic>
      <p:pic>
        <p:nvPicPr>
          <p:cNvPr id="4" name="圖片 3"/>
          <p:cNvPicPr>
            <a:picLocks noChangeAspect="1"/>
          </p:cNvPicPr>
          <p:nvPr/>
        </p:nvPicPr>
        <p:blipFill>
          <a:blip r:embed="rId7"/>
          <a:stretch>
            <a:fillRect/>
          </a:stretch>
        </p:blipFill>
        <p:spPr>
          <a:xfrm>
            <a:off x="6113308" y="5728056"/>
            <a:ext cx="1165149" cy="950247"/>
          </a:xfrm>
          <a:prstGeom prst="rect">
            <a:avLst/>
          </a:prstGeom>
        </p:spPr>
      </p:pic>
      <p:sp>
        <p:nvSpPr>
          <p:cNvPr id="5" name="文字方塊 4"/>
          <p:cNvSpPr txBox="1"/>
          <p:nvPr/>
        </p:nvSpPr>
        <p:spPr>
          <a:xfrm>
            <a:off x="4214473" y="5766368"/>
            <a:ext cx="1450269" cy="323165"/>
          </a:xfrm>
          <a:prstGeom prst="rect">
            <a:avLst/>
          </a:prstGeom>
          <a:noFill/>
        </p:spPr>
        <p:txBody>
          <a:bodyPr wrap="none" rtlCol="0">
            <a:spAutoFit/>
          </a:bodyPr>
          <a:lstStyle/>
          <a:p>
            <a:r>
              <a:rPr lang="en-US" altLang="zh-TW" sz="1500" b="1" dirty="0"/>
              <a:t>Galectin project</a:t>
            </a:r>
            <a:endParaRPr lang="zh-TW" altLang="en-US" sz="1500" b="1" dirty="0"/>
          </a:p>
        </p:txBody>
      </p:sp>
      <p:sp>
        <p:nvSpPr>
          <p:cNvPr id="14" name="文字方塊 13"/>
          <p:cNvSpPr txBox="1"/>
          <p:nvPr/>
        </p:nvSpPr>
        <p:spPr>
          <a:xfrm>
            <a:off x="4190000" y="3454270"/>
            <a:ext cx="1341008" cy="323165"/>
          </a:xfrm>
          <a:prstGeom prst="rect">
            <a:avLst/>
          </a:prstGeom>
          <a:noFill/>
        </p:spPr>
        <p:txBody>
          <a:bodyPr wrap="none" rtlCol="0">
            <a:spAutoFit/>
          </a:bodyPr>
          <a:lstStyle/>
          <a:p>
            <a:r>
              <a:rPr lang="en-US" altLang="zh-TW" sz="1500" b="1" dirty="0"/>
              <a:t>PPAR-r project</a:t>
            </a:r>
            <a:endParaRPr lang="zh-TW" altLang="en-US" sz="1500" b="1" dirty="0"/>
          </a:p>
        </p:txBody>
      </p:sp>
      <p:sp>
        <p:nvSpPr>
          <p:cNvPr id="15" name="文字方塊 14"/>
          <p:cNvSpPr txBox="1"/>
          <p:nvPr/>
        </p:nvSpPr>
        <p:spPr>
          <a:xfrm>
            <a:off x="4246758" y="1535098"/>
            <a:ext cx="1184170" cy="323165"/>
          </a:xfrm>
          <a:prstGeom prst="rect">
            <a:avLst/>
          </a:prstGeom>
          <a:noFill/>
        </p:spPr>
        <p:txBody>
          <a:bodyPr wrap="none" rtlCol="0">
            <a:spAutoFit/>
          </a:bodyPr>
          <a:lstStyle/>
          <a:p>
            <a:r>
              <a:rPr lang="en-US" altLang="zh-TW" sz="1500" b="1" dirty="0"/>
              <a:t>Herb project</a:t>
            </a:r>
            <a:endParaRPr lang="zh-TW" altLang="en-US" sz="1500" b="1" dirty="0"/>
          </a:p>
        </p:txBody>
      </p:sp>
      <p:pic>
        <p:nvPicPr>
          <p:cNvPr id="8" name="圖片 7"/>
          <p:cNvPicPr>
            <a:picLocks noChangeAspect="1"/>
          </p:cNvPicPr>
          <p:nvPr/>
        </p:nvPicPr>
        <p:blipFill rotWithShape="1">
          <a:blip r:embed="rId8"/>
          <a:srcRect l="13640" t="34166" r="49637" b="14015"/>
          <a:stretch/>
        </p:blipFill>
        <p:spPr>
          <a:xfrm>
            <a:off x="4258491" y="1907012"/>
            <a:ext cx="1237568" cy="930678"/>
          </a:xfrm>
          <a:prstGeom prst="rect">
            <a:avLst/>
          </a:prstGeom>
        </p:spPr>
      </p:pic>
    </p:spTree>
    <p:extLst>
      <p:ext uri="{BB962C8B-B14F-4D97-AF65-F5344CB8AC3E}">
        <p14:creationId xmlns:p14="http://schemas.microsoft.com/office/powerpoint/2010/main" val="142979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28600" y="1005259"/>
            <a:ext cx="5029200" cy="4247317"/>
          </a:xfrm>
          <a:prstGeom prst="rect">
            <a:avLst/>
          </a:prstGeom>
          <a:noFill/>
        </p:spPr>
        <p:txBody>
          <a:bodyPr wrap="square" rtlCol="0">
            <a:spAutoFit/>
          </a:bodyPr>
          <a:lstStyle/>
          <a:p>
            <a:r>
              <a:rPr lang="zh-TW" altLang="en-US" sz="1350" dirty="0"/>
              <a:t>成果</a:t>
            </a:r>
            <a:r>
              <a:rPr lang="en-US" altLang="zh-TW" sz="1350" dirty="0"/>
              <a:t>:</a:t>
            </a:r>
          </a:p>
          <a:p>
            <a:endParaRPr lang="en-US" altLang="zh-TW" sz="1350" dirty="0"/>
          </a:p>
          <a:p>
            <a:pPr marL="257175" indent="-257175">
              <a:buFont typeface="+mj-lt"/>
              <a:buAutoNum type="arabicPeriod"/>
            </a:pPr>
            <a:r>
              <a:rPr lang="en-US" altLang="zh-TW" sz="1350" dirty="0" smtClean="0"/>
              <a:t>2010-2019</a:t>
            </a:r>
            <a:r>
              <a:rPr lang="zh-TW" altLang="en-US" sz="1350" dirty="0" smtClean="0"/>
              <a:t> </a:t>
            </a:r>
            <a:r>
              <a:rPr lang="en-US" altLang="zh-TW" sz="1350" dirty="0"/>
              <a:t>:</a:t>
            </a:r>
            <a:r>
              <a:rPr lang="zh-TW" altLang="en-US" sz="1350" dirty="0"/>
              <a:t> 產出十篇論文 另有兩篇已經完成準備發表</a:t>
            </a:r>
            <a:endParaRPr lang="en-US" altLang="zh-TW" sz="1350" dirty="0"/>
          </a:p>
          <a:p>
            <a:endParaRPr lang="en-US" altLang="zh-TW" sz="1350" dirty="0"/>
          </a:p>
          <a:p>
            <a:r>
              <a:rPr lang="zh-TW" altLang="en-US" sz="1350" dirty="0"/>
              <a:t>獎項</a:t>
            </a:r>
            <a:r>
              <a:rPr lang="en-US" altLang="zh-TW" sz="1350" dirty="0"/>
              <a:t>:</a:t>
            </a:r>
          </a:p>
          <a:p>
            <a:endParaRPr lang="en-US" altLang="zh-TW" sz="1350" dirty="0"/>
          </a:p>
          <a:p>
            <a:pPr marL="257175" indent="-257175">
              <a:buFont typeface="+mj-lt"/>
              <a:buAutoNum type="arabicPeriod"/>
            </a:pPr>
            <a:r>
              <a:rPr lang="en-US" altLang="zh-TW" sz="1350" dirty="0"/>
              <a:t>2010 </a:t>
            </a:r>
            <a:r>
              <a:rPr lang="zh-TW" altLang="en-US" sz="1350" dirty="0"/>
              <a:t>中研院院內一般博士後研究學者</a:t>
            </a:r>
          </a:p>
          <a:p>
            <a:pPr marL="257175" indent="-257175">
              <a:buFont typeface="+mj-lt"/>
              <a:buAutoNum type="arabicPeriod"/>
            </a:pPr>
            <a:endParaRPr lang="en-US" altLang="zh-TW" sz="1350" dirty="0"/>
          </a:p>
          <a:p>
            <a:pPr marL="257175" indent="-257175">
              <a:buFont typeface="+mj-lt"/>
              <a:buAutoNum type="arabicPeriod"/>
            </a:pPr>
            <a:r>
              <a:rPr lang="en-US" altLang="zh-TW" sz="1350" dirty="0"/>
              <a:t>2014</a:t>
            </a:r>
            <a:r>
              <a:rPr lang="zh-TW" altLang="en-US" sz="1350" dirty="0"/>
              <a:t>中研院生物醫學研究所</a:t>
            </a:r>
            <a:r>
              <a:rPr lang="en-US" altLang="zh-TW" sz="1350" dirty="0"/>
              <a:t>103</a:t>
            </a:r>
            <a:r>
              <a:rPr lang="zh-TW" altLang="en-US" sz="1350" dirty="0"/>
              <a:t>年度第</a:t>
            </a:r>
            <a:r>
              <a:rPr lang="en-US" altLang="zh-TW" sz="1350" dirty="0"/>
              <a:t>2</a:t>
            </a:r>
            <a:r>
              <a:rPr lang="zh-TW" altLang="en-US" sz="1350" dirty="0"/>
              <a:t>次獎助出國開會研究論文比賽博士後研究人員組獲獎</a:t>
            </a:r>
          </a:p>
          <a:p>
            <a:pPr marL="257175" indent="-257175">
              <a:buFont typeface="+mj-lt"/>
              <a:buAutoNum type="arabicPeriod"/>
            </a:pPr>
            <a:endParaRPr lang="en-US" altLang="zh-TW" sz="1350" dirty="0"/>
          </a:p>
          <a:p>
            <a:pPr marL="257175" indent="-257175">
              <a:buFont typeface="+mj-lt"/>
              <a:buAutoNum type="arabicPeriod"/>
            </a:pPr>
            <a:r>
              <a:rPr lang="en-US" altLang="zh-TW" sz="1350" dirty="0"/>
              <a:t>2015</a:t>
            </a:r>
            <a:r>
              <a:rPr lang="zh-TW" altLang="en-US" sz="1350" dirty="0"/>
              <a:t>第</a:t>
            </a:r>
            <a:r>
              <a:rPr lang="en-US" altLang="zh-TW" sz="1350" dirty="0"/>
              <a:t>25</a:t>
            </a:r>
            <a:r>
              <a:rPr lang="zh-TW" altLang="en-US" sz="1350" dirty="0"/>
              <a:t>屆國際神經化學會之第十三屆亞太神經學會新加坡衛星會議</a:t>
            </a:r>
            <a:r>
              <a:rPr lang="en-US" altLang="zh-TW" sz="1350" dirty="0"/>
              <a:t>---"</a:t>
            </a:r>
            <a:r>
              <a:rPr lang="zh-TW" altLang="en-US" sz="1350" dirty="0"/>
              <a:t>營養保健品在神經退化與老化之治療策略</a:t>
            </a:r>
            <a:r>
              <a:rPr lang="en-US" altLang="zh-TW" sz="1350" dirty="0"/>
              <a:t>"</a:t>
            </a:r>
            <a:r>
              <a:rPr lang="zh-TW" altLang="en-US" sz="1350" dirty="0"/>
              <a:t>最佳海報論文競賽銅獎</a:t>
            </a:r>
            <a:endParaRPr lang="en-US" altLang="zh-TW" sz="1350" dirty="0"/>
          </a:p>
          <a:p>
            <a:pPr marL="257175" indent="-257175">
              <a:buFont typeface="+mj-lt"/>
              <a:buAutoNum type="arabicPeriod"/>
            </a:pPr>
            <a:endParaRPr lang="en-US" altLang="zh-TW" sz="1350" dirty="0"/>
          </a:p>
          <a:p>
            <a:pPr marL="257175" indent="-257175">
              <a:buFont typeface="+mj-lt"/>
              <a:buAutoNum type="arabicPeriod"/>
            </a:pPr>
            <a:r>
              <a:rPr lang="en-US" altLang="zh-TW" sz="1350" dirty="0"/>
              <a:t>2016</a:t>
            </a:r>
            <a:r>
              <a:rPr lang="zh-TW" altLang="en-US" sz="1350" dirty="0"/>
              <a:t>中研院生物醫學研究所</a:t>
            </a:r>
            <a:r>
              <a:rPr lang="en-US" altLang="zh-TW" sz="1350" dirty="0"/>
              <a:t>105</a:t>
            </a:r>
            <a:r>
              <a:rPr lang="zh-TW" altLang="en-US" sz="1350" dirty="0"/>
              <a:t>年度獎助出國開會研究論文比賽獲獎</a:t>
            </a:r>
          </a:p>
          <a:p>
            <a:pPr marL="257175" indent="-257175">
              <a:buFont typeface="+mj-lt"/>
              <a:buAutoNum type="arabicPeriod"/>
            </a:pPr>
            <a:endParaRPr lang="zh-TW" altLang="en-US" sz="1350" dirty="0"/>
          </a:p>
          <a:p>
            <a:pPr marL="257175" indent="-257175">
              <a:buFont typeface="+mj-lt"/>
              <a:buAutoNum type="arabicPeriod"/>
            </a:pPr>
            <a:endParaRPr lang="en-US" altLang="zh-TW" sz="1350" dirty="0"/>
          </a:p>
          <a:p>
            <a:endParaRPr lang="zh-TW" altLang="en-US" sz="1350" dirty="0"/>
          </a:p>
        </p:txBody>
      </p:sp>
      <p:pic>
        <p:nvPicPr>
          <p:cNvPr id="3" name="圖片 2"/>
          <p:cNvPicPr>
            <a:picLocks noChangeAspect="1"/>
          </p:cNvPicPr>
          <p:nvPr/>
        </p:nvPicPr>
        <p:blipFill rotWithShape="1">
          <a:blip r:embed="rId2"/>
          <a:srcRect l="4760" t="245"/>
          <a:stretch/>
        </p:blipFill>
        <p:spPr>
          <a:xfrm>
            <a:off x="5319740" y="2608057"/>
            <a:ext cx="3109638" cy="3798728"/>
          </a:xfrm>
          <a:prstGeom prst="rect">
            <a:avLst/>
          </a:prstGeom>
        </p:spPr>
      </p:pic>
      <p:pic>
        <p:nvPicPr>
          <p:cNvPr id="4" name="圖片 3"/>
          <p:cNvPicPr>
            <a:picLocks noChangeAspect="1"/>
          </p:cNvPicPr>
          <p:nvPr/>
        </p:nvPicPr>
        <p:blipFill>
          <a:blip r:embed="rId3"/>
          <a:stretch>
            <a:fillRect/>
          </a:stretch>
        </p:blipFill>
        <p:spPr>
          <a:xfrm>
            <a:off x="5310640" y="865677"/>
            <a:ext cx="3100788" cy="1766264"/>
          </a:xfrm>
          <a:prstGeom prst="rect">
            <a:avLst/>
          </a:prstGeom>
        </p:spPr>
      </p:pic>
      <p:sp>
        <p:nvSpPr>
          <p:cNvPr id="5" name="文字方塊 4"/>
          <p:cNvSpPr txBox="1"/>
          <p:nvPr/>
        </p:nvSpPr>
        <p:spPr>
          <a:xfrm>
            <a:off x="166661" y="4612773"/>
            <a:ext cx="4343400" cy="1754326"/>
          </a:xfrm>
          <a:prstGeom prst="rect">
            <a:avLst/>
          </a:prstGeom>
          <a:noFill/>
        </p:spPr>
        <p:txBody>
          <a:bodyPr wrap="square" rtlCol="0">
            <a:spAutoFit/>
          </a:bodyPr>
          <a:lstStyle/>
          <a:p>
            <a:endParaRPr lang="zh-TW" altLang="en-US" sz="1350" dirty="0"/>
          </a:p>
          <a:p>
            <a:r>
              <a:rPr lang="zh-TW" altLang="en-US" sz="1350" dirty="0"/>
              <a:t>心得</a:t>
            </a:r>
            <a:r>
              <a:rPr lang="en-US" altLang="zh-TW" sz="1350" dirty="0"/>
              <a:t>:</a:t>
            </a:r>
          </a:p>
          <a:p>
            <a:endParaRPr lang="en-US" altLang="zh-TW" sz="1350" dirty="0"/>
          </a:p>
          <a:p>
            <a:pPr marL="257175" indent="-257175">
              <a:buFont typeface="+mj-lt"/>
              <a:buAutoNum type="arabicPeriod"/>
            </a:pPr>
            <a:r>
              <a:rPr lang="zh-TW" altLang="en-US" sz="1350" dirty="0"/>
              <a:t>研究準備申請專利</a:t>
            </a:r>
            <a:endParaRPr lang="en-US" altLang="zh-TW" sz="1350" dirty="0"/>
          </a:p>
          <a:p>
            <a:pPr marL="257175" indent="-257175">
              <a:buFont typeface="+mj-lt"/>
              <a:buAutoNum type="arabicPeriod"/>
            </a:pPr>
            <a:endParaRPr lang="en-US" altLang="zh-TW" sz="1350" dirty="0"/>
          </a:p>
          <a:p>
            <a:pPr marL="257175" indent="-257175">
              <a:buFont typeface="+mj-lt"/>
              <a:buAutoNum type="arabicPeriod"/>
            </a:pPr>
            <a:r>
              <a:rPr lang="zh-TW" altLang="en-US" sz="1350" dirty="0"/>
              <a:t>新技術應用研究</a:t>
            </a:r>
            <a:endParaRPr lang="en-US" altLang="zh-TW" sz="1350" dirty="0"/>
          </a:p>
          <a:p>
            <a:pPr marL="257175" indent="-257175">
              <a:buFont typeface="+mj-lt"/>
              <a:buAutoNum type="arabicPeriod"/>
            </a:pPr>
            <a:endParaRPr lang="en-US" altLang="zh-TW" sz="1350" dirty="0"/>
          </a:p>
          <a:p>
            <a:endParaRPr lang="zh-TW" altLang="en-US" sz="1350" dirty="0"/>
          </a:p>
        </p:txBody>
      </p:sp>
    </p:spTree>
    <p:extLst>
      <p:ext uri="{BB962C8B-B14F-4D97-AF65-F5344CB8AC3E}">
        <p14:creationId xmlns:p14="http://schemas.microsoft.com/office/powerpoint/2010/main" val="359153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29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0176" t="19231" r="14734" b="15444"/>
          <a:stretch/>
        </p:blipFill>
        <p:spPr>
          <a:xfrm>
            <a:off x="228600" y="914400"/>
            <a:ext cx="8710706" cy="4038600"/>
          </a:xfrm>
          <a:prstGeom prst="rect">
            <a:avLst/>
          </a:prstGeom>
        </p:spPr>
      </p:pic>
    </p:spTree>
    <p:extLst>
      <p:ext uri="{BB962C8B-B14F-4D97-AF65-F5344CB8AC3E}">
        <p14:creationId xmlns:p14="http://schemas.microsoft.com/office/powerpoint/2010/main" val="417682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391" t="18132" r="40044" b="12638"/>
          <a:stretch/>
        </p:blipFill>
        <p:spPr>
          <a:xfrm>
            <a:off x="914400" y="1181100"/>
            <a:ext cx="7620000" cy="4800600"/>
          </a:xfrm>
          <a:prstGeom prst="rect">
            <a:avLst/>
          </a:prstGeom>
        </p:spPr>
      </p:pic>
    </p:spTree>
    <p:extLst>
      <p:ext uri="{BB962C8B-B14F-4D97-AF65-F5344CB8AC3E}">
        <p14:creationId xmlns:p14="http://schemas.microsoft.com/office/powerpoint/2010/main" val="18876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7400" y="381000"/>
            <a:ext cx="5772151" cy="584775"/>
          </a:xfrm>
          <a:prstGeom prst="rect">
            <a:avLst/>
          </a:prstGeom>
        </p:spPr>
        <p:txBody>
          <a:bodyPr wrap="square">
            <a:spAutoFit/>
          </a:bodyPr>
          <a:lstStyle/>
          <a:p>
            <a:r>
              <a:rPr lang="zh-TW" altLang="en-US" sz="3200" b="1" dirty="0" smtClean="0">
                <a:solidFill>
                  <a:srgbClr val="0070C0"/>
                </a:solidFill>
                <a:latin typeface="標楷體" panose="03000509000000000000" pitchFamily="65" charset="-120"/>
                <a:ea typeface="標楷體" panose="03000509000000000000" pitchFamily="65" charset="-120"/>
              </a:rPr>
              <a:t>各位都可能是人</a:t>
            </a:r>
            <a:r>
              <a:rPr lang="zh-TW" altLang="en-US" sz="3200" b="1" dirty="0">
                <a:solidFill>
                  <a:srgbClr val="0070C0"/>
                </a:solidFill>
                <a:latin typeface="標楷體" panose="03000509000000000000" pitchFamily="65" charset="-120"/>
                <a:ea typeface="標楷體" panose="03000509000000000000" pitchFamily="65" charset="-120"/>
              </a:rPr>
              <a:t>生</a:t>
            </a:r>
            <a:r>
              <a:rPr lang="zh-TW" altLang="en-US" sz="3200" b="1" dirty="0" smtClean="0">
                <a:solidFill>
                  <a:srgbClr val="0070C0"/>
                </a:solidFill>
                <a:latin typeface="標楷體" panose="03000509000000000000" pitchFamily="65" charset="-120"/>
                <a:ea typeface="標楷體" panose="03000509000000000000" pitchFamily="65" charset="-120"/>
              </a:rPr>
              <a:t>大贏家</a:t>
            </a:r>
            <a:endParaRPr lang="zh-TW" altLang="en-US" sz="3200" b="1" dirty="0">
              <a:solidFill>
                <a:srgbClr val="0070C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2"/>
          <a:srcRect l="13689" t="55494" r="44144" b="29121"/>
          <a:stretch/>
        </p:blipFill>
        <p:spPr>
          <a:xfrm>
            <a:off x="304800" y="2667000"/>
            <a:ext cx="8229600" cy="1600200"/>
          </a:xfrm>
          <a:prstGeom prst="rect">
            <a:avLst/>
          </a:prstGeom>
        </p:spPr>
      </p:pic>
      <p:cxnSp>
        <p:nvCxnSpPr>
          <p:cNvPr id="5" name="直線單箭頭接點 4"/>
          <p:cNvCxnSpPr/>
          <p:nvPr/>
        </p:nvCxnSpPr>
        <p:spPr>
          <a:xfrm flipV="1">
            <a:off x="685800" y="2286000"/>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73292" y="1910834"/>
            <a:ext cx="1225015" cy="369332"/>
          </a:xfrm>
          <a:prstGeom prst="rect">
            <a:avLst/>
          </a:prstGeom>
          <a:noFill/>
        </p:spPr>
        <p:txBody>
          <a:bodyPr wrap="none" rtlCol="0">
            <a:spAutoFit/>
          </a:bodyPr>
          <a:lstStyle/>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億分之一</a:t>
            </a:r>
            <a:endParaRPr lang="zh-TW" altLang="en-US" dirty="0">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V="1">
            <a:off x="8131444" y="2266950"/>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7346614" y="1354722"/>
            <a:ext cx="1569661" cy="923330"/>
          </a:xfrm>
          <a:prstGeom prst="rect">
            <a:avLst/>
          </a:prstGeom>
          <a:noFill/>
        </p:spPr>
        <p:txBody>
          <a:bodyPr wrap="none" rtlCol="0">
            <a:spAutoFit/>
          </a:bodyPr>
          <a:lstStyle/>
          <a:p>
            <a:pPr algn="ctr"/>
            <a:r>
              <a:rPr lang="en-US" altLang="zh-TW" dirty="0" smtClean="0">
                <a:latin typeface="標楷體" panose="03000509000000000000" pitchFamily="65" charset="-120"/>
                <a:ea typeface="標楷體" panose="03000509000000000000" pitchFamily="65" charset="-120"/>
              </a:rPr>
              <a:t>110</a:t>
            </a:r>
            <a:r>
              <a:rPr lang="zh-TW" altLang="en-US" dirty="0" smtClean="0">
                <a:latin typeface="標楷體" panose="03000509000000000000" pitchFamily="65" charset="-120"/>
                <a:ea typeface="標楷體" panose="03000509000000000000" pitchFamily="65" charset="-120"/>
              </a:rPr>
              <a:t>歲</a:t>
            </a:r>
            <a:endParaRPr lang="en-US" altLang="zh-TW" dirty="0" smtClean="0">
              <a:latin typeface="標楷體" panose="03000509000000000000" pitchFamily="65" charset="-120"/>
              <a:ea typeface="標楷體" panose="03000509000000000000" pitchFamily="65" charset="-120"/>
            </a:endParaRPr>
          </a:p>
          <a:p>
            <a:pPr algn="ctr"/>
            <a:r>
              <a:rPr lang="zh-TW" altLang="en-US" b="1" dirty="0" smtClean="0">
                <a:solidFill>
                  <a:srgbClr val="0070C0"/>
                </a:solidFill>
                <a:latin typeface="標楷體" panose="03000509000000000000" pitchFamily="65" charset="-120"/>
                <a:ea typeface="標楷體" panose="03000509000000000000" pitchFamily="65" charset="-120"/>
              </a:rPr>
              <a:t>兩百萬分之一</a:t>
            </a:r>
            <a:endParaRPr lang="en-US" altLang="zh-TW" b="1" dirty="0" smtClean="0">
              <a:solidFill>
                <a:srgbClr val="0070C0"/>
              </a:solidFill>
              <a:latin typeface="標楷體" panose="03000509000000000000" pitchFamily="65" charset="-120"/>
              <a:ea typeface="標楷體" panose="03000509000000000000" pitchFamily="65" charset="-120"/>
            </a:endParaRPr>
          </a:p>
          <a:p>
            <a:pPr algn="ctr"/>
            <a:r>
              <a:rPr lang="en-US" altLang="zh-TW" b="1" dirty="0" smtClean="0">
                <a:solidFill>
                  <a:srgbClr val="FF33CC"/>
                </a:solidFill>
                <a:latin typeface="標楷體" panose="03000509000000000000" pitchFamily="65" charset="-120"/>
                <a:ea typeface="標楷體" panose="03000509000000000000" pitchFamily="65" charset="-120"/>
              </a:rPr>
              <a:t>10</a:t>
            </a:r>
            <a:r>
              <a:rPr lang="zh-TW" altLang="en-US" b="1" dirty="0" smtClean="0">
                <a:solidFill>
                  <a:srgbClr val="FF33CC"/>
                </a:solidFill>
                <a:latin typeface="標楷體" panose="03000509000000000000" pitchFamily="65" charset="-120"/>
                <a:ea typeface="標楷體" panose="03000509000000000000" pitchFamily="65" charset="-120"/>
              </a:rPr>
              <a:t>萬分之二</a:t>
            </a:r>
            <a:endParaRPr lang="zh-TW" altLang="en-US" b="1" dirty="0">
              <a:solidFill>
                <a:srgbClr val="FF33CC"/>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85923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4861" t="32417" r="51757" b="21429"/>
          <a:stretch/>
        </p:blipFill>
        <p:spPr>
          <a:xfrm>
            <a:off x="1371600" y="1195137"/>
            <a:ext cx="6477000" cy="4772526"/>
          </a:xfrm>
          <a:prstGeom prst="rect">
            <a:avLst/>
          </a:prstGeom>
        </p:spPr>
      </p:pic>
    </p:spTree>
    <p:extLst>
      <p:ext uri="{BB962C8B-B14F-4D97-AF65-F5344CB8AC3E}">
        <p14:creationId xmlns:p14="http://schemas.microsoft.com/office/powerpoint/2010/main" val="263255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8418" t="36813" r="13104" b="31319"/>
          <a:stretch/>
        </p:blipFill>
        <p:spPr>
          <a:xfrm>
            <a:off x="27709" y="1668439"/>
            <a:ext cx="8839200" cy="1912961"/>
          </a:xfrm>
          <a:prstGeom prst="rect">
            <a:avLst/>
          </a:prstGeom>
        </p:spPr>
      </p:pic>
    </p:spTree>
    <p:extLst>
      <p:ext uri="{BB962C8B-B14F-4D97-AF65-F5344CB8AC3E}">
        <p14:creationId xmlns:p14="http://schemas.microsoft.com/office/powerpoint/2010/main" val="214556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8827" y="25"/>
            <a:ext cx="8498840" cy="6858000"/>
          </a:xfrm>
          <a:prstGeom prst="rect">
            <a:avLst/>
          </a:prstGeom>
        </p:spPr>
        <p:txBody>
          <a:bodyPr vert="horz" wrap="square" lIns="0" tIns="0" rIns="0" bIns="0" rtlCol="0">
            <a:spAutoFit/>
          </a:bodyPr>
          <a:lstStyle/>
          <a:p>
            <a:pPr marR="424180" algn="r">
              <a:lnSpc>
                <a:spcPct val="100000"/>
              </a:lnSpc>
            </a:pPr>
            <a:r>
              <a:rPr sz="1400" spc="-5" dirty="0">
                <a:latin typeface="Arial"/>
                <a:cs typeface="Arial"/>
              </a:rPr>
              <a:t>68</a:t>
            </a:r>
            <a:endParaRPr sz="1400">
              <a:latin typeface="Arial"/>
              <a:cs typeface="Arial"/>
            </a:endParaRPr>
          </a:p>
        </p:txBody>
      </p:sp>
      <p:sp>
        <p:nvSpPr>
          <p:cNvPr id="3" name="object 3"/>
          <p:cNvSpPr/>
          <p:nvPr/>
        </p:nvSpPr>
        <p:spPr>
          <a:xfrm>
            <a:off x="528827" y="25"/>
            <a:ext cx="8498489" cy="685797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3095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5309</TotalTime>
  <Words>1392</Words>
  <Application>Microsoft Office PowerPoint</Application>
  <PresentationFormat>如螢幕大小 (4:3)</PresentationFormat>
  <Paragraphs>334</Paragraphs>
  <Slides>92</Slides>
  <Notes>10</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92</vt:i4>
      </vt:variant>
    </vt:vector>
  </HeadingPairs>
  <TitlesOfParts>
    <vt:vector size="105" baseType="lpstr">
      <vt:lpstr>Adobe 繁黑體 Std B</vt:lpstr>
      <vt:lpstr>Meiryo</vt:lpstr>
      <vt:lpstr>YouTube Noto</vt:lpstr>
      <vt:lpstr>微軟正黑體</vt:lpstr>
      <vt:lpstr>新細明體</vt:lpstr>
      <vt:lpstr>標楷體</vt:lpstr>
      <vt:lpstr>Arial</vt:lpstr>
      <vt:lpstr>Arial</vt:lpstr>
      <vt:lpstr>Calibri</vt:lpstr>
      <vt:lpstr>Helvetica</vt:lpstr>
      <vt:lpstr>Symbol</vt:lpstr>
      <vt:lpstr>Times New Roman</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吳瑞昇</cp:lastModifiedBy>
  <cp:revision>118</cp:revision>
  <dcterms:created xsi:type="dcterms:W3CDTF">2019-06-26T05:23:37Z</dcterms:created>
  <dcterms:modified xsi:type="dcterms:W3CDTF">2019-07-19T00:41:25Z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2019-06-20T00:00:00Z</vt:filetime>
  </property>
  <property fmtid="{D5CDD505-2E9C-101B-9397-08002B2CF9AE}" pid="3" name="LastSaved">
    <vt:filetime>2019-06-25T00:00:00Z</vt:filetime>
  </property>
</Properties>
</file>