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3" r:id="rId3"/>
    <p:sldId id="294" r:id="rId4"/>
    <p:sldId id="295" r:id="rId5"/>
    <p:sldId id="296" r:id="rId6"/>
    <p:sldId id="274" r:id="rId7"/>
    <p:sldId id="284" r:id="rId8"/>
    <p:sldId id="285" r:id="rId9"/>
    <p:sldId id="286" r:id="rId10"/>
    <p:sldId id="287" r:id="rId11"/>
    <p:sldId id="288" r:id="rId12"/>
    <p:sldId id="267" r:id="rId13"/>
    <p:sldId id="268" r:id="rId14"/>
    <p:sldId id="269" r:id="rId15"/>
    <p:sldId id="272" r:id="rId16"/>
    <p:sldId id="257" r:id="rId17"/>
    <p:sldId id="261" r:id="rId18"/>
    <p:sldId id="265" r:id="rId19"/>
    <p:sldId id="266" r:id="rId20"/>
    <p:sldId id="258" r:id="rId21"/>
    <p:sldId id="276" r:id="rId22"/>
    <p:sldId id="275" r:id="rId23"/>
    <p:sldId id="273" r:id="rId24"/>
    <p:sldId id="289" r:id="rId25"/>
    <p:sldId id="277" r:id="rId26"/>
    <p:sldId id="278" r:id="rId27"/>
    <p:sldId id="279" r:id="rId28"/>
    <p:sldId id="280" r:id="rId29"/>
    <p:sldId id="291" r:id="rId30"/>
    <p:sldId id="290" r:id="rId31"/>
    <p:sldId id="259" r:id="rId32"/>
    <p:sldId id="264" r:id="rId33"/>
    <p:sldId id="292" r:id="rId34"/>
    <p:sldId id="297" r:id="rId3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68F7C4D-2A5F-4D9A-B9C5-5E0C471E14C5}" type="datetimeFigureOut">
              <a:rPr lang="zh-TW" altLang="en-US" smtClean="0"/>
              <a:pPr/>
              <a:t>2019/6/23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CB4BCAB-9746-443F-8733-7A33D0835DB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</a:t>
            </a:r>
            <a:r>
              <a:rPr lang="zh-TW" altLang="en-US" dirty="0" smtClean="0"/>
              <a:t>心理市場的機會</a:t>
            </a:r>
            <a:r>
              <a:rPr lang="zh-TW" altLang="en-US" dirty="0" smtClean="0"/>
              <a:t>與展望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中華心理產業機構聯盟協會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心理機構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一、條件： </a:t>
            </a:r>
          </a:p>
          <a:p>
            <a:pPr>
              <a:buNone/>
            </a:pPr>
            <a:r>
              <a:rPr lang="zh-TW" altLang="en-US" dirty="0" smtClean="0"/>
              <a:t>    開業，登記，負責人，代理人，名稱，歇業，停業，復業，遷址，廣告，資訊揭露</a:t>
            </a:r>
            <a:r>
              <a:rPr lang="en-US" dirty="0" smtClean="0"/>
              <a:t>(</a:t>
            </a:r>
            <a:r>
              <a:rPr lang="zh-TW" altLang="en-US" dirty="0" smtClean="0"/>
              <a:t>收費標準、證書、執照</a:t>
            </a:r>
            <a:r>
              <a:rPr lang="en-US" dirty="0" smtClean="0"/>
              <a:t>)</a:t>
            </a:r>
            <a:r>
              <a:rPr lang="zh-TW" altLang="en-US" dirty="0" smtClean="0"/>
              <a:t>，個案紀錄</a:t>
            </a:r>
            <a:r>
              <a:rPr lang="en-US" dirty="0" smtClean="0"/>
              <a:t>(</a:t>
            </a:r>
            <a:r>
              <a:rPr lang="zh-TW" altLang="en-US" dirty="0" smtClean="0"/>
              <a:t>保存</a:t>
            </a:r>
            <a:r>
              <a:rPr lang="en-US" dirty="0" smtClean="0"/>
              <a:t>10</a:t>
            </a:r>
            <a:r>
              <a:rPr lang="zh-TW" altLang="en-US" dirty="0" smtClean="0"/>
              <a:t>年</a:t>
            </a:r>
            <a:r>
              <a:rPr lang="en-US" dirty="0" smtClean="0"/>
              <a:t>)</a:t>
            </a:r>
            <a:r>
              <a:rPr lang="zh-TW" altLang="en-US" dirty="0" smtClean="0"/>
              <a:t>，收據內容，罰則</a:t>
            </a:r>
            <a:r>
              <a:rPr lang="en-US" dirty="0" smtClean="0"/>
              <a:t>(1-15</a:t>
            </a:r>
            <a:r>
              <a:rPr lang="zh-TW" altLang="en-US" dirty="0" smtClean="0"/>
              <a:t>萬台幣</a:t>
            </a:r>
            <a:r>
              <a:rPr lang="en-US" dirty="0" smtClean="0"/>
              <a:t>)</a:t>
            </a:r>
            <a:r>
              <a:rPr lang="zh-TW" altLang="en-US" dirty="0" smtClean="0"/>
              <a:t>。</a:t>
            </a:r>
          </a:p>
          <a:p>
            <a:pPr>
              <a:buNone/>
            </a:pPr>
            <a:r>
              <a:rPr lang="zh-TW" altLang="en-US" dirty="0" smtClean="0"/>
              <a:t>二、設置標準：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en-US" dirty="0" smtClean="0"/>
              <a:t>20</a:t>
            </a:r>
            <a:r>
              <a:rPr lang="zh-TW" altLang="en-US" dirty="0" smtClean="0"/>
              <a:t>平方公尺、獨立出入、等候空間、 </a:t>
            </a:r>
            <a:r>
              <a:rPr lang="en-US" dirty="0" smtClean="0"/>
              <a:t>10</a:t>
            </a:r>
            <a:r>
              <a:rPr lang="zh-TW" altLang="en-US" dirty="0" smtClean="0"/>
              <a:t>平方公尺、警鈴、緊急照明、通風</a:t>
            </a:r>
            <a:r>
              <a:rPr lang="en-US" altLang="zh-TW" dirty="0" smtClean="0"/>
              <a:t>…</a:t>
            </a:r>
            <a:r>
              <a:rPr lang="zh-TW" altLang="en-US" dirty="0" smtClean="0"/>
              <a:t>。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公會</a:t>
            </a:r>
            <a:r>
              <a:rPr lang="en-US" dirty="0" smtClean="0"/>
              <a:t>(</a:t>
            </a:r>
            <a:r>
              <a:rPr lang="zh-TW" altLang="en-US" dirty="0" smtClean="0"/>
              <a:t>地方、中央</a:t>
            </a:r>
            <a:r>
              <a:rPr lang="en-US" dirty="0" smtClean="0"/>
              <a:t>)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發起人</a:t>
            </a:r>
            <a:endParaRPr lang="en-US" altLang="zh-TW" dirty="0" smtClean="0"/>
          </a:p>
          <a:p>
            <a:r>
              <a:rPr lang="zh-TW" altLang="en-US" dirty="0" smtClean="0"/>
              <a:t>理監事</a:t>
            </a:r>
            <a:endParaRPr lang="en-US" altLang="zh-TW" dirty="0" smtClean="0"/>
          </a:p>
          <a:p>
            <a:r>
              <a:rPr lang="zh-TW" altLang="en-US" dirty="0" smtClean="0"/>
              <a:t>會員大會</a:t>
            </a:r>
            <a:r>
              <a:rPr lang="en-US" dirty="0" smtClean="0"/>
              <a:t> 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台灣諮商行業</a:t>
            </a:r>
            <a:r>
              <a:rPr lang="zh-TW" altLang="en-US" dirty="0" smtClean="0"/>
              <a:t>的相關法令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心理師法 </a:t>
            </a:r>
            <a:r>
              <a:rPr lang="en-US" altLang="zh-TW" dirty="0" smtClean="0"/>
              <a:t>(2001)</a:t>
            </a:r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心理師法施行細則 </a:t>
            </a:r>
            <a:r>
              <a:rPr lang="en-US" altLang="zh-TW" dirty="0" smtClean="0"/>
              <a:t>(2002) </a:t>
            </a:r>
          </a:p>
          <a:p>
            <a:pPr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心理諮商所設置標準 </a:t>
            </a:r>
            <a:r>
              <a:rPr lang="en-US" altLang="zh-TW" dirty="0" smtClean="0"/>
              <a:t>(2004) </a:t>
            </a:r>
          </a:p>
          <a:p>
            <a:pPr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諮商心理師繼續教育及積分採認作業規章 </a:t>
            </a:r>
            <a:r>
              <a:rPr lang="en-US" altLang="zh-TW" dirty="0" smtClean="0"/>
              <a:t>(2010)</a:t>
            </a:r>
          </a:p>
          <a:p>
            <a:pPr>
              <a:buNone/>
            </a:pPr>
            <a:r>
              <a:rPr lang="en-US" altLang="zh-TW" dirty="0" smtClean="0"/>
              <a:t>5.</a:t>
            </a:r>
            <a:r>
              <a:rPr lang="zh-TW" altLang="en-US" dirty="0" smtClean="0"/>
              <a:t>醫事人員執業登記及繼續教育辦法 </a:t>
            </a:r>
            <a:r>
              <a:rPr lang="en-US" altLang="zh-TW" dirty="0" smtClean="0"/>
              <a:t>(2003)</a:t>
            </a:r>
          </a:p>
          <a:p>
            <a:pPr>
              <a:buNone/>
            </a:pPr>
            <a:r>
              <a:rPr lang="en-US" altLang="zh-TW" dirty="0" smtClean="0"/>
              <a:t>6.</a:t>
            </a:r>
            <a:r>
              <a:rPr lang="zh-TW" altLang="en-US" dirty="0" smtClean="0"/>
              <a:t>諮商心理實習及實習機構審查辦法 </a:t>
            </a:r>
            <a:r>
              <a:rPr lang="en-US" altLang="zh-TW" dirty="0" smtClean="0"/>
              <a:t>(2001)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台灣諮商行業</a:t>
            </a:r>
            <a:r>
              <a:rPr lang="zh-TW" altLang="en-US" dirty="0" smtClean="0"/>
              <a:t>的</a:t>
            </a:r>
            <a:r>
              <a:rPr lang="zh-TW" altLang="en-US" dirty="0" smtClean="0"/>
              <a:t>相關法令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/>
              <a:t>7.</a:t>
            </a:r>
            <a:r>
              <a:rPr lang="zh-TW" altLang="en-US" dirty="0" smtClean="0"/>
              <a:t>諮商心理師公會全國聯合會，諮商心理師專業倫理守則</a:t>
            </a:r>
            <a:r>
              <a:rPr lang="en-US" altLang="zh-TW" dirty="0" smtClean="0"/>
              <a:t>(2012)</a:t>
            </a:r>
          </a:p>
          <a:p>
            <a:pPr>
              <a:buNone/>
            </a:pPr>
            <a:r>
              <a:rPr lang="en-US" altLang="zh-TW" dirty="0" smtClean="0"/>
              <a:t>8.</a:t>
            </a:r>
            <a:r>
              <a:rPr lang="zh-TW" altLang="en-US" dirty="0" smtClean="0"/>
              <a:t>臺灣諮商心理學會諮商心理專業倫理守則 </a:t>
            </a:r>
            <a:r>
              <a:rPr lang="en-US" altLang="zh-TW" dirty="0" smtClean="0"/>
              <a:t>(2013)</a:t>
            </a:r>
          </a:p>
          <a:p>
            <a:pPr>
              <a:buNone/>
            </a:pPr>
            <a:r>
              <a:rPr lang="en-US" altLang="zh-TW" dirty="0" smtClean="0"/>
              <a:t>9. </a:t>
            </a:r>
            <a:r>
              <a:rPr lang="zh-TW" altLang="en-US" dirty="0" smtClean="0"/>
              <a:t>台灣輔導與諮商學會諮商專業倫理守則 </a:t>
            </a:r>
            <a:r>
              <a:rPr lang="en-US" altLang="zh-TW" dirty="0" smtClean="0"/>
              <a:t>(2001) </a:t>
            </a:r>
          </a:p>
          <a:p>
            <a:pPr>
              <a:buNone/>
            </a:pPr>
            <a:r>
              <a:rPr lang="en-US" altLang="zh-TW" dirty="0" smtClean="0"/>
              <a:t>10.</a:t>
            </a:r>
            <a:r>
              <a:rPr lang="zh-TW" altLang="en-US" dirty="0" smtClean="0"/>
              <a:t>醫療法</a:t>
            </a:r>
            <a:r>
              <a:rPr lang="en-US" altLang="zh-TW" dirty="0" smtClean="0"/>
              <a:t>( 1986)</a:t>
            </a:r>
          </a:p>
          <a:p>
            <a:pPr>
              <a:buNone/>
            </a:pPr>
            <a:r>
              <a:rPr lang="en-US" altLang="zh-TW" dirty="0" smtClean="0"/>
              <a:t>11.</a:t>
            </a:r>
            <a:r>
              <a:rPr lang="zh-TW" altLang="en-US" dirty="0" smtClean="0"/>
              <a:t>醫療法施行細則  </a:t>
            </a:r>
            <a:r>
              <a:rPr lang="en-US" altLang="zh-TW" dirty="0" smtClean="0"/>
              <a:t>(1987)</a:t>
            </a:r>
          </a:p>
          <a:p>
            <a:pPr>
              <a:buNone/>
            </a:pPr>
            <a:r>
              <a:rPr lang="en-US" altLang="zh-TW" dirty="0" smtClean="0"/>
              <a:t>12.</a:t>
            </a:r>
            <a:r>
              <a:rPr lang="zh-TW" altLang="en-US" dirty="0" smtClean="0"/>
              <a:t>精神衛生法</a:t>
            </a:r>
            <a:r>
              <a:rPr lang="en-US" altLang="zh-TW" dirty="0" smtClean="0"/>
              <a:t>(1990)</a:t>
            </a:r>
          </a:p>
          <a:p>
            <a:pPr marL="514350" indent="-514350">
              <a:buNone/>
            </a:pPr>
            <a:r>
              <a:rPr lang="en-US" altLang="zh-TW" dirty="0" smtClean="0"/>
              <a:t>13.</a:t>
            </a:r>
            <a:r>
              <a:rPr lang="zh-TW" altLang="en-US" dirty="0" smtClean="0"/>
              <a:t>專門職業及技術人員高等考試心理師考試規</a:t>
            </a:r>
            <a:endParaRPr lang="en-US" altLang="zh-TW" dirty="0" smtClean="0"/>
          </a:p>
          <a:p>
            <a:pPr marL="514350" indent="-514350">
              <a:buNone/>
            </a:pPr>
            <a:r>
              <a:rPr lang="zh-TW" altLang="en-US" dirty="0" smtClean="0"/>
              <a:t>      則</a:t>
            </a:r>
            <a:r>
              <a:rPr lang="en-US" altLang="zh-TW" dirty="0" smtClean="0"/>
              <a:t>(2002)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台灣諮商行業的現在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培養</a:t>
            </a:r>
            <a:r>
              <a:rPr lang="zh-TW" altLang="en-US" dirty="0" smtClean="0"/>
              <a:t>出</a:t>
            </a:r>
            <a:r>
              <a:rPr lang="en-US" altLang="zh-TW" dirty="0" smtClean="0"/>
              <a:t>4000</a:t>
            </a:r>
            <a:r>
              <a:rPr lang="zh-TW" altLang="en-US" dirty="0" smtClean="0"/>
              <a:t>位以上心理師，使台灣成為華人世界最多優質心理師聚集</a:t>
            </a:r>
            <a:r>
              <a:rPr lang="zh-TW" altLang="en-US" dirty="0" smtClean="0"/>
              <a:t>地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台灣已是華人世界的心理矽谷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台灣諮商行業的</a:t>
            </a:r>
            <a:r>
              <a:rPr lang="zh-TW" altLang="en-US" dirty="0" smtClean="0"/>
              <a:t>現在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整體現象</a:t>
            </a:r>
          </a:p>
          <a:p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                 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               </a:t>
            </a:r>
            <a:r>
              <a:rPr lang="zh-TW" altLang="en-US" dirty="0" smtClean="0"/>
              <a:t>機構弱、個人強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sz="5400" dirty="0" smtClean="0"/>
              <a:t>     </a:t>
            </a:r>
            <a:r>
              <a:rPr lang="zh-TW" altLang="en-US" sz="5400" dirty="0" smtClean="0"/>
              <a:t> 台灣心理市場</a:t>
            </a:r>
            <a:r>
              <a:rPr lang="zh-TW" altLang="en-US" sz="5400" dirty="0" smtClean="0"/>
              <a:t>規模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市場規模：計算方式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精神病患：</a:t>
            </a:r>
            <a:r>
              <a:rPr lang="en-US" altLang="zh-TW" dirty="0" smtClean="0"/>
              <a:t>1/10</a:t>
            </a:r>
            <a:endParaRPr lang="zh-TW" altLang="en-US" dirty="0" smtClean="0"/>
          </a:p>
          <a:p>
            <a:r>
              <a:rPr lang="zh-TW" altLang="en-US" dirty="0" smtClean="0"/>
              <a:t>亞健康：</a:t>
            </a:r>
            <a:r>
              <a:rPr lang="en-US" altLang="zh-TW" dirty="0" smtClean="0"/>
              <a:t>6/10-8/10</a:t>
            </a:r>
          </a:p>
          <a:p>
            <a:r>
              <a:rPr lang="zh-TW" altLang="en-US" dirty="0" smtClean="0"/>
              <a:t>健康：    </a:t>
            </a:r>
            <a:r>
              <a:rPr lang="en-US" altLang="zh-TW" dirty="0" smtClean="0"/>
              <a:t>1/10-3/10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市場規模：計算方式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2300</a:t>
            </a:r>
            <a:r>
              <a:rPr lang="zh-TW" altLang="en-US" dirty="0" smtClean="0"/>
              <a:t>萬</a:t>
            </a:r>
            <a:r>
              <a:rPr lang="en-US" altLang="zh-TW" dirty="0" smtClean="0"/>
              <a:t>x2/10(</a:t>
            </a:r>
            <a:r>
              <a:rPr lang="zh-TW" altLang="en-US" dirty="0" smtClean="0"/>
              <a:t>亞健康</a:t>
            </a:r>
            <a:r>
              <a:rPr lang="en-US" altLang="zh-TW" dirty="0" smtClean="0"/>
              <a:t>)x1/10(</a:t>
            </a:r>
            <a:r>
              <a:rPr lang="zh-TW" altLang="en-US" dirty="0" smtClean="0"/>
              <a:t>願意付費</a:t>
            </a:r>
            <a:r>
              <a:rPr lang="en-US" altLang="zh-TW" dirty="0" smtClean="0"/>
              <a:t>)=50</a:t>
            </a:r>
            <a:r>
              <a:rPr lang="zh-TW" altLang="en-US" dirty="0" smtClean="0"/>
              <a:t>萬人</a:t>
            </a:r>
            <a:endParaRPr lang="en-US" altLang="zh-TW" dirty="0" smtClean="0"/>
          </a:p>
          <a:p>
            <a:r>
              <a:rPr lang="en-US" altLang="zh-TW" dirty="0" smtClean="0"/>
              <a:t>$2000x6</a:t>
            </a:r>
            <a:r>
              <a:rPr lang="zh-TW" altLang="en-US" dirty="0" smtClean="0"/>
              <a:t>次</a:t>
            </a:r>
            <a:r>
              <a:rPr lang="en-US" altLang="zh-TW" dirty="0" smtClean="0"/>
              <a:t>=$12,000</a:t>
            </a:r>
          </a:p>
          <a:p>
            <a:r>
              <a:rPr lang="en-US" altLang="zh-TW" dirty="0" smtClean="0"/>
              <a:t>$12000x50</a:t>
            </a:r>
            <a:r>
              <a:rPr lang="zh-TW" altLang="en-US" dirty="0" smtClean="0"/>
              <a:t>萬</a:t>
            </a:r>
            <a:r>
              <a:rPr lang="en-US" altLang="zh-TW" dirty="0" smtClean="0"/>
              <a:t>=$60</a:t>
            </a:r>
            <a:r>
              <a:rPr lang="zh-TW" altLang="en-US" dirty="0" smtClean="0"/>
              <a:t>億</a:t>
            </a:r>
            <a:r>
              <a:rPr lang="en-US" altLang="zh-TW" dirty="0" smtClean="0"/>
              <a:t>+</a:t>
            </a:r>
            <a:r>
              <a:rPr lang="zh-TW" altLang="en-US" dirty="0" smtClean="0"/>
              <a:t>心理課程、工作坊、團體治療、心理產品銷售、心理夏令營、海外心理遊學團、政府委託案、心理書籍、非學院派的身心靈課程</a:t>
            </a:r>
            <a:r>
              <a:rPr lang="en-US" altLang="zh-TW" dirty="0" smtClean="0"/>
              <a:t>……=80</a:t>
            </a:r>
            <a:r>
              <a:rPr lang="zh-TW" altLang="en-US" dirty="0" smtClean="0"/>
              <a:t>億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市場規模：計算方式</a:t>
            </a:r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已被開發</a:t>
            </a:r>
            <a:r>
              <a:rPr lang="en-US" altLang="zh-TW" dirty="0" smtClean="0"/>
              <a:t>$50</a:t>
            </a:r>
            <a:r>
              <a:rPr lang="zh-TW" altLang="en-US" dirty="0" smtClean="0"/>
              <a:t>萬</a:t>
            </a:r>
            <a:r>
              <a:rPr lang="en-US" altLang="zh-TW" dirty="0" smtClean="0"/>
              <a:t>/</a:t>
            </a:r>
            <a:r>
              <a:rPr lang="zh-TW" altLang="en-US" dirty="0" smtClean="0"/>
              <a:t>年</a:t>
            </a:r>
            <a:r>
              <a:rPr lang="en-US" altLang="zh-TW" dirty="0" smtClean="0"/>
              <a:t>x2000</a:t>
            </a:r>
            <a:r>
              <a:rPr lang="zh-TW" altLang="en-US" dirty="0" smtClean="0"/>
              <a:t>人</a:t>
            </a:r>
            <a:r>
              <a:rPr lang="en-US" altLang="zh-TW" dirty="0" smtClean="0"/>
              <a:t>=10</a:t>
            </a:r>
            <a:r>
              <a:rPr lang="zh-TW" altLang="en-US" dirty="0" smtClean="0"/>
              <a:t>億</a:t>
            </a:r>
            <a:r>
              <a:rPr lang="en-US" altLang="zh-TW" dirty="0" smtClean="0"/>
              <a:t>/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sz="6000" dirty="0" smtClean="0"/>
              <a:t>           尚待開發：</a:t>
            </a:r>
            <a:endParaRPr lang="en-US" altLang="zh-TW" sz="6000" dirty="0" smtClean="0"/>
          </a:p>
          <a:p>
            <a:pPr>
              <a:buNone/>
            </a:pPr>
            <a:r>
              <a:rPr lang="zh-TW" altLang="en-US" sz="6000" dirty="0" smtClean="0"/>
              <a:t>      </a:t>
            </a:r>
            <a:r>
              <a:rPr lang="en-US" altLang="zh-TW" sz="6000" dirty="0" smtClean="0"/>
              <a:t>70</a:t>
            </a:r>
            <a:r>
              <a:rPr lang="zh-TW" altLang="en-US" sz="6000" dirty="0" smtClean="0"/>
              <a:t>億</a:t>
            </a:r>
            <a:r>
              <a:rPr lang="en-US" altLang="zh-TW" sz="6000" dirty="0" smtClean="0"/>
              <a:t>(80</a:t>
            </a:r>
            <a:r>
              <a:rPr lang="zh-TW" altLang="en-US" sz="6000" dirty="0" smtClean="0"/>
              <a:t>億</a:t>
            </a:r>
            <a:r>
              <a:rPr lang="en-US" altLang="zh-TW" sz="6000" dirty="0" smtClean="0"/>
              <a:t>-10</a:t>
            </a:r>
            <a:r>
              <a:rPr lang="zh-TW" altLang="en-US" sz="6000" dirty="0" smtClean="0"/>
              <a:t>億</a:t>
            </a:r>
            <a:r>
              <a:rPr lang="en-US" altLang="zh-TW" sz="6000" dirty="0" smtClean="0"/>
              <a:t>)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心理名詞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生理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心理</a:t>
            </a:r>
            <a:endParaRPr lang="en-US" altLang="zh-TW" dirty="0" smtClean="0"/>
          </a:p>
          <a:p>
            <a:r>
              <a:rPr lang="zh-TW" altLang="en-US" dirty="0" smtClean="0"/>
              <a:t>學院派心理學 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 </a:t>
            </a:r>
            <a:r>
              <a:rPr lang="zh-TW" altLang="en-US" dirty="0" smtClean="0"/>
              <a:t>非學院</a:t>
            </a:r>
            <a:r>
              <a:rPr lang="zh-TW" altLang="en-US" dirty="0" smtClean="0"/>
              <a:t>派</a:t>
            </a:r>
            <a:r>
              <a:rPr lang="zh-TW" altLang="en-US" dirty="0" smtClean="0"/>
              <a:t>心理學</a:t>
            </a:r>
            <a:endParaRPr lang="en-US" altLang="zh-TW" dirty="0" smtClean="0"/>
          </a:p>
          <a:p>
            <a:r>
              <a:rPr lang="zh-TW" altLang="en-US" dirty="0" smtClean="0"/>
              <a:t> 心理專業人士  </a:t>
            </a:r>
            <a:r>
              <a:rPr lang="en-US" altLang="zh-TW" dirty="0" err="1" smtClean="0"/>
              <a:t>vs</a:t>
            </a:r>
            <a:r>
              <a:rPr lang="zh-TW" altLang="en-US" dirty="0" smtClean="0"/>
              <a:t>  心理機構經營者</a:t>
            </a:r>
            <a:endParaRPr lang="en-US" altLang="zh-TW" dirty="0" smtClean="0"/>
          </a:p>
          <a:p>
            <a:r>
              <a:rPr lang="zh-TW" altLang="en-US" dirty="0" smtClean="0"/>
              <a:t>學術思維 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 商業思維</a:t>
            </a:r>
            <a:r>
              <a:rPr lang="en-US" altLang="zh-TW" dirty="0" smtClean="0"/>
              <a:t> </a:t>
            </a:r>
          </a:p>
          <a:p>
            <a:r>
              <a:rPr lang="zh-TW" altLang="en-US" dirty="0" smtClean="0"/>
              <a:t>心理學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心理諮商</a:t>
            </a:r>
            <a:endParaRPr lang="en-US" altLang="zh-TW" dirty="0" smtClean="0"/>
          </a:p>
          <a:p>
            <a:r>
              <a:rPr lang="zh-TW" altLang="en-US" dirty="0" smtClean="0"/>
              <a:t>心理</a:t>
            </a:r>
            <a:r>
              <a:rPr lang="zh-TW" altLang="en-US" dirty="0" smtClean="0"/>
              <a:t>諮商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心理諮詢、心理協談、心理顧問、輔導、生命</a:t>
            </a:r>
            <a:r>
              <a:rPr lang="zh-TW" altLang="en-US" dirty="0" smtClean="0"/>
              <a:t>教練</a:t>
            </a:r>
            <a:r>
              <a:rPr lang="en-US" altLang="zh-TW" dirty="0" smtClean="0"/>
              <a:t>….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市場</a:t>
            </a:r>
            <a:r>
              <a:rPr lang="zh-TW" altLang="en-US" dirty="0" smtClean="0"/>
              <a:t>未</a:t>
            </a:r>
            <a:r>
              <a:rPr lang="zh-TW" altLang="en-US" dirty="0" smtClean="0"/>
              <a:t>被</a:t>
            </a:r>
            <a:r>
              <a:rPr lang="zh-TW" altLang="en-US" dirty="0" smtClean="0"/>
              <a:t>開發的</a:t>
            </a:r>
            <a:r>
              <a:rPr lang="zh-TW" altLang="en-US" dirty="0" smtClean="0"/>
              <a:t>原因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缺乏商業人士</a:t>
            </a:r>
            <a:r>
              <a:rPr lang="zh-TW" altLang="en-US" dirty="0" smtClean="0"/>
              <a:t>參與</a:t>
            </a:r>
            <a:endParaRPr lang="en-US" altLang="zh-TW" dirty="0" smtClean="0"/>
          </a:p>
          <a:p>
            <a:r>
              <a:rPr lang="zh-TW" altLang="en-US" dirty="0"/>
              <a:t>社會</a:t>
            </a:r>
            <a:r>
              <a:rPr lang="zh-TW" altLang="en-US" dirty="0" smtClean="0"/>
              <a:t>大眾不清楚</a:t>
            </a:r>
            <a:endParaRPr lang="en-US" altLang="zh-TW" dirty="0" smtClean="0"/>
          </a:p>
          <a:p>
            <a:r>
              <a:rPr lang="zh-TW" altLang="en-US" dirty="0"/>
              <a:t>被汙名</a:t>
            </a:r>
            <a:r>
              <a:rPr lang="zh-TW" altLang="en-US" dirty="0" smtClean="0"/>
              <a:t>化</a:t>
            </a:r>
            <a:endParaRPr lang="en-US" altLang="zh-TW" dirty="0" smtClean="0"/>
          </a:p>
          <a:p>
            <a:r>
              <a:rPr lang="zh-TW" altLang="en-US" dirty="0" smtClean="0"/>
              <a:t>資金薄弱</a:t>
            </a:r>
            <a:endParaRPr lang="en-US" altLang="zh-TW" dirty="0" smtClean="0"/>
          </a:p>
          <a:p>
            <a:r>
              <a:rPr lang="zh-TW" altLang="en-US" dirty="0" smtClean="0"/>
              <a:t>規模小</a:t>
            </a:r>
            <a:endParaRPr lang="en-US" altLang="zh-TW" dirty="0" smtClean="0"/>
          </a:p>
          <a:p>
            <a:r>
              <a:rPr lang="zh-TW" altLang="en-US" dirty="0" smtClean="0"/>
              <a:t>沒有保險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未來發展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華人世界</a:t>
            </a:r>
            <a:r>
              <a:rPr lang="zh-TW" altLang="en-US" dirty="0" smtClean="0"/>
              <a:t>心理</a:t>
            </a:r>
            <a:r>
              <a:rPr lang="zh-TW" altLang="en-US" dirty="0" smtClean="0"/>
              <a:t>師交流 </a:t>
            </a:r>
          </a:p>
          <a:p>
            <a:r>
              <a:rPr lang="zh-TW" altLang="en-US" dirty="0" smtClean="0"/>
              <a:t>經營模式創新 </a:t>
            </a:r>
          </a:p>
          <a:p>
            <a:r>
              <a:rPr lang="zh-TW" altLang="en-US" dirty="0" smtClean="0"/>
              <a:t>心理產品研發代理 </a:t>
            </a:r>
          </a:p>
          <a:p>
            <a:r>
              <a:rPr lang="zh-TW" altLang="en-US" dirty="0" smtClean="0"/>
              <a:t>國際合作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未來發展</a:t>
            </a:r>
            <a:r>
              <a:rPr lang="en-US" altLang="zh-TW" dirty="0" smtClean="0"/>
              <a:t>(</a:t>
            </a:r>
            <a:r>
              <a:rPr lang="zh-TW" altLang="en-US" dirty="0" smtClean="0"/>
              <a:t>機會</a:t>
            </a:r>
            <a:r>
              <a:rPr lang="en-US" altLang="zh-TW" dirty="0" smtClean="0"/>
              <a:t>)2-1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一、台灣：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1.</a:t>
            </a:r>
            <a:r>
              <a:rPr lang="zh-TW" altLang="en-US" dirty="0" smtClean="0"/>
              <a:t>自費市場逐步成長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2.</a:t>
            </a:r>
            <a:r>
              <a:rPr lang="zh-TW" altLang="en-US" dirty="0" smtClean="0"/>
              <a:t>商機逐步浮現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3.</a:t>
            </a:r>
            <a:r>
              <a:rPr lang="zh-TW" altLang="en-US" dirty="0" smtClean="0"/>
              <a:t>市場規模尚未被看見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二、</a:t>
            </a:r>
            <a:r>
              <a:rPr lang="zh-TW" altLang="en-US" dirty="0" smtClean="0"/>
              <a:t>對岸</a:t>
            </a:r>
            <a:r>
              <a:rPr lang="en-US" altLang="zh-TW" dirty="0" smtClean="0"/>
              <a:t>(</a:t>
            </a:r>
            <a:r>
              <a:rPr lang="zh-TW" altLang="en-US" dirty="0" smtClean="0"/>
              <a:t>例</a:t>
            </a:r>
            <a:r>
              <a:rPr lang="en-US" altLang="zh-TW" dirty="0" smtClean="0"/>
              <a:t>)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2018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11</a:t>
            </a:r>
            <a:r>
              <a:rPr lang="zh-TW" altLang="en-US" dirty="0" smtClean="0"/>
              <a:t>月</a:t>
            </a:r>
            <a:r>
              <a:rPr lang="en-US" altLang="zh-TW" dirty="0" smtClean="0"/>
              <a:t>30</a:t>
            </a:r>
            <a:r>
              <a:rPr lang="zh-TW" altLang="en-US" dirty="0" smtClean="0"/>
              <a:t>日，大陸</a:t>
            </a:r>
            <a:r>
              <a:rPr lang="en-US" altLang="zh-TW" dirty="0" smtClean="0"/>
              <a:t>10</a:t>
            </a:r>
            <a:r>
              <a:rPr lang="zh-TW" altLang="en-US" dirty="0" smtClean="0"/>
              <a:t>部委聯合發佈：</a:t>
            </a:r>
          </a:p>
          <a:p>
            <a:pPr>
              <a:buNone/>
            </a:pPr>
            <a:r>
              <a:rPr lang="en-US" altLang="zh-TW" dirty="0" smtClean="0"/>
              <a:t>《</a:t>
            </a:r>
            <a:r>
              <a:rPr lang="zh-TW" altLang="en-US" dirty="0" smtClean="0"/>
              <a:t>關於印發全國社會心理服務體系建設試點工作方案的 通知</a:t>
            </a:r>
            <a:r>
              <a:rPr lang="en-US" altLang="zh-TW" dirty="0" smtClean="0"/>
              <a:t>》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未來發展</a:t>
            </a:r>
            <a:r>
              <a:rPr lang="en-US" altLang="zh-TW" dirty="0" smtClean="0"/>
              <a:t>(</a:t>
            </a:r>
            <a:r>
              <a:rPr lang="zh-TW" altLang="en-US" dirty="0" smtClean="0"/>
              <a:t>機會</a:t>
            </a:r>
            <a:r>
              <a:rPr lang="en-US" altLang="zh-TW" dirty="0" smtClean="0"/>
              <a:t>)2-2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/>
              <a:t>1..</a:t>
            </a:r>
            <a:r>
              <a:rPr lang="zh-TW" altLang="en-US" dirty="0" smtClean="0"/>
              <a:t>「在縣、鄉、村設置心理諮詢室或社會工作室。各鄉鎮衛生院（社區衛生服務中心）要安排符合心理健康服務要求的場所，為有需求的居民提供健康教育、答疑釋惑、心理諮詢等服務」</a:t>
            </a:r>
          </a:p>
          <a:p>
            <a:pPr>
              <a:buNone/>
            </a:pPr>
            <a:r>
              <a:rPr lang="en-US" altLang="zh-TW" dirty="0" smtClean="0"/>
              <a:t>2. 2017</a:t>
            </a:r>
            <a:r>
              <a:rPr lang="zh-TW" altLang="en-US" dirty="0" smtClean="0"/>
              <a:t>：村</a:t>
            </a:r>
            <a:r>
              <a:rPr lang="en-US" altLang="zh-TW" dirty="0" smtClean="0"/>
              <a:t>(69</a:t>
            </a:r>
            <a:r>
              <a:rPr lang="zh-TW" altLang="en-US" dirty="0" smtClean="0"/>
              <a:t>萬</a:t>
            </a:r>
            <a:r>
              <a:rPr lang="en-US" altLang="zh-TW" dirty="0" smtClean="0"/>
              <a:t>) </a:t>
            </a:r>
            <a:r>
              <a:rPr lang="zh-TW" altLang="en-US" dirty="0" smtClean="0"/>
              <a:t>、鄉</a:t>
            </a:r>
            <a:r>
              <a:rPr lang="en-US" altLang="zh-TW" dirty="0" smtClean="0"/>
              <a:t>(46</a:t>
            </a:r>
            <a:r>
              <a:rPr lang="zh-TW" altLang="en-US" dirty="0" smtClean="0"/>
              <a:t>萬</a:t>
            </a:r>
            <a:r>
              <a:rPr lang="en-US" altLang="zh-TW" dirty="0" smtClean="0"/>
              <a:t>) </a:t>
            </a:r>
            <a:r>
              <a:rPr lang="zh-TW" altLang="en-US" dirty="0" smtClean="0"/>
              <a:t>、鎮</a:t>
            </a:r>
            <a:r>
              <a:rPr lang="en-US" altLang="zh-TW" dirty="0" smtClean="0"/>
              <a:t>(1.9</a:t>
            </a:r>
            <a:r>
              <a:rPr lang="zh-TW" altLang="en-US" dirty="0" smtClean="0"/>
              <a:t>萬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en-US" altLang="zh-TW" dirty="0" smtClean="0"/>
              <a:t>   【80%</a:t>
            </a:r>
            <a:r>
              <a:rPr lang="zh-TW" altLang="en-US" dirty="0" smtClean="0"/>
              <a:t>設立心理諮詢室</a:t>
            </a:r>
            <a:r>
              <a:rPr lang="en-US" altLang="zh-TW" dirty="0" smtClean="0"/>
              <a:t>】</a:t>
            </a:r>
          </a:p>
          <a:p>
            <a:pPr>
              <a:buNone/>
            </a:pPr>
            <a:r>
              <a:rPr lang="en-US" altLang="zh-TW" dirty="0" smtClean="0"/>
              <a:t>   【2021</a:t>
            </a:r>
            <a:r>
              <a:rPr lang="zh-TW" altLang="en-US" dirty="0" smtClean="0"/>
              <a:t>年底前提出方案</a:t>
            </a:r>
            <a:r>
              <a:rPr lang="en-US" altLang="zh-TW" dirty="0" smtClean="0"/>
              <a:t>】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        </a:t>
            </a:r>
            <a:r>
              <a:rPr lang="zh-TW" altLang="en-US" sz="6000" dirty="0" smtClean="0"/>
              <a:t>可以做些甚麼？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一</a:t>
            </a:r>
            <a:r>
              <a:rPr lang="en-US" dirty="0" smtClean="0"/>
              <a:t>.</a:t>
            </a:r>
            <a:r>
              <a:rPr lang="zh-TW" altLang="en-US" dirty="0" smtClean="0"/>
              <a:t>心理</a:t>
            </a:r>
            <a:r>
              <a:rPr lang="zh-TW" altLang="en-US" dirty="0" smtClean="0"/>
              <a:t>師交流 </a:t>
            </a:r>
            <a:r>
              <a:rPr lang="en-US" dirty="0" smtClean="0"/>
              <a:t>(</a:t>
            </a:r>
            <a:r>
              <a:rPr lang="zh-TW" altLang="en-US" dirty="0" smtClean="0"/>
              <a:t>機構</a:t>
            </a:r>
            <a:r>
              <a:rPr lang="en-US" dirty="0" smtClean="0"/>
              <a:t>TO</a:t>
            </a:r>
            <a:r>
              <a:rPr lang="zh-TW" altLang="en-US" dirty="0" smtClean="0"/>
              <a:t>機構</a:t>
            </a:r>
            <a:r>
              <a:rPr lang="en-US" dirty="0" smtClean="0"/>
              <a:t>)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1.</a:t>
            </a:r>
            <a:r>
              <a:rPr lang="zh-TW" altLang="en-US" b="1" dirty="0" smtClean="0"/>
              <a:t>經紀人制度 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 篩選優秀心理師資，保障課程及督導品質 </a:t>
            </a:r>
          </a:p>
          <a:p>
            <a:pPr lvl="0">
              <a:buNone/>
            </a:pPr>
            <a:r>
              <a:rPr lang="zh-TW" altLang="en-US" dirty="0" smtClean="0"/>
              <a:t>     對接國際課程、團體及督導</a:t>
            </a:r>
          </a:p>
          <a:p>
            <a:pPr>
              <a:buNone/>
            </a:pPr>
            <a:r>
              <a:rPr lang="en-US" b="1" dirty="0" smtClean="0"/>
              <a:t>2</a:t>
            </a:r>
            <a:r>
              <a:rPr lang="en-US" b="1" dirty="0" smtClean="0"/>
              <a:t>.</a:t>
            </a:r>
            <a:r>
              <a:rPr lang="zh-TW" altLang="en-US" b="1" dirty="0" smtClean="0"/>
              <a:t>國際</a:t>
            </a:r>
            <a:r>
              <a:rPr lang="zh-TW" altLang="en-US" b="1" dirty="0" smtClean="0"/>
              <a:t>心理</a:t>
            </a:r>
            <a:r>
              <a:rPr lang="zh-TW" altLang="en-US" b="1" dirty="0" smtClean="0"/>
              <a:t>交流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 定期舉辦國際機構參訪交流 </a:t>
            </a:r>
          </a:p>
          <a:p>
            <a:pPr lvl="0">
              <a:buNone/>
            </a:pPr>
            <a:r>
              <a:rPr lang="zh-TW" altLang="en-US" dirty="0" smtClean="0"/>
              <a:t>     成立國際心理遊學團 </a:t>
            </a:r>
          </a:p>
          <a:p>
            <a:pPr lvl="0">
              <a:buNone/>
            </a:pPr>
            <a:r>
              <a:rPr lang="zh-TW" altLang="en-US" dirty="0" smtClean="0"/>
              <a:t>     國際性創業論壇交流</a:t>
            </a:r>
          </a:p>
          <a:p>
            <a:pPr>
              <a:buNone/>
            </a:pPr>
            <a:r>
              <a:rPr lang="en-US" dirty="0" smtClean="0"/>
              <a:t>3.</a:t>
            </a:r>
            <a:r>
              <a:rPr kumimoji="1" lang="en-US" b="1" dirty="0" smtClean="0"/>
              <a:t> </a:t>
            </a:r>
            <a:r>
              <a:rPr lang="zh-TW" altLang="en-US" b="1" dirty="0" smtClean="0"/>
              <a:t>線上線下諮詢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 成立跨國界，線上線下諮詢合作平台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二</a:t>
            </a:r>
            <a:r>
              <a:rPr lang="en-US" dirty="0" smtClean="0"/>
              <a:t>.</a:t>
            </a:r>
            <a:r>
              <a:rPr lang="zh-TW" altLang="en-US" dirty="0" smtClean="0"/>
              <a:t>商業模式創新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b="1" dirty="0" smtClean="0"/>
              <a:t>1.</a:t>
            </a:r>
            <a:r>
              <a:rPr lang="zh-TW" altLang="en-US" b="1" dirty="0" smtClean="0"/>
              <a:t>成立心理</a:t>
            </a:r>
            <a:r>
              <a:rPr lang="en-US" b="1" dirty="0" smtClean="0"/>
              <a:t>CEO</a:t>
            </a:r>
            <a:r>
              <a:rPr lang="zh-TW" altLang="en-US" b="1" dirty="0" smtClean="0"/>
              <a:t>商學院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增強經營管理能力</a:t>
            </a:r>
            <a:r>
              <a:rPr lang="en-US" dirty="0" smtClean="0"/>
              <a:t>(</a:t>
            </a:r>
            <a:r>
              <a:rPr lang="zh-TW" altLang="en-US" dirty="0" smtClean="0"/>
              <a:t>商學科系</a:t>
            </a:r>
            <a:r>
              <a:rPr lang="en-US" dirty="0" smtClean="0"/>
              <a:t>+</a:t>
            </a:r>
            <a:r>
              <a:rPr lang="zh-TW" altLang="en-US" dirty="0" smtClean="0"/>
              <a:t>心理學系合作</a:t>
            </a:r>
            <a:r>
              <a:rPr lang="en-US" dirty="0" smtClean="0"/>
              <a:t>)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成立經營管理顧問團</a:t>
            </a:r>
          </a:p>
          <a:p>
            <a:pPr>
              <a:buNone/>
            </a:pPr>
            <a:r>
              <a:rPr lang="en-US" altLang="zh-TW" b="1" dirty="0" smtClean="0"/>
              <a:t>2.</a:t>
            </a:r>
            <a:r>
              <a:rPr lang="zh-TW" altLang="en-US" b="1" dirty="0" smtClean="0"/>
              <a:t>資金介入、連鎖經營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擴大規模</a:t>
            </a:r>
            <a:r>
              <a:rPr lang="en-US" dirty="0" smtClean="0"/>
              <a:t>(</a:t>
            </a:r>
            <a:r>
              <a:rPr lang="zh-TW" altLang="en-US" dirty="0" smtClean="0"/>
              <a:t>策略聯盟、資金合作</a:t>
            </a:r>
            <a:r>
              <a:rPr lang="en-US" dirty="0" smtClean="0"/>
              <a:t>) </a:t>
            </a:r>
            <a:r>
              <a:rPr lang="zh-TW" altLang="en-US" dirty="0" smtClean="0"/>
              <a:t>、建立品牌 </a:t>
            </a:r>
          </a:p>
          <a:p>
            <a:pPr lvl="0">
              <a:buNone/>
            </a:pPr>
            <a:r>
              <a:rPr lang="zh-TW" altLang="en-US" dirty="0" smtClean="0"/>
              <a:t>    融入共享經濟、訂閱經濟、平台經濟</a:t>
            </a:r>
            <a:r>
              <a:rPr lang="en-US" altLang="zh-TW" dirty="0" smtClean="0"/>
              <a:t>…</a:t>
            </a:r>
            <a:r>
              <a:rPr lang="zh-TW" altLang="en-US" dirty="0" smtClean="0"/>
              <a:t>概念 </a:t>
            </a:r>
          </a:p>
          <a:p>
            <a:pPr>
              <a:buNone/>
            </a:pPr>
            <a:r>
              <a:rPr lang="en-US" altLang="zh-TW" b="1" dirty="0" smtClean="0"/>
              <a:t>3.</a:t>
            </a:r>
            <a:r>
              <a:rPr lang="zh-TW" altLang="en-US" b="1" dirty="0" smtClean="0"/>
              <a:t> 策略聯盟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 引進資金入股，增加上市機會 </a:t>
            </a:r>
          </a:p>
          <a:p>
            <a:pPr lvl="0">
              <a:buNone/>
            </a:pPr>
            <a:r>
              <a:rPr lang="zh-TW" altLang="en-US" dirty="0" smtClean="0"/>
              <a:t>     創業選拔及輔導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</a:t>
            </a:r>
            <a:r>
              <a:rPr lang="en-US" dirty="0" smtClean="0"/>
              <a:t>.</a:t>
            </a:r>
            <a:r>
              <a:rPr lang="zh-TW" altLang="en-US" dirty="0" smtClean="0"/>
              <a:t>心理產品研發、代理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b="1" dirty="0" smtClean="0"/>
              <a:t>1.</a:t>
            </a:r>
            <a:r>
              <a:rPr lang="zh-TW" altLang="en-US" b="1" dirty="0" smtClean="0"/>
              <a:t>課程與工作坊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課程、工作坊、 </a:t>
            </a:r>
          </a:p>
          <a:p>
            <a:pPr lvl="0">
              <a:buNone/>
            </a:pPr>
            <a:r>
              <a:rPr lang="zh-TW" altLang="en-US" dirty="0" smtClean="0"/>
              <a:t>    書籍、桌遊、牌卡 </a:t>
            </a:r>
          </a:p>
          <a:p>
            <a:pPr lvl="0">
              <a:buNone/>
            </a:pPr>
            <a:r>
              <a:rPr lang="zh-TW" altLang="en-US" dirty="0" smtClean="0"/>
              <a:t>    重新設計與規劃心理劇、舞台劇、</a:t>
            </a:r>
            <a:r>
              <a:rPr lang="en-US" altLang="zh-TW" dirty="0" smtClean="0"/>
              <a:t>….</a:t>
            </a:r>
            <a:r>
              <a:rPr lang="zh-TW" altLang="en-US" dirty="0" smtClean="0"/>
              <a:t> </a:t>
            </a:r>
          </a:p>
          <a:p>
            <a:pPr>
              <a:buNone/>
            </a:pPr>
            <a:r>
              <a:rPr lang="en-US" altLang="zh-TW" b="1" dirty="0" smtClean="0"/>
              <a:t>2.</a:t>
            </a:r>
            <a:r>
              <a:rPr lang="zh-TW" altLang="en-US" b="1" dirty="0" smtClean="0"/>
              <a:t>產品研發</a:t>
            </a:r>
            <a:endParaRPr lang="zh-TW" altLang="en-US" dirty="0" smtClean="0"/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zh-TW" altLang="en-US" dirty="0" smtClean="0"/>
              <a:t>將產品商品化 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zh-TW" altLang="en-US" dirty="0" smtClean="0"/>
              <a:t>舉辦創新產品甄選及競賽活動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四</a:t>
            </a:r>
            <a:r>
              <a:rPr lang="en-US" dirty="0" smtClean="0"/>
              <a:t>.</a:t>
            </a:r>
            <a:r>
              <a:rPr lang="zh-TW" altLang="en-US" dirty="0" smtClean="0"/>
              <a:t>多元課程研習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b="1" dirty="0" smtClean="0"/>
              <a:t>1.</a:t>
            </a:r>
            <a:r>
              <a:rPr lang="zh-TW" altLang="en-US" b="1" dirty="0" smtClean="0"/>
              <a:t>冒險性課程</a:t>
            </a:r>
            <a:r>
              <a:rPr lang="en-US" b="1" dirty="0" smtClean="0"/>
              <a:t>+</a:t>
            </a:r>
            <a:r>
              <a:rPr lang="zh-TW" altLang="en-US" b="1" dirty="0" smtClean="0"/>
              <a:t>心理學</a:t>
            </a:r>
            <a:endParaRPr lang="zh-TW" altLang="en-US" dirty="0" smtClean="0"/>
          </a:p>
          <a:p>
            <a:pPr lvl="0">
              <a:buNone/>
            </a:pPr>
            <a:r>
              <a:rPr lang="en-US" dirty="0" smtClean="0"/>
              <a:t>    </a:t>
            </a:r>
            <a:r>
              <a:rPr lang="zh-TW" altLang="en-US" dirty="0" smtClean="0"/>
              <a:t>溯溪、野外探險、原住民探索</a:t>
            </a:r>
          </a:p>
          <a:p>
            <a:pPr>
              <a:buNone/>
            </a:pPr>
            <a:r>
              <a:rPr lang="en-US" altLang="zh-TW" b="1" dirty="0" smtClean="0"/>
              <a:t>2.</a:t>
            </a:r>
            <a:r>
              <a:rPr lang="zh-TW" altLang="en-US" b="1" dirty="0" smtClean="0"/>
              <a:t>正念心理學</a:t>
            </a:r>
            <a:endParaRPr lang="zh-TW" altLang="en-US" dirty="0" smtClean="0"/>
          </a:p>
          <a:p>
            <a:pPr lvl="0">
              <a:buNone/>
            </a:pPr>
            <a:r>
              <a:rPr lang="zh-TW" altLang="en-US" dirty="0" smtClean="0"/>
              <a:t>     冥想、正念、宗教靜思 </a:t>
            </a:r>
          </a:p>
          <a:p>
            <a:pPr lvl="0">
              <a:buNone/>
            </a:pPr>
            <a:r>
              <a:rPr lang="zh-TW" altLang="en-US" dirty="0" smtClean="0"/>
              <a:t>     專注力、道德、品格、誠信</a:t>
            </a:r>
            <a:r>
              <a:rPr lang="en-US" altLang="zh-TW" dirty="0" smtClean="0"/>
              <a:t>… </a:t>
            </a:r>
          </a:p>
          <a:p>
            <a:pPr>
              <a:buNone/>
            </a:pPr>
            <a:r>
              <a:rPr lang="en-US" altLang="zh-TW" b="1" dirty="0" smtClean="0"/>
              <a:t>3.</a:t>
            </a:r>
            <a:r>
              <a:rPr lang="zh-TW" altLang="en-US" b="1" dirty="0" smtClean="0"/>
              <a:t>其他可能性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桌遊、家庭親密之旅、園藝、藝術、精油、紓壓、天賦發掘、催眠、銀髮族心靈成長、能量治療、牌卡、易經、星座、</a:t>
            </a:r>
            <a:r>
              <a:rPr lang="en-US" dirty="0" smtClean="0"/>
              <a:t>NLP</a:t>
            </a:r>
            <a:r>
              <a:rPr lang="zh-TW" altLang="en-US" dirty="0" smtClean="0"/>
              <a:t>、瑜珈、九型人格、書法、焦點、音樂、舞蹈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等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我們已做了甚麼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一、與新加坡心理諮詢協會、陝西省心理諮詢師協會、廣東省心理師諮詢協會簽訂戰略合作框架協議。</a:t>
            </a:r>
          </a:p>
          <a:p>
            <a:pPr lvl="0">
              <a:buNone/>
            </a:pPr>
            <a:r>
              <a:rPr lang="zh-TW" altLang="en-US" b="1" dirty="0" smtClean="0"/>
              <a:t>二、</a:t>
            </a:r>
            <a:r>
              <a:rPr lang="zh-TW" altLang="en-US" dirty="0" smtClean="0"/>
              <a:t>與大陸「全國心理機構聯盟」簽訂合作協議：</a:t>
            </a:r>
          </a:p>
          <a:p>
            <a:pPr>
              <a:buNone/>
            </a:pPr>
            <a:r>
              <a:rPr lang="zh-TW" altLang="en-US" dirty="0" smtClean="0"/>
              <a:t>三、台灣中華心理產業聯盟協會加入大陸心理機構聯盟成為理事會員。</a:t>
            </a:r>
          </a:p>
          <a:p>
            <a:pPr>
              <a:buNone/>
            </a:pPr>
            <a:r>
              <a:rPr lang="zh-TW" altLang="en-US" dirty="0" smtClean="0"/>
              <a:t>四、與山東濟南「心理健康科技公司」簽訂合作協議書：</a:t>
            </a:r>
          </a:p>
          <a:p>
            <a:pPr>
              <a:buNone/>
            </a:pPr>
            <a:r>
              <a:rPr lang="zh-TW" altLang="en-US" dirty="0" smtClean="0"/>
              <a:t>五、與廣東「白雲心理醫院」簽訂合作協議書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甚麼人需要心理學？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TW" sz="6000" dirty="0" smtClean="0"/>
          </a:p>
          <a:p>
            <a:pPr>
              <a:buNone/>
            </a:pPr>
            <a:r>
              <a:rPr lang="zh-TW" altLang="en-US" sz="6000" dirty="0" smtClean="0"/>
              <a:t>       說</a:t>
            </a:r>
            <a:r>
              <a:rPr lang="zh-TW" altLang="en-US" sz="6000" dirty="0" smtClean="0"/>
              <a:t>幾個故事</a:t>
            </a:r>
            <a:endParaRPr lang="zh-TW" altLang="en-US" sz="6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我們正在做甚麼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大陸參訪團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心理創業者茶會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7-12</a:t>
            </a:r>
            <a:r>
              <a:rPr lang="zh-TW" altLang="en-US" dirty="0" smtClean="0"/>
              <a:t>月活動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600" dirty="0" smtClean="0"/>
              <a:t>大陸參訪團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放</a:t>
            </a:r>
            <a:r>
              <a:rPr lang="en-US" altLang="zh-TW" dirty="0" smtClean="0"/>
              <a:t>DM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600" dirty="0" smtClean="0"/>
              <a:t>心理</a:t>
            </a:r>
            <a:r>
              <a:rPr lang="zh-TW" altLang="en-US" sz="3600" dirty="0" smtClean="0"/>
              <a:t>師</a:t>
            </a:r>
            <a:r>
              <a:rPr lang="zh-TW" altLang="en-US" sz="3600" dirty="0" smtClean="0"/>
              <a:t>聯誼</a:t>
            </a:r>
            <a:r>
              <a:rPr lang="zh-TW" altLang="en-US" sz="3600" dirty="0" smtClean="0"/>
              <a:t>茶會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放</a:t>
            </a:r>
            <a:r>
              <a:rPr lang="en-US" altLang="zh-TW" dirty="0" smtClean="0"/>
              <a:t>DM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7-12</a:t>
            </a:r>
            <a:r>
              <a:rPr lang="zh-TW" altLang="en-US" dirty="0" smtClean="0"/>
              <a:t>月活動計畫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放</a:t>
            </a:r>
            <a:r>
              <a:rPr lang="en-US" altLang="zh-TW" dirty="0" smtClean="0"/>
              <a:t>DM</a:t>
            </a:r>
            <a:endParaRPr lang="zh-TW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TW" sz="6000" dirty="0" smtClean="0"/>
          </a:p>
          <a:p>
            <a:pPr>
              <a:buNone/>
            </a:pPr>
            <a:r>
              <a:rPr lang="zh-TW" altLang="en-US" sz="6000" dirty="0" smtClean="0"/>
              <a:t> </a:t>
            </a:r>
            <a:r>
              <a:rPr lang="zh-TW" altLang="en-US" sz="6000" dirty="0" smtClean="0"/>
              <a:t> 我們能共同作</a:t>
            </a:r>
            <a:r>
              <a:rPr lang="zh-TW" altLang="en-US" sz="6000" dirty="0" smtClean="0"/>
              <a:t>些甚麼？</a:t>
            </a:r>
            <a:endParaRPr lang="zh-TW" altLang="en-US" sz="6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甚麼人需要心理諮商？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精神病人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亞健康族群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</a:t>
            </a:r>
            <a:r>
              <a:rPr lang="zh-TW" altLang="en-US" dirty="0" smtClean="0"/>
              <a:t>健康族群</a:t>
            </a:r>
            <a:endParaRPr lang="en-US" altLang="zh-TW" dirty="0" smtClean="0"/>
          </a:p>
          <a:p>
            <a:r>
              <a:rPr lang="zh-TW" altLang="en-US" dirty="0" smtClean="0"/>
              <a:t>亞健康族群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  婚姻</a:t>
            </a:r>
            <a:r>
              <a:rPr lang="zh-TW" altLang="en-US" dirty="0" smtClean="0"/>
              <a:t>家庭不和、親子關係不睦、網路成癮、工作壓力、情緒暴衝、生涯職涯規劃、失戀分手創傷、親人過世哀傷、老年孤單情緒、失能殘疾照顧者的心理疲勞、校園霸凌、家暴性侵的加害人及被害人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個案能得到甚麼？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更認識自己也更認識別人</a:t>
            </a:r>
            <a:endParaRPr lang="en-US" altLang="zh-TW" dirty="0" smtClean="0"/>
          </a:p>
          <a:p>
            <a:r>
              <a:rPr lang="zh-TW" altLang="en-US" dirty="0" smtClean="0"/>
              <a:t>了解問題發生的</a:t>
            </a:r>
            <a:r>
              <a:rPr lang="zh-TW" altLang="en-US" dirty="0" smtClean="0"/>
              <a:t>原因</a:t>
            </a:r>
            <a:endParaRPr lang="en-US" altLang="zh-TW" dirty="0" smtClean="0"/>
          </a:p>
          <a:p>
            <a:r>
              <a:rPr lang="zh-TW" altLang="en-US" dirty="0" smtClean="0"/>
              <a:t>找到解決的</a:t>
            </a:r>
            <a:r>
              <a:rPr lang="zh-TW" altLang="en-US" dirty="0" smtClean="0"/>
              <a:t>方法</a:t>
            </a:r>
            <a:endParaRPr lang="en-US" altLang="zh-TW" dirty="0" smtClean="0"/>
          </a:p>
          <a:p>
            <a:r>
              <a:rPr lang="zh-TW" altLang="en-US" dirty="0" smtClean="0"/>
              <a:t>紓解</a:t>
            </a:r>
            <a:r>
              <a:rPr lang="zh-TW" altLang="en-US" dirty="0" smtClean="0"/>
              <a:t>情緒</a:t>
            </a:r>
            <a:endParaRPr lang="en-US" altLang="zh-TW" dirty="0" smtClean="0"/>
          </a:p>
          <a:p>
            <a:r>
              <a:rPr lang="zh-TW" altLang="en-US" dirty="0" smtClean="0"/>
              <a:t>更有勇氣面對</a:t>
            </a:r>
            <a:r>
              <a:rPr lang="zh-TW" altLang="en-US" dirty="0" smtClean="0"/>
              <a:t>未來</a:t>
            </a:r>
            <a:endParaRPr lang="en-US" altLang="zh-TW" dirty="0" smtClean="0"/>
          </a:p>
          <a:p>
            <a:r>
              <a:rPr lang="zh-TW" altLang="en-US" dirty="0" smtClean="0"/>
              <a:t>人際關係</a:t>
            </a:r>
            <a:r>
              <a:rPr lang="en-US" altLang="zh-TW" dirty="0" smtClean="0"/>
              <a:t>(</a:t>
            </a:r>
            <a:r>
              <a:rPr lang="zh-TW" altLang="en-US" dirty="0" smtClean="0"/>
              <a:t>親子、夫妻、</a:t>
            </a:r>
            <a:r>
              <a:rPr lang="zh-TW" altLang="en-US" dirty="0" smtClean="0"/>
              <a:t>同事</a:t>
            </a:r>
            <a:r>
              <a:rPr lang="en-US" altLang="zh-TW" dirty="0" smtClean="0"/>
              <a:t>…)</a:t>
            </a:r>
            <a:r>
              <a:rPr lang="zh-TW" altLang="en-US" dirty="0" smtClean="0"/>
              <a:t>改善</a:t>
            </a:r>
            <a:endParaRPr lang="en-US" altLang="zh-TW" dirty="0" smtClean="0"/>
          </a:p>
          <a:p>
            <a:r>
              <a:rPr lang="en-US" altLang="zh-TW" dirty="0" smtClean="0"/>
              <a:t>………..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台灣學院派心理</a:t>
            </a:r>
            <a:r>
              <a:rPr lang="zh-TW" altLang="en-US" dirty="0" smtClean="0"/>
              <a:t>師概述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TW" altLang="en-US" b="1" dirty="0" smtClean="0"/>
              <a:t>一、分類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  為醫事人員，分諮商心理師及臨床心理師。 </a:t>
            </a:r>
          </a:p>
          <a:p>
            <a:pPr>
              <a:buNone/>
            </a:pPr>
            <a:r>
              <a:rPr lang="zh-TW" altLang="en-US" dirty="0" smtClean="0"/>
              <a:t>       差別：精神病或腦部心智功能之心理衡鑑及治療。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二、考照門檻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 修畢指定</a:t>
            </a:r>
            <a:r>
              <a:rPr lang="en-US" dirty="0" smtClean="0"/>
              <a:t>32</a:t>
            </a:r>
            <a:r>
              <a:rPr lang="zh-TW" altLang="en-US" dirty="0" smtClean="0"/>
              <a:t>學分</a:t>
            </a:r>
            <a:r>
              <a:rPr lang="en-US" dirty="0" smtClean="0"/>
              <a:t>+</a:t>
            </a:r>
            <a:r>
              <a:rPr lang="zh-TW" altLang="en-US" dirty="0" smtClean="0"/>
              <a:t>兼職實習</a:t>
            </a:r>
            <a:r>
              <a:rPr lang="en-US" dirty="0" smtClean="0"/>
              <a:t>+</a:t>
            </a:r>
            <a:r>
              <a:rPr lang="zh-TW" altLang="en-US" dirty="0" smtClean="0"/>
              <a:t>全職實習</a:t>
            </a:r>
            <a:r>
              <a:rPr lang="en-US" dirty="0" smtClean="0"/>
              <a:t>+</a:t>
            </a:r>
            <a:r>
              <a:rPr lang="zh-TW" altLang="en-US" dirty="0" smtClean="0"/>
              <a:t>心理碩士畢業，才具備心理師執照考試資格。 </a:t>
            </a:r>
          </a:p>
          <a:p>
            <a:pPr>
              <a:buNone/>
            </a:pPr>
            <a:r>
              <a:rPr lang="zh-TW" altLang="en-US" dirty="0" smtClean="0"/>
              <a:t>      </a:t>
            </a:r>
            <a:r>
              <a:rPr lang="en-US" dirty="0" smtClean="0"/>
              <a:t>(</a:t>
            </a:r>
            <a:r>
              <a:rPr lang="zh-TW" altLang="en-US" dirty="0" smtClean="0"/>
              <a:t>台灣唯一碩士資格門檻之證照考試</a:t>
            </a:r>
            <a:r>
              <a:rPr lang="en-US" dirty="0" smtClean="0"/>
              <a:t>) 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三、執業規定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 須加入公會、執業登記、每年繼續教育積分 </a:t>
            </a:r>
          </a:p>
          <a:p>
            <a:pPr>
              <a:buNone/>
            </a:pPr>
            <a:r>
              <a:rPr lang="zh-TW" altLang="en-US" dirty="0" smtClean="0"/>
              <a:t>      個案紀錄內容</a:t>
            </a:r>
            <a:r>
              <a:rPr lang="en-US" dirty="0" smtClean="0"/>
              <a:t>(</a:t>
            </a:r>
            <a:r>
              <a:rPr lang="zh-TW" altLang="en-US" dirty="0" smtClean="0"/>
              <a:t>日期、姓名、性別、身分證</a:t>
            </a:r>
            <a:r>
              <a:rPr lang="en-US" dirty="0" smtClean="0"/>
              <a:t>ID</a:t>
            </a:r>
            <a:r>
              <a:rPr lang="zh-TW" altLang="en-US" dirty="0" smtClean="0"/>
              <a:t>、出生、地址</a:t>
            </a:r>
            <a:r>
              <a:rPr lang="en-US" dirty="0" smtClean="0"/>
              <a:t>)</a:t>
            </a:r>
            <a:r>
              <a:rPr lang="zh-TW" altLang="en-US" dirty="0" smtClean="0"/>
              <a:t>，轉診</a:t>
            </a:r>
            <a:r>
              <a:rPr lang="en-US" dirty="0" smtClean="0"/>
              <a:t>(</a:t>
            </a:r>
            <a:r>
              <a:rPr lang="zh-TW" altLang="en-US" dirty="0" smtClean="0"/>
              <a:t>精神官能症、精神疾患、腦心功能不全</a:t>
            </a:r>
            <a:r>
              <a:rPr lang="en-US" dirty="0" smtClean="0"/>
              <a:t>)</a:t>
            </a:r>
            <a:r>
              <a:rPr lang="zh-TW" altLang="en-US" dirty="0" smtClean="0"/>
              <a:t>，不得洩密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心理師培訓過程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/>
              <a:t>一、兼職實習</a:t>
            </a:r>
            <a:r>
              <a:rPr lang="en-US" b="1" dirty="0" smtClean="0"/>
              <a:t>(</a:t>
            </a:r>
            <a:r>
              <a:rPr lang="zh-TW" altLang="en-US" b="1" dirty="0" smtClean="0"/>
              <a:t>各校規定</a:t>
            </a:r>
            <a:r>
              <a:rPr lang="en-US" b="1" dirty="0" smtClean="0"/>
              <a:t>)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須完成一年兼職實習，含至少</a:t>
            </a:r>
            <a:r>
              <a:rPr lang="en-US" dirty="0" smtClean="0"/>
              <a:t>20</a:t>
            </a:r>
            <a:r>
              <a:rPr lang="zh-TW" altLang="en-US" dirty="0" smtClean="0"/>
              <a:t>小時督導時數、</a:t>
            </a:r>
            <a:r>
              <a:rPr lang="en-US" dirty="0" smtClean="0"/>
              <a:t>60</a:t>
            </a:r>
            <a:r>
              <a:rPr lang="zh-TW" altLang="en-US" dirty="0" smtClean="0"/>
              <a:t>次服務人次。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zh-TW" altLang="en-US" dirty="0" smtClean="0"/>
          </a:p>
          <a:p>
            <a:pPr>
              <a:buNone/>
            </a:pPr>
            <a:r>
              <a:rPr lang="zh-TW" altLang="en-US" b="1" dirty="0" smtClean="0"/>
              <a:t>二、全職實習</a:t>
            </a:r>
            <a:r>
              <a:rPr lang="en-US" b="1" dirty="0" smtClean="0"/>
              <a:t>(</a:t>
            </a:r>
            <a:r>
              <a:rPr lang="zh-TW" altLang="en-US" b="1" dirty="0" smtClean="0"/>
              <a:t>法令規定</a:t>
            </a:r>
            <a:r>
              <a:rPr lang="en-US" b="1" dirty="0" smtClean="0"/>
              <a:t>)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須完成一年</a:t>
            </a:r>
            <a:r>
              <a:rPr lang="en-US" dirty="0" smtClean="0"/>
              <a:t>1500</a:t>
            </a:r>
            <a:r>
              <a:rPr lang="zh-TW" altLang="en-US" dirty="0" smtClean="0"/>
              <a:t>小時全職實習，含</a:t>
            </a:r>
            <a:r>
              <a:rPr lang="en-US" dirty="0" smtClean="0"/>
              <a:t>50</a:t>
            </a:r>
            <a:r>
              <a:rPr lang="zh-TW" altLang="en-US" dirty="0" smtClean="0"/>
              <a:t>小時督導、</a:t>
            </a:r>
            <a:r>
              <a:rPr lang="en-US" dirty="0" smtClean="0"/>
              <a:t>360</a:t>
            </a:r>
            <a:r>
              <a:rPr lang="zh-TW" altLang="en-US" dirty="0" smtClean="0"/>
              <a:t>小時直接服務時數、</a:t>
            </a:r>
            <a:r>
              <a:rPr lang="en-US" dirty="0" smtClean="0"/>
              <a:t>100</a:t>
            </a:r>
            <a:r>
              <a:rPr lang="zh-TW" altLang="en-US" dirty="0" smtClean="0"/>
              <a:t>小時專業知能研習時數，及行政、衡鑑、個案管理等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執業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/>
              <a:t>一、成為心理師公會會員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台灣心理師法第十二條規定：「心理師執業應加入所在地諮商心理師公會」</a:t>
            </a:r>
          </a:p>
          <a:p>
            <a:pPr>
              <a:buNone/>
            </a:pPr>
            <a:r>
              <a:rPr lang="zh-TW" altLang="en-US" b="1" dirty="0" smtClean="0"/>
              <a:t>二、執業登記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只能在一處執登；執業執照有效期間為六年</a:t>
            </a:r>
          </a:p>
          <a:p>
            <a:pPr>
              <a:buNone/>
            </a:pPr>
            <a:r>
              <a:rPr lang="zh-TW" altLang="en-US" b="1" dirty="0" smtClean="0"/>
              <a:t>三、繼續教育積分 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dirty="0" smtClean="0"/>
              <a:t>6</a:t>
            </a:r>
            <a:r>
              <a:rPr lang="zh-TW" altLang="en-US" dirty="0" smtClean="0"/>
              <a:t>年</a:t>
            </a:r>
            <a:r>
              <a:rPr lang="en-US" dirty="0" smtClean="0"/>
              <a:t>120</a:t>
            </a:r>
            <a:r>
              <a:rPr lang="zh-TW" altLang="en-US" dirty="0" smtClean="0"/>
              <a:t>小時，課程</a:t>
            </a:r>
            <a:r>
              <a:rPr lang="en-US" dirty="0" smtClean="0"/>
              <a:t>(</a:t>
            </a:r>
            <a:r>
              <a:rPr lang="zh-TW" altLang="en-US" dirty="0" smtClean="0"/>
              <a:t>專業、倫理、法規</a:t>
            </a:r>
            <a:r>
              <a:rPr lang="en-US" dirty="0" smtClean="0"/>
              <a:t>)</a:t>
            </a:r>
            <a:r>
              <a:rPr lang="zh-TW" altLang="en-US" dirty="0" smtClean="0"/>
              <a:t>，申請流程，講師條件，發證機構條件，審查時間，收費標準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心理師 諮商倫理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台灣輔導與諮商學會諮商專業倫理守則 </a:t>
            </a:r>
            <a:r>
              <a:rPr lang="en-US" dirty="0" smtClean="0"/>
              <a:t>(2001) </a:t>
            </a:r>
            <a:endParaRPr lang="zh-TW" altLang="en-US" dirty="0" smtClean="0"/>
          </a:p>
          <a:p>
            <a:r>
              <a:rPr lang="zh-TW" altLang="en-US" dirty="0" smtClean="0"/>
              <a:t>諮商心理師公會聯合會，諮商心理師專業倫理守則</a:t>
            </a:r>
            <a:r>
              <a:rPr lang="en-US" dirty="0" smtClean="0"/>
              <a:t>(2012)</a:t>
            </a:r>
            <a:endParaRPr lang="zh-TW" altLang="en-US" dirty="0" smtClean="0"/>
          </a:p>
          <a:p>
            <a:r>
              <a:rPr lang="zh-TW" altLang="en-US" dirty="0" smtClean="0"/>
              <a:t>臺灣諮商心理學會諮商心理專業倫理守則 </a:t>
            </a:r>
            <a:r>
              <a:rPr lang="en-US" dirty="0" smtClean="0"/>
              <a:t>(2013)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277</TotalTime>
  <Words>1477</Words>
  <Application>Microsoft Office PowerPoint</Application>
  <PresentationFormat>如螢幕大小 (4:3)</PresentationFormat>
  <Paragraphs>188</Paragraphs>
  <Slides>34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35" baseType="lpstr">
      <vt:lpstr>華麗</vt:lpstr>
      <vt:lpstr>台灣心理市場的機會與展望 </vt:lpstr>
      <vt:lpstr>心理名詞</vt:lpstr>
      <vt:lpstr>甚麼人需要心理學？</vt:lpstr>
      <vt:lpstr>甚麼人需要心理諮商？</vt:lpstr>
      <vt:lpstr>個案能得到甚麼？</vt:lpstr>
      <vt:lpstr>台灣學院派心理師概述</vt:lpstr>
      <vt:lpstr>心理師培訓過程 </vt:lpstr>
      <vt:lpstr>執業 </vt:lpstr>
      <vt:lpstr>心理師 諮商倫理 </vt:lpstr>
      <vt:lpstr> 心理機構 </vt:lpstr>
      <vt:lpstr>公會(地方、中央) </vt:lpstr>
      <vt:lpstr>台灣諮商行業的相關法令1</vt:lpstr>
      <vt:lpstr>台灣諮商行業的相關法令2</vt:lpstr>
      <vt:lpstr>台灣諮商行業的現在1</vt:lpstr>
      <vt:lpstr>台灣諮商行業的現在2</vt:lpstr>
      <vt:lpstr>投影片 16</vt:lpstr>
      <vt:lpstr>市場規模：計算方式1</vt:lpstr>
      <vt:lpstr>市場規模：計算方式2</vt:lpstr>
      <vt:lpstr>市場規模：計算方式3</vt:lpstr>
      <vt:lpstr>市場未被開發的原因</vt:lpstr>
      <vt:lpstr>未來發展1</vt:lpstr>
      <vt:lpstr>未來發展(機會)2-1</vt:lpstr>
      <vt:lpstr>未來發展(機會)2-2</vt:lpstr>
      <vt:lpstr>投影片 24</vt:lpstr>
      <vt:lpstr>一.心理師交流 (機構TO機構)  </vt:lpstr>
      <vt:lpstr>二.商業模式創新 </vt:lpstr>
      <vt:lpstr>三.心理產品研發、代理</vt:lpstr>
      <vt:lpstr>四.多元課程研習 </vt:lpstr>
      <vt:lpstr>我們已做了甚麼</vt:lpstr>
      <vt:lpstr>我們正在做甚麼</vt:lpstr>
      <vt:lpstr>大陸參訪團 </vt:lpstr>
      <vt:lpstr>心理師聯誼茶會</vt:lpstr>
      <vt:lpstr>7-12月活動計畫</vt:lpstr>
      <vt:lpstr>投影片 34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台灣心理諮商市場機會與展望 </dc:title>
  <dc:creator>user</dc:creator>
  <cp:lastModifiedBy>user80627</cp:lastModifiedBy>
  <cp:revision>30</cp:revision>
  <dcterms:created xsi:type="dcterms:W3CDTF">2019-06-06T09:49:07Z</dcterms:created>
  <dcterms:modified xsi:type="dcterms:W3CDTF">2019-06-23T14:43:17Z</dcterms:modified>
</cp:coreProperties>
</file>