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310"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309" r:id="rId18"/>
    <p:sldId id="307" r:id="rId19"/>
    <p:sldId id="305" r:id="rId20"/>
    <p:sldId id="308" r:id="rId21"/>
    <p:sldId id="274" r:id="rId22"/>
    <p:sldId id="275" r:id="rId23"/>
    <p:sldId id="273" r:id="rId24"/>
    <p:sldId id="276" r:id="rId25"/>
    <p:sldId id="277" r:id="rId26"/>
    <p:sldId id="278" r:id="rId27"/>
    <p:sldId id="306"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17" r:id="rId55"/>
    <p:sldId id="316" r:id="rId56"/>
    <p:sldId id="311" r:id="rId57"/>
    <p:sldId id="312" r:id="rId58"/>
    <p:sldId id="313" r:id="rId5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5824D6-3C57-4F25-B43E-8FC36BE0AB5A}" type="datetimeFigureOut">
              <a:rPr lang="zh-TW" altLang="en-US" smtClean="0"/>
              <a:pPr/>
              <a:t>2018/1/31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BBE251-CA0A-4FF7-81E5-BEB2DDB2322F}" type="slidenum">
              <a:rPr lang="zh-TW" altLang="en-US" smtClean="0"/>
              <a:pPr/>
              <a:t>‹#›</a:t>
            </a:fld>
            <a:endParaRPr lang="zh-TW" altLang="en-US"/>
          </a:p>
        </p:txBody>
      </p:sp>
    </p:spTree>
    <p:extLst>
      <p:ext uri="{BB962C8B-B14F-4D97-AF65-F5344CB8AC3E}">
        <p14:creationId xmlns:p14="http://schemas.microsoft.com/office/powerpoint/2010/main" val="98063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9ABBE251-CA0A-4FF7-81E5-BEB2DDB2322F}" type="slidenum">
              <a:rPr lang="zh-TW" altLang="en-US" smtClean="0"/>
              <a:pPr/>
              <a:t>24</a:t>
            </a:fld>
            <a:endParaRPr lang="zh-TW" altLang="en-US"/>
          </a:p>
        </p:txBody>
      </p:sp>
    </p:spTree>
    <p:extLst>
      <p:ext uri="{BB962C8B-B14F-4D97-AF65-F5344CB8AC3E}">
        <p14:creationId xmlns:p14="http://schemas.microsoft.com/office/powerpoint/2010/main" val="1170534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F21032-E76D-49DC-B44D-F0A410734167}" type="slidenum">
              <a:rPr lang="en-US" altLang="zh-TW"/>
              <a:pPr/>
              <a:t>36</a:t>
            </a:fld>
            <a:endParaRPr lang="en-US" altLang="zh-TW"/>
          </a:p>
        </p:txBody>
      </p:sp>
      <p:sp>
        <p:nvSpPr>
          <p:cNvPr id="43010" name="Rectangle 2"/>
          <p:cNvSpPr txBox="1">
            <a:spLocks noGrp="1" noRot="1" noChangeAspect="1" noChangeArrowheads="1" noTextEdit="1"/>
          </p:cNvSpPr>
          <p:nvPr>
            <p:ph type="sldImg"/>
          </p:nvPr>
        </p:nvSpPr>
        <p:spPr>
          <a:xfrm>
            <a:off x="1143000" y="695325"/>
            <a:ext cx="4572000" cy="3429000"/>
          </a:xfrm>
          <a:ln/>
        </p:spPr>
      </p:sp>
      <p:sp>
        <p:nvSpPr>
          <p:cNvPr id="43011"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61441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10B5F-BE29-426C-A8FD-93D4B11D9C9D}" type="slidenum">
              <a:rPr lang="en-US" altLang="zh-TW"/>
              <a:pPr/>
              <a:t>37</a:t>
            </a:fld>
            <a:endParaRPr lang="en-US" altLang="zh-TW"/>
          </a:p>
        </p:txBody>
      </p:sp>
      <p:sp>
        <p:nvSpPr>
          <p:cNvPr id="45058" name="Rectangle 2"/>
          <p:cNvSpPr txBox="1">
            <a:spLocks noGrp="1" noRot="1" noChangeAspect="1" noChangeArrowheads="1" noTextEdit="1"/>
          </p:cNvSpPr>
          <p:nvPr>
            <p:ph type="sldImg"/>
          </p:nvPr>
        </p:nvSpPr>
        <p:spPr>
          <a:xfrm>
            <a:off x="1143000" y="695325"/>
            <a:ext cx="4572000" cy="3429000"/>
          </a:xfrm>
          <a:ln/>
        </p:spPr>
      </p:sp>
      <p:sp>
        <p:nvSpPr>
          <p:cNvPr id="45059"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955377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FF1A6F-FD1F-4BA2-B07C-321DE86D5FFB}" type="slidenum">
              <a:rPr lang="en-US" altLang="zh-TW"/>
              <a:pPr/>
              <a:t>38</a:t>
            </a:fld>
            <a:endParaRPr lang="en-US" altLang="zh-TW"/>
          </a:p>
        </p:txBody>
      </p:sp>
      <p:sp>
        <p:nvSpPr>
          <p:cNvPr id="47106" name="Rectangle 2"/>
          <p:cNvSpPr txBox="1">
            <a:spLocks noGrp="1" noRot="1" noChangeAspect="1" noChangeArrowheads="1" noTextEdit="1"/>
          </p:cNvSpPr>
          <p:nvPr>
            <p:ph type="sldImg"/>
          </p:nvPr>
        </p:nvSpPr>
        <p:spPr>
          <a:xfrm>
            <a:off x="1143000" y="695325"/>
            <a:ext cx="4572000" cy="3429000"/>
          </a:xfrm>
          <a:ln/>
        </p:spPr>
      </p:sp>
      <p:sp>
        <p:nvSpPr>
          <p:cNvPr id="47107"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3388955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18EAD-BD6D-49DA-B474-F67A4730853C}" type="slidenum">
              <a:rPr lang="en-US" altLang="zh-TW"/>
              <a:pPr/>
              <a:t>39</a:t>
            </a:fld>
            <a:endParaRPr lang="en-US" altLang="zh-TW"/>
          </a:p>
        </p:txBody>
      </p:sp>
      <p:sp>
        <p:nvSpPr>
          <p:cNvPr id="49154" name="Rectangle 2"/>
          <p:cNvSpPr txBox="1">
            <a:spLocks noGrp="1" noRot="1" noChangeAspect="1" noChangeArrowheads="1" noTextEdit="1"/>
          </p:cNvSpPr>
          <p:nvPr>
            <p:ph type="sldImg"/>
          </p:nvPr>
        </p:nvSpPr>
        <p:spPr>
          <a:xfrm>
            <a:off x="1143000" y="695325"/>
            <a:ext cx="4572000" cy="3429000"/>
          </a:xfrm>
          <a:ln/>
        </p:spPr>
      </p:sp>
      <p:sp>
        <p:nvSpPr>
          <p:cNvPr id="49155"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27393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8C75E-55A5-43FE-B00A-D936DED01344}" type="slidenum">
              <a:rPr lang="en-US" altLang="zh-TW"/>
              <a:pPr/>
              <a:t>40</a:t>
            </a:fld>
            <a:endParaRPr lang="en-US" altLang="zh-TW"/>
          </a:p>
        </p:txBody>
      </p:sp>
      <p:sp>
        <p:nvSpPr>
          <p:cNvPr id="51202" name="Rectangle 2"/>
          <p:cNvSpPr txBox="1">
            <a:spLocks noGrp="1" noRot="1" noChangeAspect="1" noChangeArrowheads="1" noTextEdit="1"/>
          </p:cNvSpPr>
          <p:nvPr>
            <p:ph type="sldImg"/>
          </p:nvPr>
        </p:nvSpPr>
        <p:spPr>
          <a:xfrm>
            <a:off x="1143000" y="695325"/>
            <a:ext cx="4572000" cy="3429000"/>
          </a:xfrm>
          <a:ln/>
        </p:spPr>
      </p:sp>
      <p:sp>
        <p:nvSpPr>
          <p:cNvPr id="5120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75415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86937-087F-46B0-8A54-5C64B8D19898}" type="slidenum">
              <a:rPr lang="en-US" altLang="zh-TW"/>
              <a:pPr/>
              <a:t>41</a:t>
            </a:fld>
            <a:endParaRPr lang="en-US" altLang="zh-TW"/>
          </a:p>
        </p:txBody>
      </p:sp>
      <p:sp>
        <p:nvSpPr>
          <p:cNvPr id="55298" name="Rectangle 2"/>
          <p:cNvSpPr txBox="1">
            <a:spLocks noGrp="1" noRot="1" noChangeAspect="1" noChangeArrowheads="1" noTextEdit="1"/>
          </p:cNvSpPr>
          <p:nvPr>
            <p:ph type="sldImg"/>
          </p:nvPr>
        </p:nvSpPr>
        <p:spPr>
          <a:xfrm>
            <a:off x="1143000" y="695325"/>
            <a:ext cx="4572000" cy="3429000"/>
          </a:xfrm>
          <a:ln/>
        </p:spPr>
      </p:sp>
      <p:sp>
        <p:nvSpPr>
          <p:cNvPr id="55299"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644042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227C0-A680-4D19-B291-34F7D19F6EB8}" type="slidenum">
              <a:rPr lang="en-US" altLang="zh-TW"/>
              <a:pPr/>
              <a:t>42</a:t>
            </a:fld>
            <a:endParaRPr lang="en-US" altLang="zh-TW"/>
          </a:p>
        </p:txBody>
      </p:sp>
      <p:sp>
        <p:nvSpPr>
          <p:cNvPr id="59394" name="Rectangle 2"/>
          <p:cNvSpPr txBox="1">
            <a:spLocks noGrp="1" noRot="1" noChangeAspect="1" noChangeArrowheads="1" noTextEdit="1"/>
          </p:cNvSpPr>
          <p:nvPr>
            <p:ph type="sldImg"/>
          </p:nvPr>
        </p:nvSpPr>
        <p:spPr>
          <a:xfrm>
            <a:off x="1143000" y="695325"/>
            <a:ext cx="4572000" cy="3429000"/>
          </a:xfrm>
          <a:ln/>
        </p:spPr>
      </p:sp>
      <p:sp>
        <p:nvSpPr>
          <p:cNvPr id="59395"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580423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B602ED-2AB2-4C8D-B847-2234D39FE2FA}" type="slidenum">
              <a:rPr lang="en-US" altLang="zh-TW"/>
              <a:pPr/>
              <a:t>43</a:t>
            </a:fld>
            <a:endParaRPr lang="en-US" altLang="zh-TW"/>
          </a:p>
        </p:txBody>
      </p:sp>
      <p:sp>
        <p:nvSpPr>
          <p:cNvPr id="61442" name="Rectangle 2"/>
          <p:cNvSpPr txBox="1">
            <a:spLocks noGrp="1" noRot="1" noChangeAspect="1" noChangeArrowheads="1" noTextEdit="1"/>
          </p:cNvSpPr>
          <p:nvPr>
            <p:ph type="sldImg"/>
          </p:nvPr>
        </p:nvSpPr>
        <p:spPr>
          <a:xfrm>
            <a:off x="1143000" y="695325"/>
            <a:ext cx="4572000" cy="3429000"/>
          </a:xfrm>
          <a:ln/>
        </p:spPr>
      </p:sp>
      <p:sp>
        <p:nvSpPr>
          <p:cNvPr id="6144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3139842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2518B-891F-44C0-8BAD-7956039CD088}" type="slidenum">
              <a:rPr lang="en-US" altLang="zh-TW"/>
              <a:pPr/>
              <a:t>44</a:t>
            </a:fld>
            <a:endParaRPr lang="en-US" altLang="zh-TW"/>
          </a:p>
        </p:txBody>
      </p:sp>
      <p:sp>
        <p:nvSpPr>
          <p:cNvPr id="63490" name="Rectangle 2"/>
          <p:cNvSpPr txBox="1">
            <a:spLocks noGrp="1" noRot="1" noChangeAspect="1" noChangeArrowheads="1" noTextEdit="1"/>
          </p:cNvSpPr>
          <p:nvPr>
            <p:ph type="sldImg"/>
          </p:nvPr>
        </p:nvSpPr>
        <p:spPr>
          <a:xfrm>
            <a:off x="1143000" y="695325"/>
            <a:ext cx="4572000" cy="3429000"/>
          </a:xfrm>
          <a:ln/>
        </p:spPr>
      </p:sp>
      <p:sp>
        <p:nvSpPr>
          <p:cNvPr id="63491"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94145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D60568-C28D-420F-B9C1-1C3BB6FE9168}" type="slidenum">
              <a:rPr lang="en-US" altLang="zh-TW"/>
              <a:pPr/>
              <a:t>45</a:t>
            </a:fld>
            <a:endParaRPr lang="en-US" altLang="zh-TW"/>
          </a:p>
        </p:txBody>
      </p:sp>
      <p:sp>
        <p:nvSpPr>
          <p:cNvPr id="65538" name="Rectangle 2"/>
          <p:cNvSpPr txBox="1">
            <a:spLocks noGrp="1" noRot="1" noChangeAspect="1" noChangeArrowheads="1" noTextEdit="1"/>
          </p:cNvSpPr>
          <p:nvPr>
            <p:ph type="sldImg"/>
          </p:nvPr>
        </p:nvSpPr>
        <p:spPr>
          <a:xfrm>
            <a:off x="1143000" y="695325"/>
            <a:ext cx="4572000" cy="3429000"/>
          </a:xfrm>
          <a:ln/>
        </p:spPr>
      </p:sp>
      <p:sp>
        <p:nvSpPr>
          <p:cNvPr id="65539"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032362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07399-2852-409B-9CB6-415F3A25AC18}" type="slidenum">
              <a:rPr lang="en-US" altLang="zh-TW"/>
              <a:pPr/>
              <a:t>28</a:t>
            </a:fld>
            <a:endParaRPr lang="en-US" altLang="zh-TW"/>
          </a:p>
        </p:txBody>
      </p:sp>
      <p:sp>
        <p:nvSpPr>
          <p:cNvPr id="30722" name="Rectangle 2"/>
          <p:cNvSpPr txBox="1">
            <a:spLocks noGrp="1" noRot="1" noChangeAspect="1" noChangeArrowheads="1" noTextEdit="1"/>
          </p:cNvSpPr>
          <p:nvPr>
            <p:ph type="sldImg"/>
          </p:nvPr>
        </p:nvSpPr>
        <p:spPr>
          <a:xfrm>
            <a:off x="1143000" y="695325"/>
            <a:ext cx="4572000" cy="3429000"/>
          </a:xfrm>
          <a:ln/>
        </p:spPr>
      </p:sp>
      <p:sp>
        <p:nvSpPr>
          <p:cNvPr id="3072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68143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2B127-5402-4B7A-B1FE-0FE2E7480A5A}" type="slidenum">
              <a:rPr lang="en-US" altLang="zh-TW"/>
              <a:pPr/>
              <a:t>46</a:t>
            </a:fld>
            <a:endParaRPr lang="en-US" altLang="zh-TW"/>
          </a:p>
        </p:txBody>
      </p:sp>
      <p:sp>
        <p:nvSpPr>
          <p:cNvPr id="67586" name="Rectangle 2"/>
          <p:cNvSpPr txBox="1">
            <a:spLocks noGrp="1" noRot="1" noChangeAspect="1" noChangeArrowheads="1" noTextEdit="1"/>
          </p:cNvSpPr>
          <p:nvPr>
            <p:ph type="sldImg"/>
          </p:nvPr>
        </p:nvSpPr>
        <p:spPr>
          <a:xfrm>
            <a:off x="1143000" y="695325"/>
            <a:ext cx="4572000" cy="3429000"/>
          </a:xfrm>
          <a:ln/>
        </p:spPr>
      </p:sp>
      <p:sp>
        <p:nvSpPr>
          <p:cNvPr id="67587"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35292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B5EE4-9475-415E-AB61-53757604945A}" type="slidenum">
              <a:rPr lang="en-US" altLang="zh-TW"/>
              <a:pPr/>
              <a:t>47</a:t>
            </a:fld>
            <a:endParaRPr lang="en-US" altLang="zh-TW"/>
          </a:p>
        </p:txBody>
      </p:sp>
      <p:sp>
        <p:nvSpPr>
          <p:cNvPr id="69634" name="Rectangle 2"/>
          <p:cNvSpPr txBox="1">
            <a:spLocks noGrp="1" noRot="1" noChangeAspect="1" noChangeArrowheads="1" noTextEdit="1"/>
          </p:cNvSpPr>
          <p:nvPr>
            <p:ph type="sldImg"/>
          </p:nvPr>
        </p:nvSpPr>
        <p:spPr>
          <a:xfrm>
            <a:off x="1143000" y="695325"/>
            <a:ext cx="4572000" cy="3429000"/>
          </a:xfrm>
          <a:ln/>
        </p:spPr>
      </p:sp>
      <p:sp>
        <p:nvSpPr>
          <p:cNvPr id="69635"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693812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09C598-A67F-4112-9A62-2BA0F1BD35ED}" type="slidenum">
              <a:rPr lang="en-US" altLang="zh-TW"/>
              <a:pPr/>
              <a:t>48</a:t>
            </a:fld>
            <a:endParaRPr lang="en-US" altLang="zh-TW"/>
          </a:p>
        </p:txBody>
      </p:sp>
      <p:sp>
        <p:nvSpPr>
          <p:cNvPr id="71682" name="Rectangle 2"/>
          <p:cNvSpPr txBox="1">
            <a:spLocks noGrp="1" noRot="1" noChangeAspect="1" noChangeArrowheads="1" noTextEdit="1"/>
          </p:cNvSpPr>
          <p:nvPr>
            <p:ph type="sldImg"/>
          </p:nvPr>
        </p:nvSpPr>
        <p:spPr>
          <a:xfrm>
            <a:off x="1143000" y="695325"/>
            <a:ext cx="4572000" cy="3429000"/>
          </a:xfrm>
          <a:ln/>
        </p:spPr>
      </p:sp>
      <p:sp>
        <p:nvSpPr>
          <p:cNvPr id="7168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75773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CFD76-A82B-4FC1-83BA-B0E229472645}" type="slidenum">
              <a:rPr lang="en-US" altLang="zh-TW"/>
              <a:pPr/>
              <a:t>49</a:t>
            </a:fld>
            <a:endParaRPr lang="en-US" altLang="zh-TW"/>
          </a:p>
        </p:txBody>
      </p:sp>
      <p:sp>
        <p:nvSpPr>
          <p:cNvPr id="73730" name="Rectangle 2"/>
          <p:cNvSpPr txBox="1">
            <a:spLocks noGrp="1" noRot="1" noChangeAspect="1" noChangeArrowheads="1" noTextEdit="1"/>
          </p:cNvSpPr>
          <p:nvPr>
            <p:ph type="sldImg"/>
          </p:nvPr>
        </p:nvSpPr>
        <p:spPr>
          <a:xfrm>
            <a:off x="1143000" y="695325"/>
            <a:ext cx="4572000" cy="3429000"/>
          </a:xfrm>
          <a:ln/>
        </p:spPr>
      </p:sp>
      <p:sp>
        <p:nvSpPr>
          <p:cNvPr id="73731"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322789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AB368-28E7-46A9-89F0-A8F32F245C63}" type="slidenum">
              <a:rPr lang="en-US" altLang="zh-TW"/>
              <a:pPr/>
              <a:t>51</a:t>
            </a:fld>
            <a:endParaRPr lang="en-US" altLang="zh-TW"/>
          </a:p>
        </p:txBody>
      </p:sp>
      <p:sp>
        <p:nvSpPr>
          <p:cNvPr id="77826" name="Rectangle 2"/>
          <p:cNvSpPr txBox="1">
            <a:spLocks noGrp="1" noRot="1" noChangeAspect="1" noChangeArrowheads="1" noTextEdit="1"/>
          </p:cNvSpPr>
          <p:nvPr>
            <p:ph type="sldImg"/>
          </p:nvPr>
        </p:nvSpPr>
        <p:spPr>
          <a:xfrm>
            <a:off x="1143000" y="695325"/>
            <a:ext cx="4572000" cy="3429000"/>
          </a:xfrm>
          <a:ln/>
        </p:spPr>
      </p:sp>
      <p:sp>
        <p:nvSpPr>
          <p:cNvPr id="77827"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124078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9F533-3CB2-41F7-B61C-91A824CFD3BE}" type="slidenum">
              <a:rPr lang="en-US" altLang="zh-TW"/>
              <a:pPr/>
              <a:t>52</a:t>
            </a:fld>
            <a:endParaRPr lang="en-US" altLang="zh-TW"/>
          </a:p>
        </p:txBody>
      </p:sp>
      <p:sp>
        <p:nvSpPr>
          <p:cNvPr id="79874" name="Rectangle 2"/>
          <p:cNvSpPr txBox="1">
            <a:spLocks noGrp="1" noRot="1" noChangeAspect="1" noChangeArrowheads="1" noTextEdit="1"/>
          </p:cNvSpPr>
          <p:nvPr>
            <p:ph type="sldImg"/>
          </p:nvPr>
        </p:nvSpPr>
        <p:spPr>
          <a:xfrm>
            <a:off x="1143000" y="695325"/>
            <a:ext cx="4572000" cy="3429000"/>
          </a:xfrm>
          <a:ln/>
        </p:spPr>
      </p:sp>
      <p:sp>
        <p:nvSpPr>
          <p:cNvPr id="79875"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707539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C651F-F4DE-4520-A961-2CA3A1D4559D}" type="slidenum">
              <a:rPr lang="en-US" altLang="zh-TW"/>
              <a:pPr/>
              <a:t>53</a:t>
            </a:fld>
            <a:endParaRPr lang="en-US" altLang="zh-TW"/>
          </a:p>
        </p:txBody>
      </p:sp>
      <p:sp>
        <p:nvSpPr>
          <p:cNvPr id="81922" name="Rectangle 2"/>
          <p:cNvSpPr txBox="1">
            <a:spLocks noGrp="1" noRot="1" noChangeAspect="1" noChangeArrowheads="1" noTextEdit="1"/>
          </p:cNvSpPr>
          <p:nvPr>
            <p:ph type="sldImg"/>
          </p:nvPr>
        </p:nvSpPr>
        <p:spPr>
          <a:xfrm>
            <a:off x="1143000" y="695325"/>
            <a:ext cx="4572000" cy="3429000"/>
          </a:xfrm>
          <a:ln/>
        </p:spPr>
      </p:sp>
      <p:sp>
        <p:nvSpPr>
          <p:cNvPr id="8192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30326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D1012E-0329-4E49-A17C-3986BECF73D4}" type="slidenum">
              <a:rPr lang="en-US" altLang="zh-TW"/>
              <a:pPr/>
              <a:t>29</a:t>
            </a:fld>
            <a:endParaRPr lang="en-US" altLang="zh-TW"/>
          </a:p>
        </p:txBody>
      </p:sp>
      <p:sp>
        <p:nvSpPr>
          <p:cNvPr id="57346" name="Rectangle 2"/>
          <p:cNvSpPr txBox="1">
            <a:spLocks noGrp="1" noRot="1" noChangeAspect="1" noChangeArrowheads="1" noTextEdit="1"/>
          </p:cNvSpPr>
          <p:nvPr>
            <p:ph type="sldImg"/>
          </p:nvPr>
        </p:nvSpPr>
        <p:spPr>
          <a:xfrm>
            <a:off x="1143000" y="695325"/>
            <a:ext cx="4572000" cy="3429000"/>
          </a:xfrm>
          <a:ln/>
        </p:spPr>
      </p:sp>
      <p:sp>
        <p:nvSpPr>
          <p:cNvPr id="57347"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3988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01D71B-4BC2-4427-A3BF-488D871BF650}" type="slidenum">
              <a:rPr lang="en-US" altLang="zh-TW"/>
              <a:pPr/>
              <a:t>30</a:t>
            </a:fld>
            <a:endParaRPr lang="en-US" altLang="zh-TW"/>
          </a:p>
        </p:txBody>
      </p:sp>
      <p:sp>
        <p:nvSpPr>
          <p:cNvPr id="75778" name="Rectangle 2"/>
          <p:cNvSpPr txBox="1">
            <a:spLocks noGrp="1" noRot="1" noChangeAspect="1" noChangeArrowheads="1" noTextEdit="1"/>
          </p:cNvSpPr>
          <p:nvPr>
            <p:ph type="sldImg"/>
          </p:nvPr>
        </p:nvSpPr>
        <p:spPr>
          <a:xfrm>
            <a:off x="1143000" y="695325"/>
            <a:ext cx="4572000" cy="3429000"/>
          </a:xfrm>
          <a:ln/>
        </p:spPr>
      </p:sp>
      <p:sp>
        <p:nvSpPr>
          <p:cNvPr id="75779"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3212297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A7D8D-E258-44C9-9289-10C2D761424C}" type="slidenum">
              <a:rPr lang="en-US" altLang="zh-TW"/>
              <a:pPr/>
              <a:t>31</a:t>
            </a:fld>
            <a:endParaRPr lang="en-US" altLang="zh-TW"/>
          </a:p>
        </p:txBody>
      </p:sp>
      <p:sp>
        <p:nvSpPr>
          <p:cNvPr id="32770" name="Rectangle 2"/>
          <p:cNvSpPr txBox="1">
            <a:spLocks noGrp="1" noRot="1" noChangeAspect="1" noChangeArrowheads="1" noTextEdit="1"/>
          </p:cNvSpPr>
          <p:nvPr>
            <p:ph type="sldImg"/>
          </p:nvPr>
        </p:nvSpPr>
        <p:spPr>
          <a:xfrm>
            <a:off x="1143000" y="695325"/>
            <a:ext cx="4572000" cy="3429000"/>
          </a:xfrm>
          <a:ln/>
        </p:spPr>
      </p:sp>
      <p:sp>
        <p:nvSpPr>
          <p:cNvPr id="32771"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80212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61AEE-BE4E-41C3-A717-AA9E9FC31F3C}" type="slidenum">
              <a:rPr lang="en-US" altLang="zh-TW"/>
              <a:pPr/>
              <a:t>32</a:t>
            </a:fld>
            <a:endParaRPr lang="en-US" altLang="zh-TW"/>
          </a:p>
        </p:txBody>
      </p:sp>
      <p:sp>
        <p:nvSpPr>
          <p:cNvPr id="34818" name="Rectangle 2"/>
          <p:cNvSpPr txBox="1">
            <a:spLocks noGrp="1" noRot="1" noChangeAspect="1" noChangeArrowheads="1" noTextEdit="1"/>
          </p:cNvSpPr>
          <p:nvPr>
            <p:ph type="sldImg"/>
          </p:nvPr>
        </p:nvSpPr>
        <p:spPr>
          <a:xfrm>
            <a:off x="1143000" y="695325"/>
            <a:ext cx="4572000" cy="3429000"/>
          </a:xfrm>
          <a:ln/>
        </p:spPr>
      </p:sp>
      <p:sp>
        <p:nvSpPr>
          <p:cNvPr id="34819"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250478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3CDAE8-640B-4826-9566-AD8F78385195}" type="slidenum">
              <a:rPr lang="en-US" altLang="zh-TW"/>
              <a:pPr/>
              <a:t>33</a:t>
            </a:fld>
            <a:endParaRPr lang="en-US" altLang="zh-TW"/>
          </a:p>
        </p:txBody>
      </p:sp>
      <p:sp>
        <p:nvSpPr>
          <p:cNvPr id="36866" name="Rectangle 2"/>
          <p:cNvSpPr txBox="1">
            <a:spLocks noGrp="1" noRot="1" noChangeAspect="1" noChangeArrowheads="1" noTextEdit="1"/>
          </p:cNvSpPr>
          <p:nvPr>
            <p:ph type="sldImg"/>
          </p:nvPr>
        </p:nvSpPr>
        <p:spPr>
          <a:xfrm>
            <a:off x="1143000" y="695325"/>
            <a:ext cx="4572000" cy="3429000"/>
          </a:xfrm>
          <a:ln/>
        </p:spPr>
      </p:sp>
      <p:sp>
        <p:nvSpPr>
          <p:cNvPr id="36867"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4108573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5EC494-61AA-43D5-96EB-91BFAD8698B4}" type="slidenum">
              <a:rPr lang="en-US" altLang="zh-TW"/>
              <a:pPr/>
              <a:t>34</a:t>
            </a:fld>
            <a:endParaRPr lang="en-US" altLang="zh-TW"/>
          </a:p>
        </p:txBody>
      </p:sp>
      <p:sp>
        <p:nvSpPr>
          <p:cNvPr id="38914" name="Rectangle 2"/>
          <p:cNvSpPr txBox="1">
            <a:spLocks noGrp="1" noRot="1" noChangeAspect="1" noChangeArrowheads="1" noTextEdit="1"/>
          </p:cNvSpPr>
          <p:nvPr>
            <p:ph type="sldImg"/>
          </p:nvPr>
        </p:nvSpPr>
        <p:spPr>
          <a:xfrm>
            <a:off x="1143000" y="695325"/>
            <a:ext cx="4572000" cy="3429000"/>
          </a:xfrm>
          <a:ln/>
        </p:spPr>
      </p:sp>
      <p:sp>
        <p:nvSpPr>
          <p:cNvPr id="38915"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353345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584D0-F672-43CE-9A88-62B0EDBA276D}" type="slidenum">
              <a:rPr lang="en-US" altLang="zh-TW"/>
              <a:pPr/>
              <a:t>35</a:t>
            </a:fld>
            <a:endParaRPr lang="en-US" altLang="zh-TW"/>
          </a:p>
        </p:txBody>
      </p:sp>
      <p:sp>
        <p:nvSpPr>
          <p:cNvPr id="40962" name="Rectangle 2"/>
          <p:cNvSpPr txBox="1">
            <a:spLocks noGrp="1" noRot="1" noChangeAspect="1" noChangeArrowheads="1" noTextEdit="1"/>
          </p:cNvSpPr>
          <p:nvPr>
            <p:ph type="sldImg"/>
          </p:nvPr>
        </p:nvSpPr>
        <p:spPr>
          <a:xfrm>
            <a:off x="1143000" y="695325"/>
            <a:ext cx="4572000" cy="3429000"/>
          </a:xfrm>
          <a:ln/>
        </p:spPr>
      </p:sp>
      <p:sp>
        <p:nvSpPr>
          <p:cNvPr id="40963" name="Rectangle 3"/>
          <p:cNvSpPr txBox="1">
            <a:spLocks noGrp="1" noChangeArrowheads="1"/>
          </p:cNvSpPr>
          <p:nvPr>
            <p:ph type="body" idx="1"/>
          </p:nvPr>
        </p:nvSpPr>
        <p:spPr>
          <a:ln/>
        </p:spPr>
        <p:txBody>
          <a:bodyPr wrap="none" anchor="ctr"/>
          <a:lstStyle/>
          <a:p>
            <a:endParaRPr lang="zh-TW" altLang="zh-TW"/>
          </a:p>
        </p:txBody>
      </p:sp>
    </p:spTree>
    <p:extLst>
      <p:ext uri="{BB962C8B-B14F-4D97-AF65-F5344CB8AC3E}">
        <p14:creationId xmlns:p14="http://schemas.microsoft.com/office/powerpoint/2010/main" val="117495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2CB31668-0BFD-40B1-BBD0-4E04EBAABA30}" type="datetimeFigureOut">
              <a:rPr lang="zh-TW" altLang="en-US" smtClean="0"/>
              <a:pPr/>
              <a:t>2018/1/31</a:t>
            </a:fld>
            <a:endParaRPr lang="zh-TW" alt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zh-TW"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0B54F3AD-BFEC-4BCB-863B-31C58E0B616B}" type="slidenum">
              <a:rPr lang="zh-TW" altLang="en-US" smtClean="0"/>
              <a:pPr/>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B31668-0BFD-40B1-BBD0-4E04EBAABA30}" type="datetimeFigureOut">
              <a:rPr lang="zh-TW" altLang="en-US" smtClean="0"/>
              <a:pPr/>
              <a:t>2018/1/31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54F3AD-BFEC-4BCB-863B-31C58E0B616B}"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CB31668-0BFD-40B1-BBD0-4E04EBAABA30}" type="datetimeFigureOut">
              <a:rPr lang="zh-TW" altLang="en-US" smtClean="0"/>
              <a:pPr/>
              <a:t>2018/1/31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54F3AD-BFEC-4BCB-863B-31C58E0B616B}"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2CB31668-0BFD-40B1-BBD0-4E04EBAABA30}" type="datetimeFigureOut">
              <a:rPr lang="zh-TW" altLang="en-US" smtClean="0"/>
              <a:pPr/>
              <a:t>2018/1/31</a:t>
            </a:fld>
            <a:endParaRPr lang="zh-TW" altLang="en-US"/>
          </a:p>
        </p:txBody>
      </p:sp>
      <p:sp>
        <p:nvSpPr>
          <p:cNvPr id="9" name="投影片編號版面配置區 8"/>
          <p:cNvSpPr>
            <a:spLocks noGrp="1"/>
          </p:cNvSpPr>
          <p:nvPr>
            <p:ph type="sldNum" sz="quarter" idx="15"/>
          </p:nvPr>
        </p:nvSpPr>
        <p:spPr/>
        <p:txBody>
          <a:bodyPr rtlCol="0"/>
          <a:lstStyle/>
          <a:p>
            <a:fld id="{0B54F3AD-BFEC-4BCB-863B-31C58E0B616B}" type="slidenum">
              <a:rPr lang="zh-TW" altLang="en-US" smtClean="0"/>
              <a:pPr/>
              <a:t>‹#›</a:t>
            </a:fld>
            <a:endParaRPr lang="zh-TW" altLang="en-US"/>
          </a:p>
        </p:txBody>
      </p:sp>
      <p:sp>
        <p:nvSpPr>
          <p:cNvPr id="10" name="頁尾版面配置區 9"/>
          <p:cNvSpPr>
            <a:spLocks noGrp="1"/>
          </p:cNvSpPr>
          <p:nvPr>
            <p:ph type="ftr" sz="quarter" idx="16"/>
          </p:nvPr>
        </p:nvSpPr>
        <p:spPr/>
        <p:txBody>
          <a:bodyPr rtlCol="0"/>
          <a:lstStyle/>
          <a:p>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2CB31668-0BFD-40B1-BBD0-4E04EBAABA30}" type="datetimeFigureOut">
              <a:rPr lang="zh-TW" altLang="en-US" smtClean="0"/>
              <a:pPr/>
              <a:t>2018/1/31</a:t>
            </a:fld>
            <a:endParaRPr lang="zh-TW" alt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zh-TW"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0B54F3AD-BFEC-4BCB-863B-31C58E0B616B}" type="slidenum">
              <a:rPr lang="zh-TW" altLang="en-US" smtClean="0"/>
              <a:pPr/>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2CB31668-0BFD-40B1-BBD0-4E04EBAABA30}" type="datetimeFigureOut">
              <a:rPr lang="zh-TW" altLang="en-US" smtClean="0"/>
              <a:pPr/>
              <a:t>2018/1/31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B54F3AD-BFEC-4BCB-863B-31C58E0B616B}" type="slidenum">
              <a:rPr lang="zh-TW" altLang="en-US" smtClean="0"/>
              <a:pPr/>
              <a:t>‹#›</a:t>
            </a:fld>
            <a:endParaRPr lang="zh-TW" alt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2CB31668-0BFD-40B1-BBD0-4E04EBAABA30}" type="datetimeFigureOut">
              <a:rPr lang="zh-TW" altLang="en-US" smtClean="0"/>
              <a:pPr/>
              <a:t>2018/1/31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B54F3AD-BFEC-4BCB-863B-31C58E0B616B}" type="slidenum">
              <a:rPr lang="zh-TW" altLang="en-US" smtClean="0"/>
              <a:pPr/>
              <a:t>‹#›</a:t>
            </a:fld>
            <a:endParaRPr lang="zh-TW" alt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2CB31668-0BFD-40B1-BBD0-4E04EBAABA30}" type="datetimeFigureOut">
              <a:rPr lang="zh-TW" altLang="en-US" smtClean="0"/>
              <a:pPr/>
              <a:t>2018/1/31</a:t>
            </a:fld>
            <a:endParaRPr lang="zh-TW" altLang="en-US"/>
          </a:p>
        </p:txBody>
      </p:sp>
      <p:sp>
        <p:nvSpPr>
          <p:cNvPr id="7" name="投影片編號版面配置區 6"/>
          <p:cNvSpPr>
            <a:spLocks noGrp="1"/>
          </p:cNvSpPr>
          <p:nvPr>
            <p:ph type="sldNum" sz="quarter" idx="11"/>
          </p:nvPr>
        </p:nvSpPr>
        <p:spPr/>
        <p:txBody>
          <a:bodyPr rtlCol="0"/>
          <a:lstStyle/>
          <a:p>
            <a:fld id="{0B54F3AD-BFEC-4BCB-863B-31C58E0B616B}" type="slidenum">
              <a:rPr lang="zh-TW" altLang="en-US" smtClean="0"/>
              <a:pPr/>
              <a:t>‹#›</a:t>
            </a:fld>
            <a:endParaRPr lang="zh-TW" altLang="en-US"/>
          </a:p>
        </p:txBody>
      </p:sp>
      <p:sp>
        <p:nvSpPr>
          <p:cNvPr id="8" name="頁尾版面配置區 7"/>
          <p:cNvSpPr>
            <a:spLocks noGrp="1"/>
          </p:cNvSpPr>
          <p:nvPr>
            <p:ph type="ftr" sz="quarter" idx="12"/>
          </p:nvPr>
        </p:nvSpPr>
        <p:spPr/>
        <p:txBody>
          <a:bodyPr rtlCol="0"/>
          <a:lstStyle/>
          <a:p>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CB31668-0BFD-40B1-BBD0-4E04EBAABA30}" type="datetimeFigureOut">
              <a:rPr lang="zh-TW" altLang="en-US" smtClean="0"/>
              <a:pPr/>
              <a:t>2018/1/31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B54F3AD-BFEC-4BCB-863B-31C58E0B616B}"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2CB31668-0BFD-40B1-BBD0-4E04EBAABA30}" type="datetimeFigureOut">
              <a:rPr lang="zh-TW" altLang="en-US" smtClean="0"/>
              <a:pPr/>
              <a:t>2018/1/31</a:t>
            </a:fld>
            <a:endParaRPr lang="zh-TW" altLang="en-US"/>
          </a:p>
        </p:txBody>
      </p:sp>
      <p:sp>
        <p:nvSpPr>
          <p:cNvPr id="22" name="投影片編號版面配置區 21"/>
          <p:cNvSpPr>
            <a:spLocks noGrp="1"/>
          </p:cNvSpPr>
          <p:nvPr>
            <p:ph type="sldNum" sz="quarter" idx="15"/>
          </p:nvPr>
        </p:nvSpPr>
        <p:spPr/>
        <p:txBody>
          <a:bodyPr rtlCol="0"/>
          <a:lstStyle/>
          <a:p>
            <a:fld id="{0B54F3AD-BFEC-4BCB-863B-31C58E0B616B}" type="slidenum">
              <a:rPr lang="zh-TW" altLang="en-US" smtClean="0"/>
              <a:pPr/>
              <a:t>‹#›</a:t>
            </a:fld>
            <a:endParaRPr lang="zh-TW" altLang="en-US"/>
          </a:p>
        </p:txBody>
      </p:sp>
      <p:sp>
        <p:nvSpPr>
          <p:cNvPr id="23" name="頁尾版面配置區 22"/>
          <p:cNvSpPr>
            <a:spLocks noGrp="1"/>
          </p:cNvSpPr>
          <p:nvPr>
            <p:ph type="ftr" sz="quarter" idx="16"/>
          </p:nvPr>
        </p:nvSpPr>
        <p:spPr/>
        <p:txBody>
          <a:bodyPr rtlCol="0"/>
          <a:lstStyle/>
          <a:p>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2CB31668-0BFD-40B1-BBD0-4E04EBAABA30}" type="datetimeFigureOut">
              <a:rPr lang="zh-TW" altLang="en-US" smtClean="0"/>
              <a:pPr/>
              <a:t>2018/1/31</a:t>
            </a:fld>
            <a:endParaRPr lang="zh-TW" altLang="en-US"/>
          </a:p>
        </p:txBody>
      </p:sp>
      <p:sp>
        <p:nvSpPr>
          <p:cNvPr id="18" name="投影片編號版面配置區 17"/>
          <p:cNvSpPr>
            <a:spLocks noGrp="1"/>
          </p:cNvSpPr>
          <p:nvPr>
            <p:ph type="sldNum" sz="quarter" idx="11"/>
          </p:nvPr>
        </p:nvSpPr>
        <p:spPr/>
        <p:txBody>
          <a:bodyPr rtlCol="0"/>
          <a:lstStyle/>
          <a:p>
            <a:fld id="{0B54F3AD-BFEC-4BCB-863B-31C58E0B616B}" type="slidenum">
              <a:rPr lang="zh-TW" altLang="en-US" smtClean="0"/>
              <a:pPr/>
              <a:t>‹#›</a:t>
            </a:fld>
            <a:endParaRPr lang="zh-TW" altLang="en-US"/>
          </a:p>
        </p:txBody>
      </p:sp>
      <p:sp>
        <p:nvSpPr>
          <p:cNvPr id="21" name="頁尾版面配置區 20"/>
          <p:cNvSpPr>
            <a:spLocks noGrp="1"/>
          </p:cNvSpPr>
          <p:nvPr>
            <p:ph type="ftr" sz="quarter" idx="12"/>
          </p:nvPr>
        </p:nvSpPr>
        <p:spPr/>
        <p:txBody>
          <a:bodyPr rtlCol="0"/>
          <a:lstStyle/>
          <a:p>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CB31668-0BFD-40B1-BBD0-4E04EBAABA30}" type="datetimeFigureOut">
              <a:rPr lang="zh-TW" altLang="en-US" smtClean="0"/>
              <a:pPr/>
              <a:t>2018/1/31</a:t>
            </a:fld>
            <a:endParaRPr lang="zh-TW" alt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TW" alt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B54F3AD-BFEC-4BCB-863B-31C58E0B616B}"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ca.ntdtv.com/xtr/b5/articlelistbytag_%E9%9D%92%E5%B3%B6.html"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6.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052737"/>
            <a:ext cx="7772400" cy="2547714"/>
          </a:xfrm>
        </p:spPr>
        <p:txBody>
          <a:bodyPr>
            <a:normAutofit fontScale="90000"/>
          </a:bodyPr>
          <a:lstStyle/>
          <a:p>
            <a:r>
              <a:rPr lang="en-US" altLang="zh-TW" sz="3600" dirty="0" smtClean="0"/>
              <a:t>5070</a:t>
            </a:r>
            <a:r>
              <a:rPr lang="zh-TW" altLang="en-US" sz="3600" dirty="0" smtClean="0"/>
              <a:t>週三論壇</a:t>
            </a:r>
            <a:r>
              <a:rPr lang="en-US" altLang="zh-TW" dirty="0" smtClean="0"/>
              <a:t/>
            </a:r>
            <a:br>
              <a:rPr lang="en-US" altLang="zh-TW" dirty="0" smtClean="0"/>
            </a:br>
            <a:r>
              <a:rPr lang="en-US" altLang="zh-TW" dirty="0" smtClean="0"/>
              <a:t/>
            </a:r>
            <a:br>
              <a:rPr lang="en-US" altLang="zh-TW" dirty="0" smtClean="0"/>
            </a:br>
            <a:r>
              <a:rPr lang="zh-TW" altLang="en-US" sz="6000" dirty="0" smtClean="0"/>
              <a:t>你所不知道的中共政權</a:t>
            </a:r>
            <a:endParaRPr lang="zh-TW" altLang="en-US" sz="6000" dirty="0"/>
          </a:p>
        </p:txBody>
      </p:sp>
      <p:sp>
        <p:nvSpPr>
          <p:cNvPr id="3" name="副標題 2"/>
          <p:cNvSpPr>
            <a:spLocks noGrp="1"/>
          </p:cNvSpPr>
          <p:nvPr>
            <p:ph type="subTitle" idx="1"/>
          </p:nvPr>
        </p:nvSpPr>
        <p:spPr/>
        <p:txBody>
          <a:bodyPr/>
          <a:lstStyle/>
          <a:p>
            <a:r>
              <a:rPr lang="zh-TW" altLang="en-US" dirty="0"/>
              <a:t>高為</a:t>
            </a:r>
            <a:r>
              <a:rPr lang="zh-TW" altLang="en-US" dirty="0" smtClean="0"/>
              <a:t>邦</a:t>
            </a:r>
            <a:endParaRPr lang="en-US" altLang="zh-TW" dirty="0" smtClean="0"/>
          </a:p>
          <a:p>
            <a:r>
              <a:rPr lang="en-US" altLang="zh-TW" dirty="0" smtClean="0"/>
              <a:t>2018.01.31</a:t>
            </a:r>
            <a:endParaRPr lang="zh-TW"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574675" y="304800"/>
            <a:ext cx="8001000" cy="981075"/>
          </a:xfrm>
        </p:spPr>
        <p:txBody>
          <a:bodyPr/>
          <a:lstStyle/>
          <a:p>
            <a:r>
              <a:rPr lang="en-US" altLang="zh-TW" sz="3600" b="1">
                <a:solidFill>
                  <a:srgbClr val="0066FF"/>
                </a:solidFill>
                <a:effectLst>
                  <a:outerShdw blurRad="38100" dist="38100" dir="2700000" algn="tl">
                    <a:srgbClr val="C0C0C0"/>
                  </a:outerShdw>
                </a:effectLst>
              </a:rPr>
              <a:t>4</a:t>
            </a:r>
            <a:r>
              <a:rPr lang="en-US" altLang="zh-TW" sz="3600" b="1">
                <a:solidFill>
                  <a:srgbClr val="0066FF"/>
                </a:solidFill>
                <a:effectLst>
                  <a:outerShdw blurRad="38100" dist="38100" dir="2700000" algn="tl">
                    <a:srgbClr val="C0C0C0"/>
                  </a:outerShdw>
                </a:effectLst>
                <a:latin typeface="Arial"/>
              </a:rPr>
              <a:t>‧</a:t>
            </a:r>
            <a:r>
              <a:rPr lang="zh-TW" altLang="en-US" sz="3600" b="1">
                <a:solidFill>
                  <a:srgbClr val="0066FF"/>
                </a:solidFill>
                <a:effectLst>
                  <a:outerShdw blurRad="38100" dist="38100" dir="2700000" algn="tl">
                    <a:srgbClr val="C0C0C0"/>
                  </a:outerShdw>
                </a:effectLst>
              </a:rPr>
              <a:t>前中台辦楊斯德主任出手</a:t>
            </a:r>
            <a:endParaRPr lang="zh-TW" altLang="en-US" sz="4000" b="1">
              <a:solidFill>
                <a:srgbClr val="0066FF"/>
              </a:solidFill>
              <a:effectLst>
                <a:outerShdw blurRad="38100" dist="38100" dir="2700000" algn="tl">
                  <a:srgbClr val="C0C0C0"/>
                </a:outerShdw>
              </a:effectLst>
            </a:endParaRPr>
          </a:p>
        </p:txBody>
      </p:sp>
      <p:sp>
        <p:nvSpPr>
          <p:cNvPr id="112643" name="Rectangle 3"/>
          <p:cNvSpPr>
            <a:spLocks noGrp="1" noChangeArrowheads="1"/>
          </p:cNvSpPr>
          <p:nvPr>
            <p:ph type="body" idx="1"/>
          </p:nvPr>
        </p:nvSpPr>
        <p:spPr>
          <a:xfrm>
            <a:off x="996950" y="1752600"/>
            <a:ext cx="7070725" cy="4267200"/>
          </a:xfrm>
        </p:spPr>
        <p:txBody>
          <a:bodyPr/>
          <a:lstStyle/>
          <a:p>
            <a:r>
              <a:rPr lang="en-US" altLang="zh-TW" b="1"/>
              <a:t>1999</a:t>
            </a:r>
            <a:r>
              <a:rPr lang="zh-TW" altLang="en-US" b="1"/>
              <a:t>年</a:t>
            </a:r>
            <a:r>
              <a:rPr lang="en-US" altLang="zh-TW" b="1"/>
              <a:t>9</a:t>
            </a:r>
            <a:r>
              <a:rPr lang="zh-TW" altLang="en-US" b="1"/>
              <a:t>月</a:t>
            </a:r>
            <a:r>
              <a:rPr lang="en-US" altLang="zh-TW" b="1"/>
              <a:t>21</a:t>
            </a:r>
            <a:r>
              <a:rPr lang="zh-TW" altLang="en-US" b="1"/>
              <a:t>日楊斯德率國台辦經濟局何世忠局長、省台辦市台辦主任等人來燕郊興師問罪。</a:t>
            </a:r>
          </a:p>
          <a:p>
            <a:r>
              <a:rPr lang="zh-TW" altLang="en-US" b="1"/>
              <a:t>會議中三河市書記孫殿高下令限</a:t>
            </a:r>
            <a:r>
              <a:rPr lang="en-US" altLang="zh-TW" b="1"/>
              <a:t>30</a:t>
            </a:r>
            <a:r>
              <a:rPr lang="zh-TW" altLang="en-US" b="1"/>
              <a:t>天內拘捕曾岳兩人。</a:t>
            </a:r>
          </a:p>
          <a:p>
            <a:r>
              <a:rPr lang="en-US" altLang="zh-TW" b="1"/>
              <a:t>1999</a:t>
            </a:r>
            <a:r>
              <a:rPr lang="zh-TW" altLang="en-US" b="1"/>
              <a:t>年</a:t>
            </a:r>
            <a:r>
              <a:rPr lang="en-US" altLang="zh-TW" b="1"/>
              <a:t>10</a:t>
            </a:r>
            <a:r>
              <a:rPr lang="zh-TW" altLang="en-US" b="1"/>
              <a:t>月</a:t>
            </a:r>
            <a:r>
              <a:rPr lang="en-US" altLang="zh-TW" b="1"/>
              <a:t>20</a:t>
            </a:r>
            <a:r>
              <a:rPr lang="zh-TW" altLang="en-US" b="1"/>
              <a:t>日並未履行持承諾。</a:t>
            </a:r>
          </a:p>
          <a:p>
            <a:r>
              <a:rPr lang="zh-TW" altLang="en-US" b="1"/>
              <a:t>同時向楊斯德主任工作：台商有錯！</a:t>
            </a:r>
          </a:p>
          <a:p>
            <a:pPr>
              <a:buFont typeface="Wingdings" pitchFamily="2" charset="2"/>
              <a:buNone/>
            </a:pPr>
            <a:endParaRPr lang="en-US" altLang="zh-TW"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43">
                                            <p:txEl>
                                              <p:pRg st="2" end="2"/>
                                            </p:txEl>
                                          </p:spTgt>
                                        </p:tgtEl>
                                        <p:attrNameLst>
                                          <p:attrName>style.visibility</p:attrName>
                                        </p:attrNameLst>
                                      </p:cBhvr>
                                      <p:to>
                                        <p:strVal val="visible"/>
                                      </p:to>
                                    </p:set>
                                    <p:anim calcmode="lin" valueType="num">
                                      <p:cBhvr additive="base">
                                        <p:cTn id="7" dur="500" fill="hold"/>
                                        <p:tgtEl>
                                          <p:spTgt spid="11264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43">
                                            <p:txEl>
                                              <p:pRg st="3" end="3"/>
                                            </p:txEl>
                                          </p:spTgt>
                                        </p:tgtEl>
                                        <p:attrNameLst>
                                          <p:attrName>style.visibility</p:attrName>
                                        </p:attrNameLst>
                                      </p:cBhvr>
                                      <p:to>
                                        <p:strVal val="visible"/>
                                      </p:to>
                                    </p:set>
                                    <p:anim calcmode="lin" valueType="num">
                                      <p:cBhvr additive="base">
                                        <p:cTn id="13" dur="500" fill="hold"/>
                                        <p:tgtEl>
                                          <p:spTgt spid="11264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zh-TW" sz="3600" b="1">
                <a:solidFill>
                  <a:srgbClr val="0066FF"/>
                </a:solidFill>
                <a:effectLst>
                  <a:outerShdw blurRad="38100" dist="38100" dir="2700000" algn="tl">
                    <a:srgbClr val="C0C0C0"/>
                  </a:outerShdw>
                </a:effectLst>
              </a:rPr>
              <a:t>5</a:t>
            </a:r>
            <a:r>
              <a:rPr lang="en-US" altLang="zh-TW" sz="3600" b="1">
                <a:solidFill>
                  <a:srgbClr val="0066FF"/>
                </a:solidFill>
                <a:effectLst>
                  <a:outerShdw blurRad="38100" dist="38100" dir="2700000" algn="tl">
                    <a:srgbClr val="C0C0C0"/>
                  </a:outerShdw>
                </a:effectLst>
                <a:latin typeface="Arial"/>
              </a:rPr>
              <a:t>‧</a:t>
            </a:r>
            <a:r>
              <a:rPr lang="zh-TW" altLang="en-US" sz="3600" b="1">
                <a:solidFill>
                  <a:srgbClr val="0066FF"/>
                </a:solidFill>
                <a:effectLst>
                  <a:outerShdw blurRad="38100" dist="38100" dir="2700000" algn="tl">
                    <a:srgbClr val="C0C0C0"/>
                  </a:outerShdw>
                </a:effectLst>
              </a:rPr>
              <a:t>台灣總統大選前開記者會威脅</a:t>
            </a:r>
          </a:p>
        </p:txBody>
      </p:sp>
      <p:sp>
        <p:nvSpPr>
          <p:cNvPr id="113667" name="Rectangle 3"/>
          <p:cNvSpPr>
            <a:spLocks noGrp="1" noChangeArrowheads="1"/>
          </p:cNvSpPr>
          <p:nvPr>
            <p:ph type="body" idx="1"/>
          </p:nvPr>
        </p:nvSpPr>
        <p:spPr/>
        <p:txBody>
          <a:bodyPr/>
          <a:lstStyle/>
          <a:p>
            <a:pPr>
              <a:lnSpc>
                <a:spcPct val="90000"/>
              </a:lnSpc>
            </a:pPr>
            <a:r>
              <a:rPr lang="en-US" altLang="zh-TW" b="1"/>
              <a:t>1999</a:t>
            </a:r>
            <a:r>
              <a:rPr lang="zh-TW" altLang="en-US" b="1"/>
              <a:t>年</a:t>
            </a:r>
            <a:r>
              <a:rPr lang="en-US" altLang="zh-TW" b="1"/>
              <a:t>12</a:t>
            </a:r>
            <a:r>
              <a:rPr lang="zh-TW" altLang="en-US" b="1"/>
              <a:t>月</a:t>
            </a:r>
            <a:r>
              <a:rPr lang="en-US" altLang="zh-TW" b="1"/>
              <a:t>27</a:t>
            </a:r>
            <a:r>
              <a:rPr lang="zh-TW" altLang="en-US" b="1"/>
              <a:t>日被通知，河北省政法委馮文海下了四點批示：</a:t>
            </a:r>
          </a:p>
          <a:p>
            <a:pPr>
              <a:lnSpc>
                <a:spcPct val="90000"/>
              </a:lnSpc>
            </a:pPr>
            <a:r>
              <a:rPr lang="en-US" altLang="zh-TW" b="1"/>
              <a:t>1</a:t>
            </a:r>
            <a:r>
              <a:rPr lang="zh-TW" altLang="en-US" b="1"/>
              <a:t>、核令相關單位儘速將岳紅軍緝拿到案。</a:t>
            </a:r>
          </a:p>
          <a:p>
            <a:pPr>
              <a:lnSpc>
                <a:spcPct val="90000"/>
              </a:lnSpc>
            </a:pPr>
            <a:r>
              <a:rPr lang="en-US" altLang="zh-TW" b="1"/>
              <a:t>2</a:t>
            </a:r>
            <a:r>
              <a:rPr lang="zh-TW" altLang="en-US" b="1"/>
              <a:t>、依法迅速偵辦該案。</a:t>
            </a:r>
          </a:p>
          <a:p>
            <a:pPr>
              <a:lnSpc>
                <a:spcPct val="90000"/>
              </a:lnSpc>
            </a:pPr>
            <a:r>
              <a:rPr lang="en-US" altLang="zh-TW" b="1"/>
              <a:t>3</a:t>
            </a:r>
            <a:r>
              <a:rPr lang="zh-TW" altLang="en-US" b="1"/>
              <a:t>、對冀州法院進行審查。</a:t>
            </a:r>
          </a:p>
          <a:p>
            <a:pPr>
              <a:lnSpc>
                <a:spcPct val="90000"/>
              </a:lnSpc>
            </a:pPr>
            <a:r>
              <a:rPr lang="en-US" altLang="zh-TW" b="1"/>
              <a:t>4</a:t>
            </a:r>
            <a:r>
              <a:rPr lang="zh-TW" altLang="en-US" b="1"/>
              <a:t>、責成相關單位迅速協助高為邦先生之公司恢復生產運作。</a:t>
            </a:r>
          </a:p>
          <a:p>
            <a:pPr>
              <a:lnSpc>
                <a:spcPct val="90000"/>
              </a:lnSpc>
            </a:pPr>
            <a:r>
              <a:rPr lang="zh-TW" altLang="en-US" b="1">
                <a:solidFill>
                  <a:srgbClr val="FF3300"/>
                </a:solidFill>
              </a:rPr>
              <a:t>其實是河北省騙國台辦的技倆！目的在拖過</a:t>
            </a:r>
            <a:r>
              <a:rPr lang="en-US" altLang="zh-TW" b="1">
                <a:solidFill>
                  <a:srgbClr val="FF3300"/>
                </a:solidFill>
              </a:rPr>
              <a:t>2000</a:t>
            </a:r>
            <a:r>
              <a:rPr lang="zh-TW" altLang="en-US" b="1">
                <a:solidFill>
                  <a:srgbClr val="FF3300"/>
                </a:solidFill>
              </a:rPr>
              <a:t>年總統大選！</a:t>
            </a:r>
          </a:p>
          <a:p>
            <a:pPr>
              <a:lnSpc>
                <a:spcPct val="90000"/>
              </a:lnSpc>
              <a:buFont typeface="Wingdings" pitchFamily="2" charset="2"/>
              <a:buNone/>
            </a:pPr>
            <a:endParaRPr lang="en-US" altLang="zh-TW" sz="3400" b="1">
              <a:solidFill>
                <a:srgbClr val="FF3300"/>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74675" y="304800"/>
            <a:ext cx="8001000" cy="1057275"/>
          </a:xfrm>
        </p:spPr>
        <p:txBody>
          <a:bodyPr/>
          <a:lstStyle/>
          <a:p>
            <a:r>
              <a:rPr lang="en-US" altLang="zh-TW" sz="3600" b="1">
                <a:solidFill>
                  <a:srgbClr val="0066FF"/>
                </a:solidFill>
                <a:effectLst>
                  <a:outerShdw blurRad="38100" dist="38100" dir="2700000" algn="tl">
                    <a:srgbClr val="C0C0C0"/>
                  </a:outerShdw>
                </a:effectLst>
              </a:rPr>
              <a:t>7</a:t>
            </a:r>
            <a:r>
              <a:rPr lang="en-US" altLang="zh-TW" sz="3600" b="1">
                <a:solidFill>
                  <a:srgbClr val="0066FF"/>
                </a:solidFill>
                <a:effectLst>
                  <a:outerShdw blurRad="38100" dist="38100" dir="2700000" algn="tl">
                    <a:srgbClr val="C0C0C0"/>
                  </a:outerShdw>
                </a:effectLst>
                <a:latin typeface="Arial"/>
              </a:rPr>
              <a:t>‧</a:t>
            </a:r>
            <a:r>
              <a:rPr lang="zh-TW" altLang="en-US" sz="3600" b="1">
                <a:solidFill>
                  <a:srgbClr val="0066FF"/>
                </a:solidFill>
                <a:effectLst>
                  <a:outerShdw blurRad="38100" dist="38100" dir="2700000" algn="tl">
                    <a:srgbClr val="C0C0C0"/>
                  </a:outerShdw>
                </a:effectLst>
              </a:rPr>
              <a:t>由原告變被告</a:t>
            </a:r>
            <a:endParaRPr lang="zh-TW" altLang="en-US" sz="3200" b="1">
              <a:solidFill>
                <a:srgbClr val="0066FF"/>
              </a:solidFill>
              <a:effectLst>
                <a:outerShdw blurRad="38100" dist="38100" dir="2700000" algn="tl">
                  <a:srgbClr val="C0C0C0"/>
                </a:outerShdw>
              </a:effectLst>
            </a:endParaRPr>
          </a:p>
        </p:txBody>
      </p:sp>
      <p:sp>
        <p:nvSpPr>
          <p:cNvPr id="115715" name="Rectangle 3"/>
          <p:cNvSpPr>
            <a:spLocks noGrp="1" noChangeArrowheads="1"/>
          </p:cNvSpPr>
          <p:nvPr>
            <p:ph type="body" idx="1"/>
          </p:nvPr>
        </p:nvSpPr>
        <p:spPr>
          <a:xfrm>
            <a:off x="457200" y="2060575"/>
            <a:ext cx="8075613" cy="4248150"/>
          </a:xfrm>
        </p:spPr>
        <p:txBody>
          <a:bodyPr/>
          <a:lstStyle/>
          <a:p>
            <a:pPr>
              <a:lnSpc>
                <a:spcPct val="90000"/>
              </a:lnSpc>
            </a:pPr>
            <a:r>
              <a:rPr lang="zh-TW" altLang="en-US" sz="3200" b="1"/>
              <a:t>曾念慶告我欠他</a:t>
            </a:r>
            <a:r>
              <a:rPr lang="en-US" altLang="zh-TW" sz="3200" b="1"/>
              <a:t>7.8</a:t>
            </a:r>
            <a:r>
              <a:rPr lang="zh-TW" altLang="en-US" sz="3200" b="1"/>
              <a:t>萬美金。</a:t>
            </a:r>
          </a:p>
          <a:p>
            <a:pPr>
              <a:lnSpc>
                <a:spcPct val="90000"/>
              </a:lnSpc>
            </a:pPr>
            <a:r>
              <a:rPr lang="zh-TW" altLang="en-US" sz="3200" b="1"/>
              <a:t>曾念慶告公司欠他</a:t>
            </a:r>
            <a:r>
              <a:rPr lang="en-US" altLang="zh-TW" sz="3200" b="1"/>
              <a:t>50</a:t>
            </a:r>
            <a:r>
              <a:rPr lang="zh-TW" altLang="en-US" sz="3200" b="1"/>
              <a:t>萬人民幣。</a:t>
            </a:r>
          </a:p>
          <a:p>
            <a:pPr>
              <a:lnSpc>
                <a:spcPct val="90000"/>
              </a:lnSpc>
            </a:pPr>
            <a:r>
              <a:rPr lang="zh-TW" altLang="en-US" sz="3200" b="1"/>
              <a:t>中國銀行告公司欠款</a:t>
            </a:r>
            <a:r>
              <a:rPr lang="en-US" altLang="zh-TW" sz="3200" b="1"/>
              <a:t>120</a:t>
            </a:r>
            <a:r>
              <a:rPr lang="zh-TW" altLang="en-US" sz="3200" b="1"/>
              <a:t>萬人民幣。</a:t>
            </a:r>
          </a:p>
          <a:p>
            <a:pPr>
              <a:lnSpc>
                <a:spcPct val="90000"/>
              </a:lnSpc>
            </a:pPr>
            <a:r>
              <a:rPr lang="zh-TW" altLang="en-US" sz="3200" b="1"/>
              <a:t>廠商告公司欠貨款。</a:t>
            </a:r>
          </a:p>
          <a:p>
            <a:pPr>
              <a:lnSpc>
                <a:spcPct val="90000"/>
              </a:lnSpc>
            </a:pPr>
            <a:r>
              <a:rPr lang="zh-TW" altLang="en-US" sz="3200" b="1"/>
              <a:t>法院不等刑事案之調查、審理與判決，卻接受以上民事案件，</a:t>
            </a:r>
            <a:r>
              <a:rPr lang="zh-TW" altLang="en-US" sz="3200" b="1">
                <a:solidFill>
                  <a:srgbClr val="FF3300"/>
                </a:solidFill>
              </a:rPr>
              <a:t>違反中華人民共和國民事訴訟法第</a:t>
            </a:r>
            <a:r>
              <a:rPr lang="en-US" altLang="zh-TW" sz="3200" b="1">
                <a:solidFill>
                  <a:srgbClr val="FF3300"/>
                </a:solidFill>
              </a:rPr>
              <a:t>136</a:t>
            </a:r>
            <a:r>
              <a:rPr lang="zh-TW" altLang="en-US" sz="3200" b="1">
                <a:solidFill>
                  <a:srgbClr val="FF3300"/>
                </a:solidFill>
              </a:rPr>
              <a:t>條</a:t>
            </a:r>
            <a:r>
              <a:rPr lang="zh-TW" altLang="en-US" sz="3200" b="1"/>
              <a:t>。</a:t>
            </a:r>
          </a:p>
          <a:p>
            <a:pPr>
              <a:lnSpc>
                <a:spcPct val="90000"/>
              </a:lnSpc>
            </a:pPr>
            <a:r>
              <a:rPr lang="en-US" altLang="zh-TW" sz="3200" b="1"/>
              <a:t>2001.1.10.</a:t>
            </a:r>
            <a:r>
              <a:rPr lang="zh-TW" altLang="en-US" sz="3200" b="1"/>
              <a:t>離開中國。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500" fill="hold"/>
                                        <p:tgtEl>
                                          <p:spTgt spid="1157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anim calcmode="lin" valueType="num">
                                      <p:cBhvr additive="base">
                                        <p:cTn id="11"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57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anim calcmode="lin" valueType="num">
                                      <p:cBhvr additive="base">
                                        <p:cTn id="15"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571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anim calcmode="lin" valueType="num">
                                      <p:cBhvr additive="base">
                                        <p:cTn id="19"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500" fill="hold"/>
                                        <p:tgtEl>
                                          <p:spTgt spid="11571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大陸司法迫害台商實錄書"/>
          <p:cNvPicPr>
            <a:picLocks noChangeAspect="1" noChangeArrowheads="1"/>
          </p:cNvPicPr>
          <p:nvPr/>
        </p:nvPicPr>
        <p:blipFill>
          <a:blip r:embed="rId2" cstate="print"/>
          <a:srcRect/>
          <a:stretch>
            <a:fillRect/>
          </a:stretch>
        </p:blipFill>
        <p:spPr bwMode="auto">
          <a:xfrm>
            <a:off x="2120900" y="0"/>
            <a:ext cx="4902200" cy="6858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zh-TW" altLang="en-US" dirty="0">
                <a:solidFill>
                  <a:srgbClr val="0066FF"/>
                </a:solidFill>
              </a:rPr>
              <a:t>以合約為誘餌，最後掃地出門</a:t>
            </a:r>
            <a:r>
              <a:rPr lang="zh-TW" altLang="en-US" dirty="0" smtClean="0">
                <a:solidFill>
                  <a:srgbClr val="0066FF"/>
                </a:solidFill>
              </a:rPr>
              <a:t>！</a:t>
            </a:r>
            <a:endParaRPr lang="en-US" altLang="zh-TW" dirty="0">
              <a:solidFill>
                <a:srgbClr val="0066FF"/>
              </a:solidFill>
            </a:endParaRPr>
          </a:p>
        </p:txBody>
      </p:sp>
      <p:sp>
        <p:nvSpPr>
          <p:cNvPr id="118787" name="Rectangle 3"/>
          <p:cNvSpPr>
            <a:spLocks noGrp="1" noChangeArrowheads="1"/>
          </p:cNvSpPr>
          <p:nvPr>
            <p:ph type="body" sz="half" idx="1"/>
          </p:nvPr>
        </p:nvSpPr>
        <p:spPr/>
        <p:txBody>
          <a:bodyPr/>
          <a:lstStyle/>
          <a:p>
            <a:pPr>
              <a:lnSpc>
                <a:spcPct val="90000"/>
              </a:lnSpc>
            </a:pPr>
            <a:r>
              <a:rPr lang="zh-TW" altLang="en-US" sz="2600"/>
              <a:t>湖南台商</a:t>
            </a:r>
            <a:r>
              <a:rPr lang="zh-TW" altLang="hi-IN" sz="2600"/>
              <a:t>欒有廷案</a:t>
            </a:r>
            <a:r>
              <a:rPr lang="en-US" altLang="zh-TW" sz="2600"/>
              <a:t>(70/30)</a:t>
            </a:r>
          </a:p>
          <a:p>
            <a:pPr>
              <a:lnSpc>
                <a:spcPct val="90000"/>
              </a:lnSpc>
            </a:pPr>
            <a:r>
              <a:rPr lang="zh-TW" altLang="hi-IN" sz="2600"/>
              <a:t>與湖南中方合資紡紗廠，台商出資近二千萬元人民幣設備，中方出廠房及現金六百萬，結果因中方毀約未出分文，在台商不知情下遭法院拍賣，中方以二十萬元得標。</a:t>
            </a:r>
            <a:endParaRPr lang="zh-TW" altLang="en-US" sz="2600"/>
          </a:p>
          <a:p>
            <a:pPr>
              <a:lnSpc>
                <a:spcPct val="90000"/>
              </a:lnSpc>
            </a:pPr>
            <a:endParaRPr lang="en-US" altLang="zh-TW" sz="2600"/>
          </a:p>
        </p:txBody>
      </p:sp>
      <p:sp>
        <p:nvSpPr>
          <p:cNvPr id="118788" name="Rectangle 4"/>
          <p:cNvSpPr>
            <a:spLocks noGrp="1" noChangeArrowheads="1"/>
          </p:cNvSpPr>
          <p:nvPr>
            <p:ph type="body" sz="half" idx="2"/>
          </p:nvPr>
        </p:nvSpPr>
        <p:spPr/>
        <p:txBody>
          <a:bodyPr/>
          <a:lstStyle/>
          <a:p>
            <a:pPr>
              <a:lnSpc>
                <a:spcPct val="90000"/>
              </a:lnSpc>
            </a:pPr>
            <a:endParaRPr lang="zh-TW" altLang="zh-TW" sz="2600"/>
          </a:p>
        </p:txBody>
      </p:sp>
      <p:sp>
        <p:nvSpPr>
          <p:cNvPr id="118789" name="AutoShape 5" descr="Z"/>
          <p:cNvSpPr>
            <a:spLocks noChangeAspect="1" noChangeArrowheads="1"/>
          </p:cNvSpPr>
          <p:nvPr/>
        </p:nvSpPr>
        <p:spPr bwMode="auto">
          <a:xfrm>
            <a:off x="155575" y="46038"/>
            <a:ext cx="304800" cy="304800"/>
          </a:xfrm>
          <a:prstGeom prst="rect">
            <a:avLst/>
          </a:prstGeom>
          <a:noFill/>
        </p:spPr>
        <p:txBody>
          <a:bodyPr/>
          <a:lstStyle/>
          <a:p>
            <a:endParaRPr lang="zh-TW" altLang="en-US"/>
          </a:p>
        </p:txBody>
      </p:sp>
      <p:sp>
        <p:nvSpPr>
          <p:cNvPr id="118790" name="AutoShape 6" descr="Z"/>
          <p:cNvSpPr>
            <a:spLocks noChangeAspect="1" noChangeArrowheads="1"/>
          </p:cNvSpPr>
          <p:nvPr/>
        </p:nvSpPr>
        <p:spPr bwMode="auto">
          <a:xfrm>
            <a:off x="155575" y="46038"/>
            <a:ext cx="304800" cy="304800"/>
          </a:xfrm>
          <a:prstGeom prst="rect">
            <a:avLst/>
          </a:prstGeom>
          <a:noFill/>
        </p:spPr>
        <p:txBody>
          <a:bodyPr/>
          <a:lstStyle/>
          <a:p>
            <a:endParaRPr lang="zh-TW" altLang="en-US"/>
          </a:p>
        </p:txBody>
      </p:sp>
      <p:pic>
        <p:nvPicPr>
          <p:cNvPr id="118791" name="Picture 7" descr="下載"/>
          <p:cNvPicPr>
            <a:picLocks noChangeAspect="1" noChangeArrowheads="1"/>
          </p:cNvPicPr>
          <p:nvPr/>
        </p:nvPicPr>
        <p:blipFill>
          <a:blip r:embed="rId2" cstate="print"/>
          <a:srcRect/>
          <a:stretch>
            <a:fillRect/>
          </a:stretch>
        </p:blipFill>
        <p:spPr bwMode="auto">
          <a:xfrm>
            <a:off x="5076825" y="1773238"/>
            <a:ext cx="3382963" cy="4176712"/>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zh-TW" altLang="en-US"/>
              <a:t>以增資為由，將台商掃地出門！</a:t>
            </a:r>
            <a:r>
              <a:rPr lang="zh-TW" altLang="en-US" sz="2400"/>
              <a:t> </a:t>
            </a:r>
            <a:endParaRPr lang="zh-TW" altLang="en-US"/>
          </a:p>
        </p:txBody>
      </p:sp>
      <p:sp>
        <p:nvSpPr>
          <p:cNvPr id="16387" name="Rectangle 3"/>
          <p:cNvSpPr>
            <a:spLocks noGrp="1" noChangeArrowheads="1"/>
          </p:cNvSpPr>
          <p:nvPr>
            <p:ph type="body" sz="half" idx="1"/>
          </p:nvPr>
        </p:nvSpPr>
        <p:spPr/>
        <p:txBody>
          <a:bodyPr/>
          <a:lstStyle/>
          <a:p>
            <a:r>
              <a:rPr lang="zh-TW" altLang="en-US" sz="2600"/>
              <a:t>天津台商</a:t>
            </a:r>
            <a:r>
              <a:rPr lang="zh-TW" altLang="hi-IN" sz="2600"/>
              <a:t>沈柏勝案</a:t>
            </a:r>
            <a:r>
              <a:rPr lang="en-US" altLang="zh-TW" sz="2600"/>
              <a:t>(45/55)</a:t>
            </a:r>
          </a:p>
          <a:p>
            <a:r>
              <a:rPr lang="zh-TW" altLang="hi-IN" sz="2600"/>
              <a:t>與天津國營單位合資生產裝飾三合板，正式生產時被掃地出門，到處投訴無門，最後萬念俱灰下在天安門切腹自殺，驚動中央高層而獲十分之一的賠償。</a:t>
            </a:r>
            <a:endParaRPr lang="zh-TW" altLang="en-US" sz="2600"/>
          </a:p>
          <a:p>
            <a:endParaRPr lang="en-US" altLang="zh-TW" sz="2600"/>
          </a:p>
        </p:txBody>
      </p:sp>
      <p:sp>
        <p:nvSpPr>
          <p:cNvPr id="16389" name="Rectangle 5"/>
          <p:cNvSpPr>
            <a:spLocks noGrp="1" noChangeArrowheads="1"/>
          </p:cNvSpPr>
          <p:nvPr>
            <p:ph type="body" sz="half" idx="2"/>
          </p:nvPr>
        </p:nvSpPr>
        <p:spPr/>
        <p:txBody>
          <a:bodyPr/>
          <a:lstStyle/>
          <a:p>
            <a:endParaRPr lang="zh-TW" altLang="zh-TW" sz="2600"/>
          </a:p>
        </p:txBody>
      </p:sp>
      <p:pic>
        <p:nvPicPr>
          <p:cNvPr id="16388" name="Picture 4" descr="1209112347041538"/>
          <p:cNvPicPr>
            <a:picLocks noChangeAspect="1" noChangeArrowheads="1"/>
          </p:cNvPicPr>
          <p:nvPr/>
        </p:nvPicPr>
        <p:blipFill>
          <a:blip r:embed="rId2" cstate="print"/>
          <a:srcRect/>
          <a:stretch>
            <a:fillRect/>
          </a:stretch>
        </p:blipFill>
        <p:spPr bwMode="auto">
          <a:xfrm>
            <a:off x="5210175" y="1557338"/>
            <a:ext cx="3463925" cy="48958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zh-TW" altLang="en-US">
                <a:solidFill>
                  <a:srgbClr val="0066FF"/>
                </a:solidFill>
              </a:rPr>
              <a:t>以司法為手段掠奪台商案件！</a:t>
            </a:r>
            <a:r>
              <a:rPr lang="en-US" altLang="zh-TW">
                <a:solidFill>
                  <a:srgbClr val="0066FF"/>
                </a:solidFill>
              </a:rPr>
              <a:t>(2)</a:t>
            </a:r>
          </a:p>
        </p:txBody>
      </p:sp>
      <p:sp>
        <p:nvSpPr>
          <p:cNvPr id="25603" name="Rectangle 3"/>
          <p:cNvSpPr>
            <a:spLocks noGrp="1" noChangeArrowheads="1"/>
          </p:cNvSpPr>
          <p:nvPr>
            <p:ph type="body" sz="half" idx="1"/>
          </p:nvPr>
        </p:nvSpPr>
        <p:spPr/>
        <p:txBody>
          <a:bodyPr/>
          <a:lstStyle/>
          <a:p>
            <a:pPr>
              <a:lnSpc>
                <a:spcPct val="90000"/>
              </a:lnSpc>
            </a:pPr>
            <a:r>
              <a:rPr lang="zh-TW" altLang="hi-IN" sz="2600"/>
              <a:t>黃錫聰案，福建省石獅市閩達摩托車有限公司</a:t>
            </a:r>
            <a:r>
              <a:rPr lang="zh-TW" altLang="en-US" sz="2600"/>
              <a:t>   </a:t>
            </a:r>
          </a:p>
          <a:p>
            <a:pPr>
              <a:lnSpc>
                <a:spcPct val="90000"/>
              </a:lnSpc>
            </a:pPr>
            <a:r>
              <a:rPr lang="zh-TW" altLang="hi-IN" sz="2600"/>
              <a:t>福建高官冒台商公司之名貸款</a:t>
            </a:r>
            <a:r>
              <a:rPr lang="en-US" altLang="zh-TW" sz="2600"/>
              <a:t>1030</a:t>
            </a:r>
            <a:r>
              <a:rPr lang="zh-TW" altLang="hi-IN" sz="2600"/>
              <a:t>萬元人民幣，向公安、檢察院、法院投訴多年都得不到解決。</a:t>
            </a:r>
            <a:endParaRPr lang="zh-TW" altLang="en-US" sz="2600"/>
          </a:p>
          <a:p>
            <a:pPr>
              <a:lnSpc>
                <a:spcPct val="90000"/>
              </a:lnSpc>
            </a:pPr>
            <a:r>
              <a:rPr lang="en-US" altLang="zh-TW" sz="2600"/>
              <a:t>2010</a:t>
            </a:r>
            <a:r>
              <a:rPr lang="zh-TW" altLang="en-US" sz="2600"/>
              <a:t>年民事訴訟全贏，至今無法取回土地權狀。</a:t>
            </a:r>
          </a:p>
          <a:p>
            <a:pPr>
              <a:lnSpc>
                <a:spcPct val="90000"/>
              </a:lnSpc>
            </a:pPr>
            <a:endParaRPr lang="en-US" altLang="zh-TW" sz="2600"/>
          </a:p>
        </p:txBody>
      </p:sp>
      <p:sp>
        <p:nvSpPr>
          <p:cNvPr id="25605" name="Rectangle 5"/>
          <p:cNvSpPr>
            <a:spLocks noGrp="1" noChangeArrowheads="1"/>
          </p:cNvSpPr>
          <p:nvPr>
            <p:ph type="body" sz="half" idx="2"/>
          </p:nvPr>
        </p:nvSpPr>
        <p:spPr/>
        <p:txBody>
          <a:bodyPr/>
          <a:lstStyle/>
          <a:p>
            <a:pPr>
              <a:lnSpc>
                <a:spcPct val="90000"/>
              </a:lnSpc>
            </a:pPr>
            <a:endParaRPr lang="zh-TW" altLang="zh-TW" sz="2600"/>
          </a:p>
        </p:txBody>
      </p:sp>
      <p:pic>
        <p:nvPicPr>
          <p:cNvPr id="25604" name="Picture 4" descr="下載 (1)"/>
          <p:cNvPicPr>
            <a:picLocks noChangeAspect="1" noChangeArrowheads="1"/>
          </p:cNvPicPr>
          <p:nvPr/>
        </p:nvPicPr>
        <p:blipFill>
          <a:blip r:embed="rId2" cstate="print"/>
          <a:srcRect/>
          <a:stretch>
            <a:fillRect/>
          </a:stretch>
        </p:blipFill>
        <p:spPr bwMode="auto">
          <a:xfrm>
            <a:off x="4716463" y="1700213"/>
            <a:ext cx="4427537" cy="439261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吳緯國集體電路</a:t>
            </a:r>
            <a:r>
              <a:rPr lang="en-US" altLang="zh-TW" dirty="0" smtClean="0"/>
              <a:t>IC</a:t>
            </a:r>
            <a:r>
              <a:rPr lang="zh-TW" altLang="en-US" dirty="0" smtClean="0"/>
              <a:t>工廠土地被徵收案</a:t>
            </a:r>
            <a:endParaRPr lang="zh-TW" altLang="en-US" dirty="0"/>
          </a:p>
        </p:txBody>
      </p:sp>
      <p:sp>
        <p:nvSpPr>
          <p:cNvPr id="4" name="內容版面配置區 3"/>
          <p:cNvSpPr>
            <a:spLocks noGrp="1"/>
          </p:cNvSpPr>
          <p:nvPr>
            <p:ph sz="quarter" idx="2"/>
          </p:nvPr>
        </p:nvSpPr>
        <p:spPr/>
        <p:txBody>
          <a:bodyPr/>
          <a:lstStyle/>
          <a:p>
            <a:r>
              <a:rPr lang="en-US" altLang="zh-TW" dirty="0" smtClean="0"/>
              <a:t>1989</a:t>
            </a:r>
            <a:r>
              <a:rPr lang="zh-TW" altLang="en-US" dirty="0" smtClean="0"/>
              <a:t>在珠海投資設半導體廠</a:t>
            </a:r>
            <a:endParaRPr lang="en-US" altLang="zh-TW" dirty="0" smtClean="0"/>
          </a:p>
          <a:p>
            <a:r>
              <a:rPr lang="en-US" altLang="zh-TW" dirty="0" smtClean="0"/>
              <a:t>2009</a:t>
            </a:r>
            <a:r>
              <a:rPr lang="zh-TW" altLang="en-US" dirty="0" smtClean="0"/>
              <a:t>以蓋小學為名徵收，不符打官司獲</a:t>
            </a:r>
            <a:r>
              <a:rPr lang="en-US" altLang="zh-TW" dirty="0" smtClean="0"/>
              <a:t>1300</a:t>
            </a:r>
            <a:r>
              <a:rPr lang="zh-TW" altLang="en-US" dirty="0" smtClean="0"/>
              <a:t>萬元補償。最後遭人報復！</a:t>
            </a:r>
            <a:endParaRPr lang="en-US" altLang="zh-TW" dirty="0" smtClean="0"/>
          </a:p>
          <a:p>
            <a:r>
              <a:rPr lang="en-US" altLang="zh-TW" dirty="0" smtClean="0"/>
              <a:t>2012.12.25.</a:t>
            </a:r>
            <a:r>
              <a:rPr lang="zh-TW" altLang="en-US" dirty="0" smtClean="0"/>
              <a:t>拘捕入獄，逃稅</a:t>
            </a:r>
            <a:r>
              <a:rPr lang="en-US" altLang="zh-TW" dirty="0" smtClean="0"/>
              <a:t>200</a:t>
            </a:r>
            <a:r>
              <a:rPr lang="zh-TW" altLang="en-US" dirty="0" smtClean="0"/>
              <a:t>萬元，後繳</a:t>
            </a:r>
            <a:r>
              <a:rPr lang="en-US" altLang="zh-TW" dirty="0" smtClean="0"/>
              <a:t>1236</a:t>
            </a:r>
            <a:r>
              <a:rPr lang="zh-TW" altLang="en-US" dirty="0" smtClean="0"/>
              <a:t>萬元人民幣</a:t>
            </a:r>
            <a:endParaRPr lang="zh-TW" altLang="en-US" dirty="0"/>
          </a:p>
        </p:txBody>
      </p:sp>
      <p:pic>
        <p:nvPicPr>
          <p:cNvPr id="1026" name="Picture 2" descr="C:\Users\User\Desktop\下載.jpg"/>
          <p:cNvPicPr>
            <a:picLocks noGrp="1" noChangeAspect="1" noChangeArrowheads="1"/>
          </p:cNvPicPr>
          <p:nvPr>
            <p:ph sz="quarter" idx="1"/>
          </p:nvPr>
        </p:nvPicPr>
        <p:blipFill>
          <a:blip r:embed="rId2" cstate="print"/>
          <a:srcRect/>
          <a:stretch>
            <a:fillRect/>
          </a:stretch>
        </p:blipFill>
        <p:spPr bwMode="auto">
          <a:xfrm>
            <a:off x="467544" y="1484784"/>
            <a:ext cx="3384376" cy="453650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寰宇青島土地開發案</a:t>
            </a:r>
            <a:endParaRPr lang="zh-TW" altLang="en-US" dirty="0"/>
          </a:p>
        </p:txBody>
      </p:sp>
      <p:sp>
        <p:nvSpPr>
          <p:cNvPr id="6" name="內容版面配置區 5"/>
          <p:cNvSpPr>
            <a:spLocks noGrp="1"/>
          </p:cNvSpPr>
          <p:nvPr>
            <p:ph sz="quarter" idx="2"/>
          </p:nvPr>
        </p:nvSpPr>
        <p:spPr/>
        <p:txBody>
          <a:bodyPr/>
          <a:lstStyle/>
          <a:p>
            <a:r>
              <a:rPr lang="en-US" altLang="zh-TW" dirty="0" smtClean="0"/>
              <a:t>1993</a:t>
            </a:r>
            <a:r>
              <a:rPr lang="zh-TW" altLang="en-US" dirty="0" smtClean="0"/>
              <a:t>投資</a:t>
            </a:r>
            <a:r>
              <a:rPr lang="en-US" altLang="zh-TW" dirty="0" smtClean="0"/>
              <a:t>1</a:t>
            </a:r>
            <a:r>
              <a:rPr lang="zh-TW" altLang="en-US" dirty="0" smtClean="0"/>
              <a:t>億美元於青島嶗山土地開發：</a:t>
            </a:r>
            <a:r>
              <a:rPr lang="zh-TW" altLang="en-US" dirty="0" smtClean="0">
                <a:hlinkClick r:id="rId2"/>
              </a:rPr>
              <a:t>青島</a:t>
            </a:r>
            <a:r>
              <a:rPr lang="zh-TW" altLang="en-US" dirty="0" smtClean="0"/>
              <a:t>啤酒城開發案、濱海城土地開發案、國際名都土地開發案</a:t>
            </a:r>
            <a:r>
              <a:rPr lang="en-US" altLang="zh-TW" dirty="0" smtClean="0"/>
              <a:t>‧</a:t>
            </a:r>
          </a:p>
          <a:p>
            <a:r>
              <a:rPr lang="en-US" altLang="zh-TW" dirty="0" smtClean="0"/>
              <a:t>2004</a:t>
            </a:r>
            <a:r>
              <a:rPr lang="zh-TW" altLang="en-US" dirty="0" smtClean="0"/>
              <a:t>被檢舉擁有火箭、武器與軍隊，關押</a:t>
            </a:r>
            <a:r>
              <a:rPr lang="en-US" altLang="zh-TW" dirty="0" smtClean="0"/>
              <a:t>7</a:t>
            </a:r>
            <a:r>
              <a:rPr lang="zh-TW" altLang="en-US" dirty="0" smtClean="0"/>
              <a:t>個月。出獄後又被軟禁一年。</a:t>
            </a:r>
            <a:r>
              <a:rPr lang="en-US" altLang="zh-TW" dirty="0" smtClean="0"/>
              <a:t>https://www.youtube.com/watch?v=88S_EeJI9Fk</a:t>
            </a:r>
          </a:p>
          <a:p>
            <a:endParaRPr lang="en-US" altLang="zh-TW" dirty="0" smtClean="0"/>
          </a:p>
          <a:p>
            <a:endParaRPr lang="zh-TW" altLang="en-US" dirty="0"/>
          </a:p>
        </p:txBody>
      </p:sp>
      <p:pic>
        <p:nvPicPr>
          <p:cNvPr id="2050" name="Picture 2" descr="C:\Users\User\Desktop\images.jpg"/>
          <p:cNvPicPr>
            <a:picLocks noGrp="1" noChangeAspect="1" noChangeArrowheads="1"/>
          </p:cNvPicPr>
          <p:nvPr>
            <p:ph sz="quarter" idx="1"/>
          </p:nvPr>
        </p:nvPicPr>
        <p:blipFill>
          <a:blip r:embed="rId3" cstate="print"/>
          <a:srcRect/>
          <a:stretch>
            <a:fillRect/>
          </a:stretch>
        </p:blipFill>
        <p:spPr bwMode="auto">
          <a:xfrm>
            <a:off x="683568" y="2132856"/>
            <a:ext cx="3384376" cy="331236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zh-TW" altLang="en-US" dirty="0" smtClean="0">
                <a:solidFill>
                  <a:srgbClr val="0066FF"/>
                </a:solidFill>
              </a:rPr>
              <a:t>富士康跳樓事件！</a:t>
            </a:r>
            <a:endParaRPr lang="zh-TW" altLang="en-US" dirty="0">
              <a:solidFill>
                <a:srgbClr val="0066FF"/>
              </a:solidFill>
            </a:endParaRPr>
          </a:p>
        </p:txBody>
      </p:sp>
      <p:sp>
        <p:nvSpPr>
          <p:cNvPr id="123907" name="Rectangle 3"/>
          <p:cNvSpPr>
            <a:spLocks noGrp="1" noChangeArrowheads="1"/>
          </p:cNvSpPr>
          <p:nvPr>
            <p:ph type="body" idx="1"/>
          </p:nvPr>
        </p:nvSpPr>
        <p:spPr>
          <a:xfrm>
            <a:off x="457200" y="2132856"/>
            <a:ext cx="7467600" cy="4341096"/>
          </a:xfrm>
        </p:spPr>
        <p:txBody>
          <a:bodyPr/>
          <a:lstStyle/>
          <a:p>
            <a:r>
              <a:rPr lang="zh-TW" altLang="en-US" dirty="0" smtClean="0"/>
              <a:t>跳樓事件是比亞迪掠奪</a:t>
            </a:r>
            <a:r>
              <a:rPr lang="en-US" altLang="zh-TW" dirty="0" smtClean="0"/>
              <a:t>Nokia</a:t>
            </a:r>
            <a:r>
              <a:rPr lang="zh-TW" altLang="en-US" dirty="0" smtClean="0"/>
              <a:t>代工部門的延續</a:t>
            </a:r>
            <a:endParaRPr lang="en-US" altLang="zh-TW" dirty="0" smtClean="0"/>
          </a:p>
          <a:p>
            <a:r>
              <a:rPr lang="zh-TW" altLang="en-US" dirty="0" smtClean="0"/>
              <a:t>比</a:t>
            </a:r>
            <a:r>
              <a:rPr lang="zh-TW" altLang="en-US" dirty="0"/>
              <a:t>亞迪員工如何對抗虐待員工、裁員停工？</a:t>
            </a:r>
          </a:p>
          <a:p>
            <a:r>
              <a:rPr lang="zh-TW" altLang="en-US" b="1" smtClean="0">
                <a:solidFill>
                  <a:srgbClr val="FF0000"/>
                </a:solidFill>
              </a:rPr>
              <a:t>舉</a:t>
            </a:r>
            <a:r>
              <a:rPr lang="zh-TW" altLang="en-US" b="1" dirty="0">
                <a:solidFill>
                  <a:srgbClr val="FF0000"/>
                </a:solidFill>
              </a:rPr>
              <a:t>布條遊行</a:t>
            </a:r>
            <a:r>
              <a:rPr lang="zh-TW" altLang="en-US" b="1">
                <a:solidFill>
                  <a:srgbClr val="FF0000"/>
                </a:solidFill>
              </a:rPr>
              <a:t>抗議</a:t>
            </a:r>
            <a:r>
              <a:rPr lang="zh-TW" altLang="en-US" b="1" smtClean="0">
                <a:solidFill>
                  <a:srgbClr val="FF0000"/>
                </a:solidFill>
              </a:rPr>
              <a:t>！刺殺主管！</a:t>
            </a:r>
            <a:endParaRPr lang="zh-TW" altLang="en-US" b="1" dirty="0">
              <a:solidFill>
                <a:srgbClr val="FF0000"/>
              </a:solidFill>
            </a:endParaRPr>
          </a:p>
          <a:p>
            <a:r>
              <a:rPr lang="zh-TW" altLang="en-US" dirty="0" smtClean="0"/>
              <a:t>富士</a:t>
            </a:r>
            <a:r>
              <a:rPr lang="zh-TW" altLang="en-US" dirty="0"/>
              <a:t>康員工如何對抗虐待員工、裁員停工、血汗工廠？</a:t>
            </a:r>
          </a:p>
          <a:p>
            <a:r>
              <a:rPr lang="zh-TW" altLang="en-US" b="1" dirty="0">
                <a:solidFill>
                  <a:srgbClr val="FF0000"/>
                </a:solidFill>
              </a:rPr>
              <a:t>跳樓自殺！</a:t>
            </a:r>
          </a:p>
          <a:p>
            <a:endParaRPr lang="zh-TW" altLang="en-US" dirty="0"/>
          </a:p>
          <a:p>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Effect transition="in" filter="blinds(horizontal)">
                                      <p:cBhvr>
                                        <p:cTn id="7" dur="500"/>
                                        <p:tgtEl>
                                          <p:spTgt spid="1239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07">
                                            <p:txEl>
                                              <p:pRg st="1" end="1"/>
                                            </p:txEl>
                                          </p:spTgt>
                                        </p:tgtEl>
                                        <p:attrNameLst>
                                          <p:attrName>style.visibility</p:attrName>
                                        </p:attrNameLst>
                                      </p:cBhvr>
                                      <p:to>
                                        <p:strVal val="visible"/>
                                      </p:to>
                                    </p:set>
                                    <p:animEffect transition="in" filter="blinds(horizontal)">
                                      <p:cBhvr>
                                        <p:cTn id="12" dur="500"/>
                                        <p:tgtEl>
                                          <p:spTgt spid="12390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3907">
                                            <p:txEl>
                                              <p:pRg st="2" end="2"/>
                                            </p:txEl>
                                          </p:spTgt>
                                        </p:tgtEl>
                                        <p:attrNameLst>
                                          <p:attrName>style.visibility</p:attrName>
                                        </p:attrNameLst>
                                      </p:cBhvr>
                                      <p:to>
                                        <p:strVal val="visible"/>
                                      </p:to>
                                    </p:set>
                                    <p:animEffect transition="in" filter="blinds(horizontal)">
                                      <p:cBhvr>
                                        <p:cTn id="15" dur="500"/>
                                        <p:tgtEl>
                                          <p:spTgt spid="12390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3907">
                                            <p:txEl>
                                              <p:pRg st="3" end="3"/>
                                            </p:txEl>
                                          </p:spTgt>
                                        </p:tgtEl>
                                        <p:attrNameLst>
                                          <p:attrName>style.visibility</p:attrName>
                                        </p:attrNameLst>
                                      </p:cBhvr>
                                      <p:to>
                                        <p:strVal val="visible"/>
                                      </p:to>
                                    </p:set>
                                    <p:animEffect transition="in" filter="blinds(horizontal)">
                                      <p:cBhvr>
                                        <p:cTn id="20" dur="500"/>
                                        <p:tgtEl>
                                          <p:spTgt spid="123907">
                                            <p:txEl>
                                              <p:pRg st="3" end="3"/>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23907">
                                            <p:txEl>
                                              <p:pRg st="4" end="4"/>
                                            </p:txEl>
                                          </p:spTgt>
                                        </p:tgtEl>
                                        <p:attrNameLst>
                                          <p:attrName>style.visibility</p:attrName>
                                        </p:attrNameLst>
                                      </p:cBhvr>
                                      <p:to>
                                        <p:strVal val="visible"/>
                                      </p:to>
                                    </p:set>
                                    <p:animEffect transition="in" filter="blinds(horizontal)">
                                      <p:cBhvr>
                                        <p:cTn id="23" dur="500"/>
                                        <p:tgtEl>
                                          <p:spTgt spid="1239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1426170"/>
          </a:xfrm>
        </p:spPr>
        <p:txBody>
          <a:bodyPr>
            <a:noAutofit/>
          </a:bodyPr>
          <a:lstStyle/>
          <a:p>
            <a:r>
              <a:rPr lang="zh-TW" altLang="en-US" sz="4000" b="1" dirty="0" smtClean="0"/>
              <a:t>一、從受害台商的遭遇來了解中共政權</a:t>
            </a:r>
            <a:endParaRPr lang="zh-TW" altLang="en-US" sz="4000" b="1" dirty="0"/>
          </a:p>
        </p:txBody>
      </p:sp>
      <p:sp>
        <p:nvSpPr>
          <p:cNvPr id="4" name="內容版面配置區 3"/>
          <p:cNvSpPr>
            <a:spLocks noGrp="1"/>
          </p:cNvSpPr>
          <p:nvPr>
            <p:ph sz="quarter" idx="1"/>
          </p:nvPr>
        </p:nvSpPr>
        <p:spPr>
          <a:xfrm>
            <a:off x="457200" y="1988840"/>
            <a:ext cx="3657600" cy="4183360"/>
          </a:xfrm>
        </p:spPr>
        <p:txBody>
          <a:bodyPr>
            <a:normAutofit/>
          </a:bodyPr>
          <a:lstStyle/>
          <a:p>
            <a:r>
              <a:rPr lang="zh-TW" altLang="en-US" sz="3600" dirty="0" smtClean="0"/>
              <a:t>高為邦</a:t>
            </a:r>
            <a:endParaRPr lang="en-US" altLang="zh-TW" sz="3600" dirty="0" smtClean="0"/>
          </a:p>
          <a:p>
            <a:r>
              <a:rPr lang="zh-TW" altLang="en-US" sz="3600" dirty="0" smtClean="0"/>
              <a:t>沈柏勝</a:t>
            </a:r>
            <a:endParaRPr lang="en-US" altLang="zh-TW" sz="3600" dirty="0" smtClean="0"/>
          </a:p>
          <a:p>
            <a:r>
              <a:rPr lang="zh-TW" altLang="en-US" sz="3600" dirty="0" smtClean="0"/>
              <a:t>黃錫聰</a:t>
            </a:r>
            <a:endParaRPr lang="en-US" altLang="zh-TW" sz="3600" dirty="0" smtClean="0"/>
          </a:p>
          <a:p>
            <a:r>
              <a:rPr lang="zh-TW" altLang="en-US" sz="3600" dirty="0" smtClean="0"/>
              <a:t>吳緯國</a:t>
            </a:r>
            <a:endParaRPr lang="zh-TW" altLang="en-US" sz="3600" dirty="0"/>
          </a:p>
        </p:txBody>
      </p:sp>
      <p:sp>
        <p:nvSpPr>
          <p:cNvPr id="5" name="內容版面配置區 4"/>
          <p:cNvSpPr>
            <a:spLocks noGrp="1"/>
          </p:cNvSpPr>
          <p:nvPr>
            <p:ph sz="quarter" idx="2"/>
          </p:nvPr>
        </p:nvSpPr>
        <p:spPr>
          <a:xfrm>
            <a:off x="4270248" y="2060848"/>
            <a:ext cx="3657600" cy="4111352"/>
          </a:xfrm>
        </p:spPr>
        <p:txBody>
          <a:bodyPr/>
          <a:lstStyle/>
          <a:p>
            <a:r>
              <a:rPr lang="zh-TW" altLang="en-US" sz="3600" dirty="0" smtClean="0"/>
              <a:t>寰宇</a:t>
            </a:r>
            <a:endParaRPr lang="en-US" altLang="zh-TW" sz="3600" dirty="0" smtClean="0"/>
          </a:p>
          <a:p>
            <a:r>
              <a:rPr lang="zh-TW" altLang="en-US" sz="3600" dirty="0" smtClean="0"/>
              <a:t>富士康</a:t>
            </a:r>
            <a:endParaRPr lang="en-US" altLang="zh-TW" sz="3600" dirty="0" smtClean="0"/>
          </a:p>
          <a:p>
            <a:r>
              <a:rPr lang="zh-TW" altLang="en-US" sz="3600" dirty="0" smtClean="0"/>
              <a:t>北京新光天地</a:t>
            </a:r>
            <a:endParaRPr lang="en-US" altLang="zh-TW" sz="3600" dirty="0" smtClean="0"/>
          </a:p>
          <a:p>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lstStyle/>
          <a:p>
            <a:r>
              <a:rPr lang="zh-TW" altLang="en-US">
                <a:solidFill>
                  <a:srgbClr val="0066FF"/>
                </a:solidFill>
              </a:rPr>
              <a:t>華聯集團吉小安硬吃北京新光天地</a:t>
            </a:r>
          </a:p>
        </p:txBody>
      </p:sp>
      <p:sp>
        <p:nvSpPr>
          <p:cNvPr id="128005" name="Rectangle 5"/>
          <p:cNvSpPr>
            <a:spLocks noGrp="1" noChangeArrowheads="1"/>
          </p:cNvSpPr>
          <p:nvPr>
            <p:ph type="body" sz="half" idx="1"/>
          </p:nvPr>
        </p:nvSpPr>
        <p:spPr>
          <a:xfrm>
            <a:off x="566738" y="1752600"/>
            <a:ext cx="4149725" cy="4267200"/>
          </a:xfrm>
        </p:spPr>
        <p:txBody>
          <a:bodyPr/>
          <a:lstStyle/>
          <a:p>
            <a:r>
              <a:rPr lang="zh-TW" altLang="en-US" sz="2600"/>
              <a:t>北京新光天地案</a:t>
            </a:r>
            <a:r>
              <a:rPr lang="en-US" altLang="zh-TW" sz="2600"/>
              <a:t>(50/50)</a:t>
            </a:r>
          </a:p>
          <a:p>
            <a:r>
              <a:rPr lang="en-US" altLang="zh-TW" sz="2600"/>
              <a:t>2007.8.27.</a:t>
            </a:r>
            <a:r>
              <a:rPr lang="zh-TW" altLang="en-US" sz="2600"/>
              <a:t>吳昕達被軟禁，財務部門、管理系統被二百名保全與華聯員工接管</a:t>
            </a:r>
            <a:r>
              <a:rPr lang="en-US" altLang="zh-TW" sz="2600"/>
              <a:t>,</a:t>
            </a:r>
            <a:r>
              <a:rPr lang="zh-TW" altLang="en-US" sz="2600"/>
              <a:t>理由是「台籍幹部收賄」。</a:t>
            </a:r>
          </a:p>
          <a:p>
            <a:r>
              <a:rPr kumimoji="0" lang="en-US" altLang="zh-TW" sz="2600"/>
              <a:t>8.31.</a:t>
            </a:r>
            <a:r>
              <a:rPr kumimoji="0" lang="zh-TW" altLang="en-US" sz="2600"/>
              <a:t>以「誤會」收場。</a:t>
            </a:r>
          </a:p>
          <a:p>
            <a:r>
              <a:rPr kumimoji="0" lang="en-US" altLang="zh-TW" sz="2600"/>
              <a:t>2012.8.</a:t>
            </a:r>
            <a:r>
              <a:rPr kumimoji="0" lang="zh-TW" altLang="en-US" sz="2600"/>
              <a:t>新光退出經營 </a:t>
            </a:r>
            <a:r>
              <a:rPr lang="zh-TW" altLang="en-US" sz="2600"/>
              <a:t> </a:t>
            </a:r>
          </a:p>
        </p:txBody>
      </p:sp>
      <p:sp>
        <p:nvSpPr>
          <p:cNvPr id="128006" name="Rectangle 6"/>
          <p:cNvSpPr>
            <a:spLocks noGrp="1" noChangeArrowheads="1"/>
          </p:cNvSpPr>
          <p:nvPr>
            <p:ph type="body" sz="half" idx="2"/>
          </p:nvPr>
        </p:nvSpPr>
        <p:spPr/>
        <p:txBody>
          <a:bodyPr/>
          <a:lstStyle/>
          <a:p>
            <a:endParaRPr lang="zh-TW" altLang="zh-TW" sz="2600"/>
          </a:p>
        </p:txBody>
      </p:sp>
      <p:pic>
        <p:nvPicPr>
          <p:cNvPr id="128007" name="Picture 7" descr="images"/>
          <p:cNvPicPr>
            <a:picLocks noChangeAspect="1" noChangeArrowheads="1"/>
          </p:cNvPicPr>
          <p:nvPr/>
        </p:nvPicPr>
        <p:blipFill>
          <a:blip r:embed="rId2" cstate="print"/>
          <a:srcRect/>
          <a:stretch>
            <a:fillRect/>
          </a:stretch>
        </p:blipFill>
        <p:spPr bwMode="auto">
          <a:xfrm>
            <a:off x="4932363" y="2133600"/>
            <a:ext cx="3368675" cy="40322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台商受害案件一共有多少？ </a:t>
            </a:r>
            <a:endParaRPr lang="zh-TW" altLang="en-US" dirty="0"/>
          </a:p>
        </p:txBody>
      </p:sp>
      <p:sp>
        <p:nvSpPr>
          <p:cNvPr id="5" name="內容版面配置區 4"/>
          <p:cNvSpPr>
            <a:spLocks noGrp="1"/>
          </p:cNvSpPr>
          <p:nvPr>
            <p:ph sz="quarter" idx="1"/>
          </p:nvPr>
        </p:nvSpPr>
        <p:spPr/>
        <p:txBody>
          <a:bodyPr/>
          <a:lstStyle/>
          <a:p>
            <a:r>
              <a:rPr lang="en-US" altLang="zh-TW" dirty="0" smtClean="0"/>
              <a:t>2011</a:t>
            </a:r>
            <a:r>
              <a:rPr lang="zh-TW" altLang="en-US" dirty="0" smtClean="0"/>
              <a:t>年</a:t>
            </a:r>
            <a:r>
              <a:rPr lang="en-US" altLang="zh-TW" dirty="0" smtClean="0"/>
              <a:t>3</a:t>
            </a:r>
            <a:r>
              <a:rPr lang="zh-TW" altLang="en-US" dirty="0" smtClean="0"/>
              <a:t>月國台辦主任陳雲林向兩會</a:t>
            </a:r>
            <a:r>
              <a:rPr lang="en-US" altLang="zh-TW" dirty="0" smtClean="0"/>
              <a:t>〈</a:t>
            </a:r>
            <a:r>
              <a:rPr lang="zh-TW" altLang="en-US" dirty="0" smtClean="0"/>
              <a:t>人大政協</a:t>
            </a:r>
            <a:r>
              <a:rPr lang="en-US" altLang="zh-TW" dirty="0" smtClean="0"/>
              <a:t>〉</a:t>
            </a:r>
            <a:r>
              <a:rPr lang="zh-TW" altLang="en-US" dirty="0" smtClean="0"/>
              <a:t>報告：「</a:t>
            </a:r>
            <a:r>
              <a:rPr lang="en-US" altLang="zh-TW" dirty="0" smtClean="0"/>
              <a:t>2001</a:t>
            </a:r>
            <a:r>
              <a:rPr lang="zh-TW" altLang="en-US" dirty="0" smtClean="0"/>
              <a:t>到</a:t>
            </a:r>
            <a:r>
              <a:rPr lang="en-US" altLang="zh-TW" dirty="0" smtClean="0"/>
              <a:t>2010</a:t>
            </a:r>
            <a:r>
              <a:rPr lang="zh-TW" altLang="en-US" dirty="0" smtClean="0"/>
              <a:t>十年間，台胞投訴案件</a:t>
            </a:r>
            <a:r>
              <a:rPr lang="en-US" altLang="zh-TW" dirty="0" smtClean="0"/>
              <a:t>2</a:t>
            </a:r>
            <a:r>
              <a:rPr lang="zh-TW" altLang="en-US" dirty="0" smtClean="0"/>
              <a:t>萬</a:t>
            </a:r>
            <a:r>
              <a:rPr lang="en-US" altLang="zh-TW" dirty="0" smtClean="0"/>
              <a:t>8215</a:t>
            </a:r>
            <a:r>
              <a:rPr lang="zh-TW" altLang="en-US" dirty="0" smtClean="0"/>
              <a:t>件，協調解決了</a:t>
            </a:r>
            <a:r>
              <a:rPr lang="en-US" altLang="zh-TW" dirty="0" smtClean="0"/>
              <a:t>2</a:t>
            </a:r>
            <a:r>
              <a:rPr lang="zh-TW" altLang="en-US" dirty="0" smtClean="0"/>
              <a:t>萬</a:t>
            </a:r>
            <a:r>
              <a:rPr lang="en-US" altLang="zh-TW" dirty="0" smtClean="0"/>
              <a:t>4084</a:t>
            </a:r>
            <a:r>
              <a:rPr lang="zh-TW" altLang="en-US" dirty="0" smtClean="0"/>
              <a:t>件，結案率達</a:t>
            </a:r>
            <a:r>
              <a:rPr lang="en-US" altLang="zh-TW" dirty="0" smtClean="0"/>
              <a:t>85.4%</a:t>
            </a:r>
            <a:r>
              <a:rPr lang="zh-TW" altLang="en-US" dirty="0" smtClean="0"/>
              <a:t>。」</a:t>
            </a:r>
            <a:endParaRPr lang="en-US" altLang="zh-TW" dirty="0" smtClean="0"/>
          </a:p>
          <a:p>
            <a:r>
              <a:rPr lang="zh-TW" altLang="en-US" dirty="0" smtClean="0"/>
              <a:t>平均每年</a:t>
            </a:r>
            <a:r>
              <a:rPr lang="en-US" altLang="zh-TW" dirty="0" smtClean="0"/>
              <a:t>2822</a:t>
            </a:r>
            <a:r>
              <a:rPr lang="zh-TW" altLang="en-US" dirty="0" smtClean="0"/>
              <a:t>件</a:t>
            </a:r>
            <a:r>
              <a:rPr lang="en-US" altLang="zh-TW" dirty="0" smtClean="0"/>
              <a:t>‧</a:t>
            </a:r>
          </a:p>
          <a:p>
            <a:r>
              <a:rPr lang="zh-TW" altLang="en-US" dirty="0" smtClean="0"/>
              <a:t>向國台辦投訴台商受害案例共約</a:t>
            </a:r>
            <a:r>
              <a:rPr lang="en-US" altLang="zh-TW" dirty="0" smtClean="0"/>
              <a:t>7-8</a:t>
            </a:r>
            <a:r>
              <a:rPr lang="zh-TW" altLang="en-US" dirty="0" smtClean="0"/>
              <a:t>萬件</a:t>
            </a:r>
            <a:r>
              <a:rPr lang="en-US" altLang="zh-TW" dirty="0" smtClean="0"/>
              <a:t>‧</a:t>
            </a:r>
          </a:p>
          <a:p>
            <a:r>
              <a:rPr lang="zh-TW" altLang="en-US" dirty="0" smtClean="0"/>
              <a:t>依法處理有幾件？</a:t>
            </a:r>
            <a:endParaRPr lang="en-US" altLang="zh-TW" dirty="0" smtClean="0"/>
          </a:p>
          <a:p>
            <a:r>
              <a:rPr lang="zh-TW" altLang="en-US" dirty="0" smtClean="0"/>
              <a:t>沒有一件依法賠償！</a:t>
            </a:r>
            <a:endParaRPr lang="en-US" altLang="zh-TW" dirty="0" smtClean="0"/>
          </a:p>
          <a:p>
            <a:r>
              <a:rPr lang="zh-TW" altLang="en-US" dirty="0" smtClean="0"/>
              <a:t>沒有任何加害者負法律責任！</a:t>
            </a:r>
            <a:endParaRPr lang="en-US" altLang="zh-TW" dirty="0" smtClean="0"/>
          </a:p>
          <a:p>
            <a:endParaRPr lang="zh-TW" altLang="en-US" dirty="0" smtClean="0"/>
          </a:p>
          <a:p>
            <a:endParaRPr lang="zh-TW"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zh-TW" altLang="en-US" sz="3400" b="1">
                <a:solidFill>
                  <a:srgbClr val="0066FF"/>
                </a:solidFill>
              </a:rPr>
              <a:t>中共處理台商案件的一貫手法</a:t>
            </a:r>
            <a:r>
              <a:rPr lang="zh-TW" altLang="en-US" sz="4200" b="1">
                <a:solidFill>
                  <a:schemeClr val="accent2"/>
                </a:solidFill>
              </a:rPr>
              <a:t>拖</a:t>
            </a:r>
            <a:r>
              <a:rPr lang="zh-TW" altLang="en-US" sz="3400" b="1">
                <a:solidFill>
                  <a:schemeClr val="accent2"/>
                </a:solidFill>
              </a:rPr>
              <a:t>與</a:t>
            </a:r>
            <a:r>
              <a:rPr lang="zh-TW" altLang="en-US" sz="4200" b="1">
                <a:solidFill>
                  <a:schemeClr val="accent2"/>
                </a:solidFill>
              </a:rPr>
              <a:t>騙</a:t>
            </a:r>
            <a:r>
              <a:rPr lang="zh-TW" altLang="en-US" sz="3400" b="1">
                <a:solidFill>
                  <a:schemeClr val="accent2"/>
                </a:solidFill>
              </a:rPr>
              <a:t>！</a:t>
            </a:r>
            <a:endParaRPr lang="zh-TW" altLang="en-US" sz="4800" b="1">
              <a:solidFill>
                <a:srgbClr val="0066FF"/>
              </a:solidFill>
            </a:endParaRPr>
          </a:p>
        </p:txBody>
      </p:sp>
      <p:sp>
        <p:nvSpPr>
          <p:cNvPr id="136195" name="Rectangle 3"/>
          <p:cNvSpPr>
            <a:spLocks noGrp="1" noChangeArrowheads="1"/>
          </p:cNvSpPr>
          <p:nvPr>
            <p:ph type="body" idx="1"/>
          </p:nvPr>
        </p:nvSpPr>
        <p:spPr>
          <a:xfrm>
            <a:off x="566738" y="1989138"/>
            <a:ext cx="8397875" cy="4248150"/>
          </a:xfrm>
        </p:spPr>
        <p:txBody>
          <a:bodyPr/>
          <a:lstStyle/>
          <a:p>
            <a:pPr>
              <a:lnSpc>
                <a:spcPct val="90000"/>
              </a:lnSpc>
            </a:pPr>
            <a:r>
              <a:rPr lang="zh-TW" altLang="en-US" sz="2800" b="1" dirty="0">
                <a:solidFill>
                  <a:schemeClr val="accent2"/>
                </a:solidFill>
              </a:rPr>
              <a:t>沒有法律</a:t>
            </a:r>
            <a:r>
              <a:rPr lang="zh-TW" altLang="en-US" sz="2800" dirty="0"/>
              <a:t>  </a:t>
            </a:r>
            <a:r>
              <a:rPr lang="en-US" altLang="zh-TW" sz="2800" dirty="0"/>
              <a:t>1994</a:t>
            </a:r>
            <a:r>
              <a:rPr lang="zh-TW" altLang="en-US" sz="2800" dirty="0"/>
              <a:t>年訂定</a:t>
            </a:r>
            <a:r>
              <a:rPr lang="en-US" altLang="zh-TW" sz="2800" dirty="0"/>
              <a:t>【</a:t>
            </a:r>
            <a:r>
              <a:rPr lang="zh-TW" altLang="en-US" sz="2800" dirty="0"/>
              <a:t>台灣同胞投資保護法</a:t>
            </a:r>
            <a:r>
              <a:rPr lang="en-US" altLang="zh-TW" sz="2800" dirty="0"/>
              <a:t>】</a:t>
            </a:r>
          </a:p>
          <a:p>
            <a:pPr>
              <a:lnSpc>
                <a:spcPct val="90000"/>
              </a:lnSpc>
            </a:pPr>
            <a:r>
              <a:rPr lang="zh-TW" altLang="en-US" sz="2800" b="1" dirty="0">
                <a:solidFill>
                  <a:schemeClr val="accent2"/>
                </a:solidFill>
              </a:rPr>
              <a:t>法律不夠周密</a:t>
            </a:r>
            <a:r>
              <a:rPr lang="zh-TW" altLang="en-US" sz="2800" dirty="0"/>
              <a:t>  </a:t>
            </a:r>
            <a:r>
              <a:rPr lang="en-US" altLang="zh-TW" sz="2800" dirty="0"/>
              <a:t>1999</a:t>
            </a:r>
            <a:r>
              <a:rPr lang="zh-TW" altLang="en-US" sz="2800" dirty="0"/>
              <a:t>年訂定</a:t>
            </a:r>
            <a:r>
              <a:rPr lang="en-US" altLang="zh-TW" sz="2800" dirty="0"/>
              <a:t>【</a:t>
            </a:r>
            <a:r>
              <a:rPr lang="zh-TW" altLang="en-US" sz="2800" dirty="0"/>
              <a:t>台灣同胞投資保護法</a:t>
            </a:r>
            <a:r>
              <a:rPr lang="zh-TW" altLang="en-US" sz="2800" b="1" dirty="0"/>
              <a:t>實行細則</a:t>
            </a:r>
            <a:r>
              <a:rPr lang="en-US" altLang="zh-TW" sz="2800" dirty="0"/>
              <a:t>】</a:t>
            </a:r>
          </a:p>
          <a:p>
            <a:pPr>
              <a:lnSpc>
                <a:spcPct val="90000"/>
              </a:lnSpc>
            </a:pPr>
            <a:r>
              <a:rPr lang="zh-TW" altLang="en-US" sz="2800" b="1" dirty="0">
                <a:solidFill>
                  <a:schemeClr val="accent2"/>
                </a:solidFill>
              </a:rPr>
              <a:t>承辦單位層級不高</a:t>
            </a:r>
            <a:r>
              <a:rPr lang="zh-TW" altLang="en-US" sz="2800" dirty="0"/>
              <a:t>  </a:t>
            </a:r>
            <a:r>
              <a:rPr lang="en-US" altLang="zh-TW" sz="2800" dirty="0"/>
              <a:t>2005</a:t>
            </a:r>
            <a:r>
              <a:rPr lang="zh-TW" altLang="en-US" sz="2800" dirty="0"/>
              <a:t>年將台商糾紛處理處提升為台商投訴協調局</a:t>
            </a:r>
          </a:p>
          <a:p>
            <a:pPr>
              <a:lnSpc>
                <a:spcPct val="90000"/>
              </a:lnSpc>
            </a:pPr>
            <a:r>
              <a:rPr lang="zh-TW" altLang="en-US" sz="2800" b="1" dirty="0">
                <a:solidFill>
                  <a:schemeClr val="accent2"/>
                </a:solidFill>
              </a:rPr>
              <a:t>說謊</a:t>
            </a:r>
            <a:r>
              <a:rPr lang="zh-TW" altLang="en-US" sz="2800" dirty="0"/>
              <a:t>  </a:t>
            </a:r>
            <a:r>
              <a:rPr lang="en-US" altLang="zh-TW" sz="2800" dirty="0" smtClean="0"/>
              <a:t>2001</a:t>
            </a:r>
            <a:r>
              <a:rPr lang="zh-TW" altLang="en-US" sz="2800" dirty="0" smtClean="0"/>
              <a:t>年</a:t>
            </a:r>
            <a:r>
              <a:rPr lang="zh-TW" altLang="en-US" sz="2800" dirty="0"/>
              <a:t>到</a:t>
            </a:r>
            <a:r>
              <a:rPr lang="en-US" altLang="zh-TW" sz="2800" dirty="0"/>
              <a:t>2010</a:t>
            </a:r>
            <a:r>
              <a:rPr lang="zh-TW" altLang="en-US" sz="2800" dirty="0"/>
              <a:t>年間，台胞投訴案件</a:t>
            </a:r>
            <a:r>
              <a:rPr lang="en-US" altLang="zh-TW" sz="2800" dirty="0"/>
              <a:t>2</a:t>
            </a:r>
            <a:r>
              <a:rPr lang="zh-TW" altLang="en-US" sz="2800" dirty="0"/>
              <a:t>萬</a:t>
            </a:r>
            <a:r>
              <a:rPr lang="en-US" altLang="zh-TW" sz="2800" dirty="0"/>
              <a:t>8215</a:t>
            </a:r>
            <a:r>
              <a:rPr lang="zh-TW" altLang="en-US" sz="2800" dirty="0"/>
              <a:t>件，協調解決了</a:t>
            </a:r>
            <a:r>
              <a:rPr lang="en-US" altLang="zh-TW" sz="2800" dirty="0"/>
              <a:t>2</a:t>
            </a:r>
            <a:r>
              <a:rPr lang="zh-TW" altLang="en-US" sz="2800" dirty="0"/>
              <a:t>萬</a:t>
            </a:r>
            <a:r>
              <a:rPr lang="en-US" altLang="zh-TW" sz="2800" dirty="0"/>
              <a:t>4084</a:t>
            </a:r>
            <a:r>
              <a:rPr lang="zh-TW" altLang="en-US" sz="2800" dirty="0"/>
              <a:t>件，結案率達</a:t>
            </a:r>
            <a:r>
              <a:rPr lang="en-US" altLang="zh-TW" sz="2800" dirty="0"/>
              <a:t>85.4%</a:t>
            </a:r>
            <a:r>
              <a:rPr lang="zh-TW" altLang="en-US" sz="2800" dirty="0" smtClean="0"/>
              <a:t>。</a:t>
            </a:r>
            <a:endParaRPr lang="en-US" altLang="zh-TW" sz="2800" dirty="0" smtClean="0"/>
          </a:p>
          <a:p>
            <a:pPr>
              <a:lnSpc>
                <a:spcPct val="90000"/>
              </a:lnSpc>
            </a:pPr>
            <a:r>
              <a:rPr lang="zh-TW" altLang="en-US" sz="2800" dirty="0" smtClean="0"/>
              <a:t>「兩岸投資保障協議」只是幫中共圓謊！</a:t>
            </a:r>
            <a:endParaRPr lang="zh-TW" altLang="en-US" sz="2800" dirty="0"/>
          </a:p>
          <a:p>
            <a:pPr>
              <a:lnSpc>
                <a:spcPct val="90000"/>
              </a:lnSpc>
            </a:pPr>
            <a:endParaRPr lang="zh-TW" altLang="en-US" sz="2800" dirty="0"/>
          </a:p>
          <a:p>
            <a:pPr>
              <a:lnSpc>
                <a:spcPct val="90000"/>
              </a:lnSpc>
            </a:pPr>
            <a:endParaRPr lang="en-US" altLang="zh-TW"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195">
                                            <p:txEl>
                                              <p:pRg st="4" end="4"/>
                                            </p:txEl>
                                          </p:spTgt>
                                        </p:tgtEl>
                                        <p:attrNameLst>
                                          <p:attrName>style.visibility</p:attrName>
                                        </p:attrNameLst>
                                      </p:cBhvr>
                                      <p:to>
                                        <p:strVal val="visible"/>
                                      </p:to>
                                    </p:set>
                                    <p:anim calcmode="lin" valueType="num">
                                      <p:cBhvr additive="base">
                                        <p:cTn id="7" dur="500" fill="hold"/>
                                        <p:tgtEl>
                                          <p:spTgt spid="13619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smtClean="0"/>
              <a:t>結論一：中國不是一個法治的國家</a:t>
            </a:r>
            <a:endParaRPr lang="zh-TW" altLang="en-US" dirty="0"/>
          </a:p>
        </p:txBody>
      </p:sp>
      <p:sp>
        <p:nvSpPr>
          <p:cNvPr id="6" name="內容版面配置區 5"/>
          <p:cNvSpPr>
            <a:spLocks noGrp="1"/>
          </p:cNvSpPr>
          <p:nvPr>
            <p:ph sz="quarter" idx="1"/>
          </p:nvPr>
        </p:nvSpPr>
        <p:spPr/>
        <p:txBody>
          <a:bodyPr/>
          <a:lstStyle/>
          <a:p>
            <a:r>
              <a:rPr lang="zh-TW" altLang="en-US" dirty="0" smtClean="0"/>
              <a:t>以黨領政、權大於法</a:t>
            </a:r>
            <a:endParaRPr lang="en-US" altLang="zh-TW" dirty="0" smtClean="0"/>
          </a:p>
          <a:p>
            <a:r>
              <a:rPr lang="zh-TW" altLang="en-US" dirty="0" smtClean="0"/>
              <a:t>講一套做一套</a:t>
            </a:r>
            <a:endParaRPr lang="en-US" altLang="zh-TW" dirty="0" smtClean="0"/>
          </a:p>
          <a:p>
            <a:r>
              <a:rPr lang="zh-TW" altLang="en-US" dirty="0" smtClean="0"/>
              <a:t>中共人大已訂定完整的法律：憲法、民法、刑法、台灣同胞投資保護法及實施細則</a:t>
            </a:r>
            <a:r>
              <a:rPr lang="en-US" altLang="zh-TW" dirty="0" smtClean="0"/>
              <a:t>‧</a:t>
            </a:r>
          </a:p>
          <a:p>
            <a:r>
              <a:rPr lang="zh-TW" altLang="en-US" dirty="0" smtClean="0"/>
              <a:t>每一級書記</a:t>
            </a:r>
            <a:r>
              <a:rPr lang="en-US" altLang="zh-TW" dirty="0" smtClean="0"/>
              <a:t>〈</a:t>
            </a:r>
            <a:r>
              <a:rPr lang="zh-TW" altLang="en-US" dirty="0" smtClean="0"/>
              <a:t>村、鄉、鎮、縣、市</a:t>
            </a:r>
            <a:r>
              <a:rPr lang="en-US" altLang="zh-TW" dirty="0" smtClean="0"/>
              <a:t>〉</a:t>
            </a:r>
            <a:r>
              <a:rPr lang="zh-TW" altLang="en-US" dirty="0" smtClean="0"/>
              <a:t>享有無線權力，如同土皇帝</a:t>
            </a:r>
            <a:r>
              <a:rPr lang="en-US" altLang="zh-TW" dirty="0" smtClean="0"/>
              <a:t>‧</a:t>
            </a:r>
          </a:p>
          <a:p>
            <a:r>
              <a:rPr lang="zh-TW" altLang="en-US" dirty="0" smtClean="0"/>
              <a:t>律師在中國是最危險的行業</a:t>
            </a:r>
            <a:r>
              <a:rPr lang="en-US" altLang="zh-TW" dirty="0" smtClean="0"/>
              <a:t>‧</a:t>
            </a:r>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linds(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blinds(horizontal)">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結論二：中國在中共統治下永遠不會成為一個法治國家！</a:t>
            </a:r>
            <a:endParaRPr lang="zh-TW" altLang="en-US" dirty="0"/>
          </a:p>
        </p:txBody>
      </p:sp>
      <p:sp>
        <p:nvSpPr>
          <p:cNvPr id="3" name="內容版面配置區 2"/>
          <p:cNvSpPr>
            <a:spLocks noGrp="1"/>
          </p:cNvSpPr>
          <p:nvPr>
            <p:ph sz="quarter" idx="1"/>
          </p:nvPr>
        </p:nvSpPr>
        <p:spPr/>
        <p:txBody>
          <a:bodyPr/>
          <a:lstStyle/>
          <a:p>
            <a:r>
              <a:rPr lang="zh-TW" altLang="en-US" dirty="0" smtClean="0"/>
              <a:t>在民主國家的制度下，警政署、檢察署、法院是三個獨立單位，互不隸屬。</a:t>
            </a:r>
            <a:endParaRPr lang="en-US" altLang="zh-TW" dirty="0" smtClean="0"/>
          </a:p>
          <a:p>
            <a:r>
              <a:rPr lang="zh-TW" altLang="en-US" dirty="0" smtClean="0"/>
              <a:t>在中共制度下，公安、檢察、法院的上級單位是政法委</a:t>
            </a:r>
            <a:r>
              <a:rPr lang="en-US" altLang="zh-TW" dirty="0" smtClean="0"/>
              <a:t>‧</a:t>
            </a:r>
          </a:p>
          <a:p>
            <a:r>
              <a:rPr lang="zh-TW" altLang="en-US" dirty="0" smtClean="0"/>
              <a:t>法官的判決會受那些人直接影響？</a:t>
            </a:r>
            <a:endParaRPr lang="en-US" altLang="zh-TW" dirty="0" smtClean="0"/>
          </a:p>
          <a:p>
            <a:r>
              <a:rPr lang="zh-TW" altLang="en-US" dirty="0" smtClean="0"/>
              <a:t>庭長、院長、政法委、人大、記者</a:t>
            </a:r>
            <a:r>
              <a:rPr lang="en-US" altLang="zh-TW" dirty="0" smtClean="0"/>
              <a:t>‧</a:t>
            </a:r>
          </a:p>
          <a:p>
            <a:r>
              <a:rPr lang="zh-TW" altLang="en-US" dirty="0" smtClean="0"/>
              <a:t>十九大前，最高人民法院院長周強，十九大後中共政法委書記郭聲琨均堅決反對「三權鼎立」及「司法獨立」</a:t>
            </a:r>
            <a:r>
              <a:rPr lang="en-US" altLang="zh-TW" dirty="0" smtClean="0"/>
              <a:t>‧</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結論三：掠奪台商是中共的政策！</a:t>
            </a:r>
            <a:r>
              <a:rPr lang="en-US" altLang="zh-TW" dirty="0" smtClean="0"/>
              <a:t/>
            </a:r>
            <a:br>
              <a:rPr lang="en-US" altLang="zh-TW" dirty="0" smtClean="0"/>
            </a:br>
            <a:endParaRPr lang="zh-TW" altLang="en-US" dirty="0"/>
          </a:p>
        </p:txBody>
      </p:sp>
      <p:sp>
        <p:nvSpPr>
          <p:cNvPr id="3" name="內容版面配置區 2"/>
          <p:cNvSpPr>
            <a:spLocks noGrp="1"/>
          </p:cNvSpPr>
          <p:nvPr>
            <p:ph sz="quarter" idx="1"/>
          </p:nvPr>
        </p:nvSpPr>
        <p:spPr/>
        <p:txBody>
          <a:bodyPr/>
          <a:lstStyle/>
          <a:p>
            <a:r>
              <a:rPr lang="zh-TW" altLang="en-US" dirty="0" smtClean="0"/>
              <a:t>台灣海基會經貿處及經濟部台商聯合服務中心</a:t>
            </a:r>
            <a:r>
              <a:rPr lang="en-US" altLang="zh-TW" dirty="0" smtClean="0"/>
              <a:t>〈2012</a:t>
            </a:r>
            <a:r>
              <a:rPr lang="zh-TW" altLang="en-US" dirty="0" smtClean="0"/>
              <a:t>年兩岸投資保障協議簽屬後</a:t>
            </a:r>
            <a:r>
              <a:rPr lang="en-US" altLang="zh-TW" dirty="0" smtClean="0"/>
              <a:t>〉</a:t>
            </a:r>
          </a:p>
          <a:p>
            <a:r>
              <a:rPr lang="zh-TW" altLang="en-US" dirty="0" smtClean="0"/>
              <a:t>海協會、國台辦</a:t>
            </a:r>
            <a:endParaRPr lang="en-US" altLang="zh-TW" dirty="0" smtClean="0"/>
          </a:p>
          <a:p>
            <a:r>
              <a:rPr lang="zh-TW" altLang="en-US" dirty="0" smtClean="0"/>
              <a:t>國台辦</a:t>
            </a:r>
            <a:r>
              <a:rPr lang="en-US" altLang="zh-TW" dirty="0" smtClean="0"/>
              <a:t>〈</a:t>
            </a:r>
            <a:r>
              <a:rPr lang="zh-TW" altLang="en-US" dirty="0" smtClean="0"/>
              <a:t>國務院台灣事務辦公室</a:t>
            </a:r>
            <a:r>
              <a:rPr lang="en-US" altLang="zh-TW" dirty="0" smtClean="0"/>
              <a:t>〉</a:t>
            </a:r>
            <a:r>
              <a:rPr lang="zh-TW" altLang="en-US" dirty="0" smtClean="0"/>
              <a:t>是統戰單位，不是解決台商案的父母官</a:t>
            </a:r>
            <a:r>
              <a:rPr lang="en-US" altLang="zh-TW" dirty="0" smtClean="0"/>
              <a:t>‧</a:t>
            </a:r>
            <a:r>
              <a:rPr lang="zh-TW" altLang="en-US" dirty="0" smtClean="0"/>
              <a:t>因為中共沒有解決台商案件之誠意！</a:t>
            </a:r>
            <a:endParaRPr lang="en-US" altLang="zh-TW" dirty="0" smtClean="0"/>
          </a:p>
          <a:p>
            <a:r>
              <a:rPr lang="zh-TW" altLang="en-US" dirty="0" smtClean="0"/>
              <a:t>本人多年呼籲政府講真話，承認沒有能力解決台商受害案件，這樣才不會誤導台商</a:t>
            </a:r>
            <a:r>
              <a:rPr lang="en-US" altLang="zh-TW" dirty="0" smtClean="0"/>
              <a:t>‧</a:t>
            </a:r>
          </a:p>
          <a:p>
            <a:r>
              <a:rPr lang="zh-TW" altLang="en-US" dirty="0" smtClean="0"/>
              <a:t>掠奪台商是中共的政策！</a:t>
            </a:r>
            <a:endParaRPr lang="en-US" altLang="zh-TW" dirty="0" smtClean="0"/>
          </a:p>
          <a:p>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結論四：中共的謊言是沒有道德底線！</a:t>
            </a:r>
            <a:endParaRPr lang="zh-TW" altLang="en-US" dirty="0"/>
          </a:p>
        </p:txBody>
      </p:sp>
      <p:sp>
        <p:nvSpPr>
          <p:cNvPr id="3" name="內容版面配置區 2"/>
          <p:cNvSpPr>
            <a:spLocks noGrp="1"/>
          </p:cNvSpPr>
          <p:nvPr>
            <p:ph sz="quarter" idx="1"/>
          </p:nvPr>
        </p:nvSpPr>
        <p:spPr>
          <a:xfrm>
            <a:off x="539552" y="1484784"/>
            <a:ext cx="7776864" cy="4873752"/>
          </a:xfrm>
        </p:spPr>
        <p:txBody>
          <a:bodyPr/>
          <a:lstStyle/>
          <a:p>
            <a:r>
              <a:rPr lang="zh-TW" altLang="en-US" dirty="0" smtClean="0"/>
              <a:t>人與人說謊，機關與機關說謊</a:t>
            </a:r>
            <a:r>
              <a:rPr lang="en-US" altLang="zh-TW" dirty="0" smtClean="0"/>
              <a:t>‧</a:t>
            </a:r>
            <a:r>
              <a:rPr lang="zh-TW" altLang="en-US" dirty="0" smtClean="0"/>
              <a:t>說謊可以無往不利</a:t>
            </a:r>
            <a:r>
              <a:rPr lang="en-US" altLang="zh-TW" dirty="0" smtClean="0"/>
              <a:t>‧</a:t>
            </a:r>
          </a:p>
          <a:p>
            <a:r>
              <a:rPr lang="zh-TW" altLang="en-US" dirty="0" smtClean="0"/>
              <a:t>一畝地產萬斤糧，錢學森背書，大饑荒！</a:t>
            </a:r>
            <a:endParaRPr lang="en-US" altLang="zh-TW" dirty="0" smtClean="0"/>
          </a:p>
          <a:p>
            <a:endParaRPr lang="en-US" altLang="zh-TW" dirty="0" smtClean="0"/>
          </a:p>
          <a:p>
            <a:r>
              <a:rPr lang="zh-TW" altLang="en-US" dirty="0" smtClean="0"/>
              <a:t>假借台商高為邦之名投書，製造假新聞共</a:t>
            </a:r>
            <a:r>
              <a:rPr lang="en-US" altLang="zh-TW" dirty="0" smtClean="0"/>
              <a:t>25</a:t>
            </a:r>
            <a:r>
              <a:rPr lang="zh-TW" altLang="en-US" dirty="0" smtClean="0"/>
              <a:t>篇，騙不知情去中國投資。</a:t>
            </a:r>
            <a:endParaRPr lang="en-US" altLang="zh-TW" dirty="0" smtClean="0"/>
          </a:p>
          <a:p>
            <a:r>
              <a:rPr lang="zh-TW" altLang="en-US" dirty="0" smtClean="0"/>
              <a:t>工廠被洗劫一空後，第二輪文宣出爐，一年賺回一個資本額，工廠設備增加四倍</a:t>
            </a:r>
            <a:r>
              <a:rPr lang="en-US" altLang="zh-TW" dirty="0" smtClean="0"/>
              <a:t>‧</a:t>
            </a:r>
          </a:p>
          <a:p>
            <a:r>
              <a:rPr lang="zh-TW" altLang="en-US" dirty="0" smtClean="0"/>
              <a:t>六年後</a:t>
            </a:r>
            <a:r>
              <a:rPr lang="en-US" altLang="zh-TW" dirty="0" smtClean="0"/>
              <a:t>〈2005〉</a:t>
            </a:r>
            <a:r>
              <a:rPr lang="zh-TW" altLang="en-US" dirty="0" smtClean="0"/>
              <a:t>還繼續利用高為邦做文宣</a:t>
            </a:r>
            <a:r>
              <a:rPr lang="en-US" altLang="zh-TW" dirty="0" smtClean="0"/>
              <a:t>‧</a:t>
            </a:r>
          </a:p>
          <a:p>
            <a:r>
              <a:rPr lang="zh-TW" altLang="en-US" dirty="0" smtClean="0"/>
              <a:t>用假新聞洗腦、對台統戰，不能再視而不見</a:t>
            </a:r>
            <a:r>
              <a:rPr lang="en-US" altLang="zh-TW" dirty="0" smtClean="0"/>
              <a:t>‧</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linds(horizontal)">
                                      <p:cBhvr>
                                        <p:cTn id="23" dur="500"/>
                                        <p:tgtEl>
                                          <p:spTgt spid="3">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結論五：中共的本資既殘暴且邪惡！</a:t>
            </a:r>
            <a:endParaRPr lang="zh-TW" altLang="en-US" dirty="0"/>
          </a:p>
        </p:txBody>
      </p:sp>
      <p:sp>
        <p:nvSpPr>
          <p:cNvPr id="3" name="內容版面配置區 2"/>
          <p:cNvSpPr>
            <a:spLocks noGrp="1"/>
          </p:cNvSpPr>
          <p:nvPr>
            <p:ph sz="quarter" idx="1"/>
          </p:nvPr>
        </p:nvSpPr>
        <p:spPr/>
        <p:txBody>
          <a:bodyPr/>
          <a:lstStyle/>
          <a:p>
            <a:r>
              <a:rPr lang="zh-TW" altLang="en-US" dirty="0" smtClean="0"/>
              <a:t>開國後的殺戮：三反五反殺地主、殺富商、殺國民黨軍公教餘孽</a:t>
            </a:r>
            <a:r>
              <a:rPr lang="en-US" altLang="zh-TW" dirty="0" smtClean="0"/>
              <a:t>‧</a:t>
            </a:r>
          </a:p>
          <a:p>
            <a:r>
              <a:rPr lang="en-US" altLang="zh-TW" dirty="0" smtClean="0"/>
              <a:t>60</a:t>
            </a:r>
            <a:r>
              <a:rPr lang="zh-TW" altLang="en-US" dirty="0" smtClean="0"/>
              <a:t>年代的大饑荒</a:t>
            </a:r>
            <a:r>
              <a:rPr lang="en-US" altLang="zh-TW" dirty="0" smtClean="0"/>
              <a:t>〈</a:t>
            </a:r>
            <a:r>
              <a:rPr lang="zh-TW" altLang="en-US" dirty="0" smtClean="0"/>
              <a:t>謊言的報應</a:t>
            </a:r>
            <a:r>
              <a:rPr lang="en-US" altLang="zh-TW" dirty="0" smtClean="0"/>
              <a:t>〉</a:t>
            </a:r>
          </a:p>
          <a:p>
            <a:r>
              <a:rPr lang="zh-TW" altLang="en-US" dirty="0" smtClean="0"/>
              <a:t>文化大革命</a:t>
            </a:r>
            <a:r>
              <a:rPr lang="en-US" altLang="zh-TW" dirty="0" smtClean="0"/>
              <a:t>〈1966-1976〉</a:t>
            </a:r>
          </a:p>
          <a:p>
            <a:r>
              <a:rPr lang="en-US" altLang="zh-TW" dirty="0" smtClean="0"/>
              <a:t>89</a:t>
            </a:r>
            <a:r>
              <a:rPr lang="zh-TW" altLang="en-US" dirty="0" smtClean="0"/>
              <a:t>六四天安門大屠殺</a:t>
            </a:r>
            <a:endParaRPr lang="en-US" altLang="zh-TW" dirty="0" smtClean="0"/>
          </a:p>
          <a:p>
            <a:r>
              <a:rPr lang="zh-TW" altLang="en-US" dirty="0" smtClean="0"/>
              <a:t>以上都已過去，現在呢？</a:t>
            </a:r>
            <a:endParaRPr lang="en-US" altLang="zh-TW" dirty="0" smtClean="0"/>
          </a:p>
          <a:p>
            <a:r>
              <a:rPr lang="zh-TW" altLang="en-US" dirty="0" smtClean="0"/>
              <a:t>迫害藏人、維吾爾人</a:t>
            </a:r>
            <a:endParaRPr lang="en-US" altLang="zh-TW" dirty="0" smtClean="0"/>
          </a:p>
          <a:p>
            <a:r>
              <a:rPr lang="zh-TW" altLang="en-US" dirty="0" smtClean="0"/>
              <a:t>迫害法輪功、活摘器官</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p:cNvPicPr>
            <a:picLocks noChangeAspect="1" noChangeArrowheads="1"/>
          </p:cNvPicPr>
          <p:nvPr/>
        </p:nvPicPr>
        <p:blipFill>
          <a:blip r:embed="rId3" cstate="print"/>
          <a:srcRect/>
          <a:stretch>
            <a:fillRect/>
          </a:stretch>
        </p:blipFill>
        <p:spPr bwMode="auto">
          <a:xfrm>
            <a:off x="468313" y="2068513"/>
            <a:ext cx="4032250" cy="1920875"/>
          </a:xfrm>
          <a:prstGeom prst="rect">
            <a:avLst/>
          </a:prstGeom>
          <a:noFill/>
          <a:ln w="9525">
            <a:noFill/>
            <a:round/>
            <a:headEnd/>
            <a:tailEnd/>
          </a:ln>
          <a:effectLst/>
        </p:spPr>
      </p:pic>
      <p:pic>
        <p:nvPicPr>
          <p:cNvPr id="29702" name="Picture 6"/>
          <p:cNvPicPr>
            <a:picLocks noChangeAspect="1" noChangeArrowheads="1"/>
          </p:cNvPicPr>
          <p:nvPr/>
        </p:nvPicPr>
        <p:blipFill>
          <a:blip r:embed="rId4" cstate="print"/>
          <a:srcRect/>
          <a:stretch>
            <a:fillRect/>
          </a:stretch>
        </p:blipFill>
        <p:spPr bwMode="auto">
          <a:xfrm>
            <a:off x="4716463" y="0"/>
            <a:ext cx="3951287" cy="71008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56323" name="Picture 3"/>
          <p:cNvPicPr>
            <a:picLocks noChangeAspect="1" noChangeArrowheads="1"/>
          </p:cNvPicPr>
          <p:nvPr/>
        </p:nvPicPr>
        <p:blipFill>
          <a:blip r:embed="rId3" cstate="print"/>
          <a:srcRect/>
          <a:stretch>
            <a:fillRect/>
          </a:stretch>
        </p:blipFill>
        <p:spPr bwMode="auto">
          <a:xfrm>
            <a:off x="1476375" y="0"/>
            <a:ext cx="5970588"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323850" y="246063"/>
            <a:ext cx="8496300" cy="6372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74755" name="Picture 3"/>
          <p:cNvPicPr>
            <a:picLocks noChangeAspect="1" noChangeArrowheads="1"/>
          </p:cNvPicPr>
          <p:nvPr/>
        </p:nvPicPr>
        <p:blipFill>
          <a:blip r:embed="rId3" cstate="print"/>
          <a:srcRect/>
          <a:stretch>
            <a:fillRect/>
          </a:stretch>
        </p:blipFill>
        <p:spPr bwMode="auto">
          <a:xfrm>
            <a:off x="1692275" y="-55563"/>
            <a:ext cx="6042025" cy="69135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31747" name="Picture 3"/>
          <p:cNvPicPr>
            <a:picLocks noChangeAspect="1" noChangeArrowheads="1"/>
          </p:cNvPicPr>
          <p:nvPr/>
        </p:nvPicPr>
        <p:blipFill>
          <a:blip r:embed="rId3" cstate="print"/>
          <a:srcRect/>
          <a:stretch>
            <a:fillRect/>
          </a:stretch>
        </p:blipFill>
        <p:spPr bwMode="auto">
          <a:xfrm>
            <a:off x="1547813" y="0"/>
            <a:ext cx="489585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33795" name="Picture 3"/>
          <p:cNvPicPr>
            <a:picLocks noChangeAspect="1" noChangeArrowheads="1"/>
          </p:cNvPicPr>
          <p:nvPr/>
        </p:nvPicPr>
        <p:blipFill>
          <a:blip r:embed="rId3" cstate="print"/>
          <a:srcRect/>
          <a:stretch>
            <a:fillRect/>
          </a:stretch>
        </p:blipFill>
        <p:spPr bwMode="auto">
          <a:xfrm>
            <a:off x="2354263" y="0"/>
            <a:ext cx="5014912"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35843" name="Picture 3"/>
          <p:cNvPicPr>
            <a:picLocks noChangeAspect="1" noChangeArrowheads="1"/>
          </p:cNvPicPr>
          <p:nvPr/>
        </p:nvPicPr>
        <p:blipFill>
          <a:blip r:embed="rId3" cstate="print"/>
          <a:srcRect/>
          <a:stretch>
            <a:fillRect/>
          </a:stretch>
        </p:blipFill>
        <p:spPr bwMode="auto">
          <a:xfrm>
            <a:off x="1979613" y="0"/>
            <a:ext cx="4772025"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37891" name="Picture 3"/>
          <p:cNvPicPr>
            <a:picLocks noChangeAspect="1" noChangeArrowheads="1"/>
          </p:cNvPicPr>
          <p:nvPr/>
        </p:nvPicPr>
        <p:blipFill>
          <a:blip r:embed="rId3" cstate="print"/>
          <a:srcRect/>
          <a:stretch>
            <a:fillRect/>
          </a:stretch>
        </p:blipFill>
        <p:spPr bwMode="auto">
          <a:xfrm>
            <a:off x="2124075" y="0"/>
            <a:ext cx="5327650" cy="66690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15888"/>
            <a:ext cx="8229600" cy="1922463"/>
          </a:xfrm>
          <a:ln/>
        </p:spPr>
        <p:txBody>
          <a:bodyPr lIns="90000" tIns="46800" rIns="90000" bIns="46800" anchor="ct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r>
              <a:rPr lang="en-US" sz="3400"/>
              <a:t/>
            </a:r>
            <a:br>
              <a:rPr lang="en-US" sz="3400"/>
            </a:br>
            <a:endParaRPr lang="en-US" sz="3400"/>
          </a:p>
        </p:txBody>
      </p:sp>
      <p:pic>
        <p:nvPicPr>
          <p:cNvPr id="39939" name="Picture 3"/>
          <p:cNvPicPr>
            <a:picLocks noChangeAspect="1" noChangeArrowheads="1"/>
          </p:cNvPicPr>
          <p:nvPr/>
        </p:nvPicPr>
        <p:blipFill>
          <a:blip r:embed="rId3" cstate="print"/>
          <a:srcRect/>
          <a:stretch>
            <a:fillRect/>
          </a:stretch>
        </p:blipFill>
        <p:spPr bwMode="auto">
          <a:xfrm>
            <a:off x="1979613" y="0"/>
            <a:ext cx="541655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41987" name="Picture 3"/>
          <p:cNvPicPr>
            <a:picLocks noChangeAspect="1" noChangeArrowheads="1"/>
          </p:cNvPicPr>
          <p:nvPr/>
        </p:nvPicPr>
        <p:blipFill>
          <a:blip r:embed="rId3" cstate="print"/>
          <a:srcRect/>
          <a:stretch>
            <a:fillRect/>
          </a:stretch>
        </p:blipFill>
        <p:spPr bwMode="auto">
          <a:xfrm>
            <a:off x="1116013" y="0"/>
            <a:ext cx="6845300" cy="69548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44035" name="Picture 3"/>
          <p:cNvPicPr>
            <a:picLocks noChangeAspect="1" noChangeArrowheads="1"/>
          </p:cNvPicPr>
          <p:nvPr/>
        </p:nvPicPr>
        <p:blipFill>
          <a:blip r:embed="rId3" cstate="print"/>
          <a:srcRect/>
          <a:stretch>
            <a:fillRect/>
          </a:stretch>
        </p:blipFill>
        <p:spPr bwMode="auto">
          <a:xfrm>
            <a:off x="2124075" y="0"/>
            <a:ext cx="511175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46083" name="Picture 3"/>
          <p:cNvPicPr>
            <a:picLocks noChangeAspect="1" noChangeArrowheads="1"/>
          </p:cNvPicPr>
          <p:nvPr/>
        </p:nvPicPr>
        <p:blipFill>
          <a:blip r:embed="rId3" cstate="print"/>
          <a:srcRect/>
          <a:stretch>
            <a:fillRect/>
          </a:stretch>
        </p:blipFill>
        <p:spPr bwMode="auto">
          <a:xfrm>
            <a:off x="1331913" y="0"/>
            <a:ext cx="6369050" cy="69373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48131" name="Picture 3"/>
          <p:cNvPicPr>
            <a:picLocks noChangeAspect="1" noChangeArrowheads="1"/>
          </p:cNvPicPr>
          <p:nvPr/>
        </p:nvPicPr>
        <p:blipFill>
          <a:blip r:embed="rId3" cstate="print"/>
          <a:srcRect/>
          <a:stretch>
            <a:fillRect/>
          </a:stretch>
        </p:blipFill>
        <p:spPr bwMode="auto">
          <a:xfrm>
            <a:off x="1835150" y="0"/>
            <a:ext cx="601345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5288" y="333375"/>
            <a:ext cx="8229600" cy="1079500"/>
          </a:xfrm>
        </p:spPr>
        <p:txBody>
          <a:bodyPr/>
          <a:lstStyle/>
          <a:p>
            <a:r>
              <a:rPr lang="zh-TW" altLang="en-US" sz="3200" b="1">
                <a:solidFill>
                  <a:srgbClr val="0066FF"/>
                </a:solidFill>
              </a:rPr>
              <a:t>我在中國投資的經過與遭遇</a:t>
            </a:r>
          </a:p>
        </p:txBody>
      </p:sp>
      <p:sp>
        <p:nvSpPr>
          <p:cNvPr id="106499" name="Rectangle 3"/>
          <p:cNvSpPr>
            <a:spLocks noGrp="1" noChangeArrowheads="1"/>
          </p:cNvSpPr>
          <p:nvPr>
            <p:ph type="body" idx="1"/>
          </p:nvPr>
        </p:nvSpPr>
        <p:spPr>
          <a:xfrm>
            <a:off x="323850" y="1989138"/>
            <a:ext cx="8458200" cy="4462462"/>
          </a:xfrm>
        </p:spPr>
        <p:txBody>
          <a:bodyPr/>
          <a:lstStyle/>
          <a:p>
            <a:r>
              <a:rPr lang="en-US" altLang="zh-TW" sz="2800" b="1" dirty="0">
                <a:latin typeface="新細明體" pitchFamily="18" charset="-120"/>
              </a:rPr>
              <a:t>1997.12.25.</a:t>
            </a:r>
            <a:r>
              <a:rPr lang="zh-TW" altLang="en-US" sz="2800" b="1" dirty="0">
                <a:latin typeface="新細明體" pitchFamily="18" charset="-120"/>
              </a:rPr>
              <a:t>公司成立，三個月後出口第一個貨櫃，品質被美國客戶認可，經營卻發生摩擦。</a:t>
            </a:r>
          </a:p>
          <a:p>
            <a:r>
              <a:rPr lang="zh-TW" altLang="en-US" sz="2800" b="1" dirty="0">
                <a:latin typeface="新細明體" pitchFamily="18" charset="-120"/>
              </a:rPr>
              <a:t>九</a:t>
            </a:r>
            <a:r>
              <a:rPr lang="zh-TW" altLang="en-US" sz="2800" b="1" dirty="0"/>
              <a:t>個月後每個月出口</a:t>
            </a:r>
            <a:r>
              <a:rPr lang="en-US" altLang="zh-TW" sz="2800" b="1" dirty="0"/>
              <a:t>2 ~ 3</a:t>
            </a:r>
            <a:r>
              <a:rPr lang="zh-TW" altLang="en-US" sz="2800" b="1" dirty="0"/>
              <a:t>個貨櫃，每月穫利達十萬人民幣，企業已陷入危機。</a:t>
            </a:r>
          </a:p>
          <a:p>
            <a:r>
              <a:rPr lang="zh-TW" altLang="en-US" sz="2800" b="1" dirty="0">
                <a:solidFill>
                  <a:srgbClr val="FF0066"/>
                </a:solidFill>
              </a:rPr>
              <a:t>曾念慶</a:t>
            </a:r>
            <a:r>
              <a:rPr lang="zh-TW" altLang="en-US" sz="2800" b="1" dirty="0"/>
              <a:t>勾結銀行，偽造簽字，違法貸款。</a:t>
            </a:r>
          </a:p>
          <a:p>
            <a:r>
              <a:rPr lang="zh-TW" altLang="en-US" sz="2800" b="1" dirty="0"/>
              <a:t>後來又發現</a:t>
            </a:r>
            <a:r>
              <a:rPr lang="zh-TW" altLang="en-US" sz="2800" b="1" dirty="0">
                <a:solidFill>
                  <a:srgbClr val="FF0066"/>
                </a:solidFill>
              </a:rPr>
              <a:t>曾念慶</a:t>
            </a:r>
            <a:r>
              <a:rPr lang="zh-TW" altLang="en-US" sz="2800" b="1" dirty="0"/>
              <a:t>在北京市順義區的工廠生產同樣產品，資金設備模具皆由為邦廠提供。</a:t>
            </a:r>
          </a:p>
          <a:p>
            <a:r>
              <a:rPr lang="en-US" altLang="zh-TW" sz="2800" b="1" dirty="0"/>
              <a:t>1999</a:t>
            </a:r>
            <a:r>
              <a:rPr lang="zh-TW" altLang="en-US" sz="2800" b="1" dirty="0"/>
              <a:t>年</a:t>
            </a:r>
            <a:r>
              <a:rPr lang="en-US" altLang="zh-TW" sz="2800" b="1" dirty="0"/>
              <a:t>2</a:t>
            </a:r>
            <a:r>
              <a:rPr lang="zh-TW" altLang="en-US" sz="2800" b="1" dirty="0"/>
              <a:t>月</a:t>
            </a:r>
            <a:r>
              <a:rPr lang="en-US" altLang="zh-TW" sz="2800" b="1" dirty="0"/>
              <a:t>21</a:t>
            </a:r>
            <a:r>
              <a:rPr lang="zh-TW" altLang="en-US" sz="2800" b="1" dirty="0"/>
              <a:t>日，為邦公司工廠被</a:t>
            </a:r>
            <a:r>
              <a:rPr lang="en-US" altLang="zh-TW" sz="2800" b="1" dirty="0"/>
              <a:t>《</a:t>
            </a:r>
            <a:r>
              <a:rPr lang="zh-TW" altLang="en-US" sz="2800" b="1" dirty="0"/>
              <a:t>假執法真搶劫</a:t>
            </a:r>
            <a:r>
              <a:rPr lang="en-US" altLang="zh-TW" sz="2800" b="1" dirty="0"/>
              <a:t>》</a:t>
            </a:r>
          </a:p>
          <a:p>
            <a:endParaRPr lang="en-US" altLang="zh-TW" sz="28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50179" name="Picture 3"/>
          <p:cNvPicPr>
            <a:picLocks noChangeAspect="1" noChangeArrowheads="1"/>
          </p:cNvPicPr>
          <p:nvPr/>
        </p:nvPicPr>
        <p:blipFill>
          <a:blip r:embed="rId3" cstate="print"/>
          <a:srcRect/>
          <a:stretch>
            <a:fillRect/>
          </a:stretch>
        </p:blipFill>
        <p:spPr bwMode="auto">
          <a:xfrm>
            <a:off x="1547813" y="0"/>
            <a:ext cx="619760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54275" name="Picture 3"/>
          <p:cNvPicPr>
            <a:picLocks noChangeAspect="1" noChangeArrowheads="1"/>
          </p:cNvPicPr>
          <p:nvPr/>
        </p:nvPicPr>
        <p:blipFill>
          <a:blip r:embed="rId3" cstate="print"/>
          <a:srcRect/>
          <a:stretch>
            <a:fillRect/>
          </a:stretch>
        </p:blipFill>
        <p:spPr bwMode="auto">
          <a:xfrm>
            <a:off x="0" y="-211138"/>
            <a:ext cx="9504363" cy="70691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58371" name="Picture 3"/>
          <p:cNvPicPr>
            <a:picLocks noChangeAspect="1" noChangeArrowheads="1"/>
          </p:cNvPicPr>
          <p:nvPr/>
        </p:nvPicPr>
        <p:blipFill>
          <a:blip r:embed="rId3" cstate="print"/>
          <a:srcRect/>
          <a:stretch>
            <a:fillRect/>
          </a:stretch>
        </p:blipFill>
        <p:spPr bwMode="auto">
          <a:xfrm>
            <a:off x="1662113" y="0"/>
            <a:ext cx="5938837"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60419" name="Picture 3"/>
          <p:cNvPicPr>
            <a:picLocks noChangeAspect="1" noChangeArrowheads="1"/>
          </p:cNvPicPr>
          <p:nvPr/>
        </p:nvPicPr>
        <p:blipFill>
          <a:blip r:embed="rId3" cstate="print"/>
          <a:srcRect/>
          <a:stretch>
            <a:fillRect/>
          </a:stretch>
        </p:blipFill>
        <p:spPr bwMode="auto">
          <a:xfrm>
            <a:off x="1552575" y="0"/>
            <a:ext cx="6180138"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62467" name="Picture 3"/>
          <p:cNvPicPr>
            <a:picLocks noChangeAspect="1" noChangeArrowheads="1"/>
          </p:cNvPicPr>
          <p:nvPr/>
        </p:nvPicPr>
        <p:blipFill>
          <a:blip r:embed="rId3" cstate="print"/>
          <a:srcRect/>
          <a:stretch>
            <a:fillRect/>
          </a:stretch>
        </p:blipFill>
        <p:spPr bwMode="auto">
          <a:xfrm>
            <a:off x="1963738" y="0"/>
            <a:ext cx="4427537"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64515" name="Picture 3"/>
          <p:cNvPicPr>
            <a:picLocks noChangeAspect="1" noChangeArrowheads="1"/>
          </p:cNvPicPr>
          <p:nvPr/>
        </p:nvPicPr>
        <p:blipFill>
          <a:blip r:embed="rId3" cstate="print"/>
          <a:srcRect/>
          <a:stretch>
            <a:fillRect/>
          </a:stretch>
        </p:blipFill>
        <p:spPr bwMode="auto">
          <a:xfrm>
            <a:off x="2195513" y="0"/>
            <a:ext cx="4751387"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74675" y="427038"/>
            <a:ext cx="8002588" cy="1049337"/>
          </a:xfrm>
          <a:ln/>
        </p:spPr>
        <p:txBody>
          <a:bodyPr lIns="90000" tIns="46800" rIns="90000" bIns="46800" anchor="ctr"/>
          <a:lstStyle/>
          <a:p>
            <a:endParaRPr lang="zh-TW" altLang="en-US"/>
          </a:p>
        </p:txBody>
      </p:sp>
      <p:pic>
        <p:nvPicPr>
          <p:cNvPr id="66563" name="Picture 3"/>
          <p:cNvPicPr>
            <a:picLocks noChangeAspect="1" noChangeArrowheads="1"/>
          </p:cNvPicPr>
          <p:nvPr/>
        </p:nvPicPr>
        <p:blipFill>
          <a:blip r:embed="rId3" cstate="print"/>
          <a:srcRect/>
          <a:stretch>
            <a:fillRect/>
          </a:stretch>
        </p:blipFill>
        <p:spPr bwMode="auto">
          <a:xfrm>
            <a:off x="0" y="188913"/>
            <a:ext cx="9548813" cy="64801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68611" name="Picture 3"/>
          <p:cNvPicPr>
            <a:picLocks noChangeAspect="1" noChangeArrowheads="1"/>
          </p:cNvPicPr>
          <p:nvPr/>
        </p:nvPicPr>
        <p:blipFill>
          <a:blip r:embed="rId3" cstate="print"/>
          <a:srcRect/>
          <a:stretch>
            <a:fillRect/>
          </a:stretch>
        </p:blipFill>
        <p:spPr bwMode="auto">
          <a:xfrm>
            <a:off x="2268538" y="0"/>
            <a:ext cx="5256212"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70659" name="Picture 3"/>
          <p:cNvPicPr>
            <a:picLocks noChangeAspect="1" noChangeArrowheads="1"/>
          </p:cNvPicPr>
          <p:nvPr/>
        </p:nvPicPr>
        <p:blipFill>
          <a:blip r:embed="rId3" cstate="print"/>
          <a:srcRect/>
          <a:stretch>
            <a:fillRect/>
          </a:stretch>
        </p:blipFill>
        <p:spPr bwMode="auto">
          <a:xfrm>
            <a:off x="971550" y="0"/>
            <a:ext cx="7100888"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72707" name="Picture 3"/>
          <p:cNvPicPr>
            <a:picLocks noChangeAspect="1" noChangeArrowheads="1"/>
          </p:cNvPicPr>
          <p:nvPr/>
        </p:nvPicPr>
        <p:blipFill>
          <a:blip r:embed="rId3" cstate="print"/>
          <a:srcRect/>
          <a:stretch>
            <a:fillRect/>
          </a:stretch>
        </p:blipFill>
        <p:spPr bwMode="auto">
          <a:xfrm>
            <a:off x="1801813" y="0"/>
            <a:ext cx="4703762"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9750" y="333375"/>
            <a:ext cx="7839075" cy="1109663"/>
          </a:xfrm>
        </p:spPr>
        <p:txBody>
          <a:bodyPr/>
          <a:lstStyle/>
          <a:p>
            <a:r>
              <a:rPr lang="zh-TW" altLang="en-US" b="1">
                <a:solidFill>
                  <a:srgbClr val="0066FF"/>
                </a:solidFill>
              </a:rPr>
              <a:t>為邦案涉及的犯罪行為</a:t>
            </a:r>
          </a:p>
        </p:txBody>
      </p:sp>
      <p:sp>
        <p:nvSpPr>
          <p:cNvPr id="108547" name="Rectangle 3"/>
          <p:cNvSpPr>
            <a:spLocks noGrp="1" noChangeArrowheads="1"/>
          </p:cNvSpPr>
          <p:nvPr>
            <p:ph type="body" idx="1"/>
          </p:nvPr>
        </p:nvSpPr>
        <p:spPr>
          <a:xfrm>
            <a:off x="395288" y="1700213"/>
            <a:ext cx="8748712" cy="4392612"/>
          </a:xfrm>
        </p:spPr>
        <p:txBody>
          <a:bodyPr/>
          <a:lstStyle/>
          <a:p>
            <a:pPr>
              <a:buFont typeface="Wingdings" pitchFamily="2" charset="2"/>
              <a:buNone/>
            </a:pPr>
            <a:r>
              <a:rPr lang="en-US" altLang="zh-TW" sz="4300" b="1"/>
              <a:t>1. </a:t>
            </a:r>
            <a:r>
              <a:rPr lang="zh-TW" altLang="en-US" sz="4000" b="1"/>
              <a:t>詐騙國家財罪 </a:t>
            </a:r>
          </a:p>
          <a:p>
            <a:r>
              <a:rPr lang="zh-TW" altLang="en-US" sz="4000" b="1"/>
              <a:t>偽造文書貸款，債務套 給台商</a:t>
            </a:r>
          </a:p>
          <a:p>
            <a:pPr>
              <a:buFont typeface="Wingdings" pitchFamily="2" charset="2"/>
              <a:buNone/>
            </a:pPr>
            <a:r>
              <a:rPr lang="en-US" altLang="zh-TW" sz="4000" b="1"/>
              <a:t>2. </a:t>
            </a:r>
            <a:r>
              <a:rPr lang="zh-TW" altLang="en-US" sz="4000" b="1"/>
              <a:t>搶劫罪 </a:t>
            </a:r>
          </a:p>
          <a:p>
            <a:r>
              <a:rPr lang="zh-TW" altLang="en-US" sz="4000" b="1"/>
              <a:t>假執法真搶劫 ，官民聯手洗劫工廠</a:t>
            </a:r>
          </a:p>
          <a:p>
            <a:pPr>
              <a:buFont typeface="Wingdings" pitchFamily="2" charset="2"/>
              <a:buNone/>
            </a:pPr>
            <a:r>
              <a:rPr lang="en-US" altLang="zh-TW" sz="4000" b="1"/>
              <a:t>3.</a:t>
            </a:r>
            <a:r>
              <a:rPr lang="zh-TW" altLang="en-US" sz="4000" b="1"/>
              <a:t>背信、偷竊商業機密等</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zh-TW" altLang="en-US"/>
              <a:t>工廠被搬運一空後的繼續宣傳</a:t>
            </a:r>
          </a:p>
        </p:txBody>
      </p:sp>
      <p:sp>
        <p:nvSpPr>
          <p:cNvPr id="130051" name="Rectangle 3"/>
          <p:cNvSpPr>
            <a:spLocks noGrp="1" noChangeArrowheads="1"/>
          </p:cNvSpPr>
          <p:nvPr>
            <p:ph type="body" idx="1"/>
          </p:nvPr>
        </p:nvSpPr>
        <p:spPr>
          <a:xfrm>
            <a:off x="566738" y="2349500"/>
            <a:ext cx="8001000" cy="3670300"/>
          </a:xfrm>
        </p:spPr>
        <p:txBody>
          <a:bodyPr/>
          <a:lstStyle/>
          <a:p>
            <a:r>
              <a:rPr lang="zh-TW" altLang="en-US" sz="3600">
                <a:solidFill>
                  <a:schemeClr val="accent2"/>
                </a:solidFill>
              </a:rPr>
              <a:t>第一輪宣傳目的：為什麼投資燕郊？</a:t>
            </a:r>
          </a:p>
          <a:p>
            <a:r>
              <a:rPr lang="zh-TW" altLang="en-US" sz="3600">
                <a:solidFill>
                  <a:schemeClr val="accent2"/>
                </a:solidFill>
              </a:rPr>
              <a:t>第二輪宣傳目的：投資燕郊賺大錢！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additive="base">
                                        <p:cTn id="7" dur="500" fill="hold"/>
                                        <p:tgtEl>
                                          <p:spTgt spid="130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0051">
                                            <p:txEl>
                                              <p:pRg st="1" end="1"/>
                                            </p:txEl>
                                          </p:spTgt>
                                        </p:tgtEl>
                                        <p:attrNameLst>
                                          <p:attrName>style.visibility</p:attrName>
                                        </p:attrNameLst>
                                      </p:cBhvr>
                                      <p:to>
                                        <p:strVal val="visible"/>
                                      </p:to>
                                    </p:set>
                                    <p:anim calcmode="lin" valueType="num">
                                      <p:cBhvr additive="base">
                                        <p:cTn id="13" dur="500" fill="hold"/>
                                        <p:tgtEl>
                                          <p:spTgt spid="130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0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574675" y="357188"/>
            <a:ext cx="8002588" cy="1114425"/>
          </a:xfrm>
          <a:ln/>
        </p:spPr>
        <p:txBody>
          <a:bodyPr lIns="90000" tIns="46800" rIns="90000" bIns="46800" anchor="ctr">
            <a:normAutofit fontScale="90000"/>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400"/>
              <a:t/>
            </a:r>
            <a:br>
              <a:rPr lang="en-US" sz="3400"/>
            </a:br>
            <a:endParaRPr lang="en-US" sz="3400"/>
          </a:p>
        </p:txBody>
      </p:sp>
      <p:pic>
        <p:nvPicPr>
          <p:cNvPr id="76803" name="Picture 3"/>
          <p:cNvPicPr>
            <a:picLocks noChangeAspect="1" noChangeArrowheads="1"/>
          </p:cNvPicPr>
          <p:nvPr/>
        </p:nvPicPr>
        <p:blipFill>
          <a:blip r:embed="rId3" cstate="print"/>
          <a:srcRect/>
          <a:stretch>
            <a:fillRect/>
          </a:stretch>
        </p:blipFill>
        <p:spPr bwMode="auto">
          <a:xfrm>
            <a:off x="2484438" y="0"/>
            <a:ext cx="4535487"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574675" y="427038"/>
            <a:ext cx="8002588" cy="1049337"/>
          </a:xfrm>
          <a:ln/>
        </p:spPr>
        <p:txBody>
          <a:bodyPr lIns="90000" tIns="46800" rIns="90000" bIns="46800" anchor="ctr"/>
          <a:lstStyle/>
          <a:p>
            <a:endParaRPr lang="zh-TW" altLang="en-US"/>
          </a:p>
        </p:txBody>
      </p:sp>
      <p:pic>
        <p:nvPicPr>
          <p:cNvPr id="78851" name="Picture 3"/>
          <p:cNvPicPr>
            <a:picLocks noChangeAspect="1" noChangeArrowheads="1"/>
          </p:cNvPicPr>
          <p:nvPr/>
        </p:nvPicPr>
        <p:blipFill>
          <a:blip r:embed="rId3" cstate="print"/>
          <a:srcRect/>
          <a:stretch>
            <a:fillRect/>
          </a:stretch>
        </p:blipFill>
        <p:spPr bwMode="auto">
          <a:xfrm>
            <a:off x="285750" y="0"/>
            <a:ext cx="8858250" cy="65484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68313" y="14288"/>
            <a:ext cx="3095625" cy="703262"/>
          </a:xfrm>
          <a:ln/>
        </p:spPr>
        <p:txBody>
          <a:bodyPr lIns="90000" tIns="46800" rIns="90000" bIns="46800" anchor="ct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400"/>
          </a:p>
        </p:txBody>
      </p:sp>
      <p:pic>
        <p:nvPicPr>
          <p:cNvPr id="80899" name="Picture 3"/>
          <p:cNvPicPr>
            <a:picLocks noChangeAspect="1" noChangeArrowheads="1"/>
          </p:cNvPicPr>
          <p:nvPr/>
        </p:nvPicPr>
        <p:blipFill>
          <a:blip r:embed="rId3" cstate="print"/>
          <a:srcRect/>
          <a:stretch>
            <a:fillRect/>
          </a:stretch>
        </p:blipFill>
        <p:spPr bwMode="auto">
          <a:xfrm>
            <a:off x="0" y="0"/>
            <a:ext cx="4495800" cy="6858000"/>
          </a:xfrm>
          <a:prstGeom prst="rect">
            <a:avLst/>
          </a:prstGeom>
          <a:noFill/>
          <a:ln w="9525">
            <a:noFill/>
            <a:round/>
            <a:headEnd/>
            <a:tailEnd/>
          </a:ln>
          <a:effectLst/>
        </p:spPr>
      </p:pic>
      <p:pic>
        <p:nvPicPr>
          <p:cNvPr id="80900" name="Picture 4"/>
          <p:cNvPicPr>
            <a:picLocks noChangeAspect="1" noChangeArrowheads="1"/>
          </p:cNvPicPr>
          <p:nvPr/>
        </p:nvPicPr>
        <p:blipFill>
          <a:blip r:embed="rId4" cstate="print"/>
          <a:srcRect/>
          <a:stretch>
            <a:fillRect/>
          </a:stretch>
        </p:blipFill>
        <p:spPr bwMode="auto">
          <a:xfrm>
            <a:off x="4648200" y="0"/>
            <a:ext cx="4495800" cy="6858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908720"/>
            <a:ext cx="7467600" cy="792088"/>
          </a:xfrm>
        </p:spPr>
        <p:txBody>
          <a:bodyPr/>
          <a:lstStyle/>
          <a:p>
            <a:r>
              <a:rPr lang="zh-TW" altLang="en-US" dirty="0" smtClean="0"/>
              <a:t>注意中共的</a:t>
            </a:r>
            <a:r>
              <a:rPr lang="zh-TW" altLang="en-US" smtClean="0"/>
              <a:t>謊言統戰，不做幫兇不轉傳！</a:t>
            </a:r>
            <a:endParaRPr lang="zh-TW" altLang="en-US" dirty="0"/>
          </a:p>
        </p:txBody>
      </p:sp>
      <p:sp>
        <p:nvSpPr>
          <p:cNvPr id="6" name="內容版面配置區 5"/>
          <p:cNvSpPr>
            <a:spLocks noGrp="1"/>
          </p:cNvSpPr>
          <p:nvPr>
            <p:ph sz="quarter" idx="1"/>
          </p:nvPr>
        </p:nvSpPr>
        <p:spPr>
          <a:xfrm>
            <a:off x="457200" y="2060848"/>
            <a:ext cx="7715200" cy="4413104"/>
          </a:xfrm>
        </p:spPr>
        <p:txBody>
          <a:bodyPr/>
          <a:lstStyle/>
          <a:p>
            <a:r>
              <a:rPr lang="zh-TW" altLang="en-US" dirty="0" smtClean="0"/>
              <a:t>親中：中美這七年</a:t>
            </a:r>
            <a:endParaRPr lang="en-US" altLang="zh-TW" dirty="0" smtClean="0"/>
          </a:p>
          <a:p>
            <a:r>
              <a:rPr lang="zh-TW" altLang="en-US" dirty="0" smtClean="0"/>
              <a:t>仇美：重磅！ 普京威脅</a:t>
            </a:r>
            <a:r>
              <a:rPr lang="en-US" altLang="zh-TW" dirty="0" smtClean="0"/>
              <a:t>:</a:t>
            </a:r>
            <a:r>
              <a:rPr lang="zh-TW" altLang="en-US" dirty="0" smtClean="0"/>
              <a:t>公開</a:t>
            </a:r>
            <a:r>
              <a:rPr lang="en-US" altLang="zh-TW" dirty="0" smtClean="0"/>
              <a:t>911</a:t>
            </a:r>
            <a:r>
              <a:rPr lang="zh-TW" altLang="en-US" dirty="0" smtClean="0"/>
              <a:t>衛星照片，揭密美國大騙局！</a:t>
            </a:r>
            <a:endParaRPr lang="en-US" altLang="zh-TW" dirty="0" smtClean="0"/>
          </a:p>
          <a:p>
            <a:r>
              <a:rPr lang="zh-TW" altLang="en-US" dirty="0" smtClean="0"/>
              <a:t> </a:t>
            </a:r>
            <a:r>
              <a:rPr lang="en-US" altLang="zh-TW" dirty="0" smtClean="0"/>
              <a:t>http://www.sohu.com/a/196152872_682134</a:t>
            </a:r>
          </a:p>
          <a:p>
            <a:r>
              <a:rPr lang="zh-TW" altLang="en-US" dirty="0" smtClean="0"/>
              <a:t>藍綠互鬥：立法院柯總召叔叔給蔡英文的ㄧ封信</a:t>
            </a:r>
            <a:r>
              <a:rPr lang="en-US" altLang="zh-TW" dirty="0" smtClean="0"/>
              <a:t>https://tw.appledaily.com/new/realtime/20170712/1159768/</a:t>
            </a:r>
          </a:p>
          <a:p>
            <a:endParaRPr lang="en-US" altLang="zh-TW" dirty="0" smtClean="0"/>
          </a:p>
          <a:p>
            <a:endParaRPr lang="en-US" altLang="zh-TW" dirty="0" smtClean="0"/>
          </a:p>
          <a:p>
            <a:endParaRPr lang="zh-TW" altLang="en-US" dirty="0" smtClean="0"/>
          </a:p>
          <a:p>
            <a:endParaRPr lang="zh-TW" altLang="en-US" dirty="0"/>
          </a:p>
        </p:txBody>
      </p:sp>
      <p:sp>
        <p:nvSpPr>
          <p:cNvPr id="7" name="矩形 6"/>
          <p:cNvSpPr/>
          <p:nvPr/>
        </p:nvSpPr>
        <p:spPr>
          <a:xfrm flipV="1">
            <a:off x="6804248" y="6857999"/>
            <a:ext cx="72008" cy="15604271"/>
          </a:xfrm>
          <a:prstGeom prst="rect">
            <a:avLst/>
          </a:prstGeom>
        </p:spPr>
        <p:txBody>
          <a:bodyPr wrap="square">
            <a:spAutoFit/>
          </a:bodyPr>
          <a:lstStyle/>
          <a:p>
            <a:r>
              <a:rPr lang="en-US" altLang="zh-TW" dirty="0" smtClean="0"/>
              <a:t>https://tw.appledaily.com/new/realtime/20170712/1159768/</a:t>
            </a:r>
            <a:endParaRPr lang="zh-TW"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深默的代價.jpg"/>
          <p:cNvPicPr>
            <a:picLocks noChangeAspect="1" noChangeArrowheads="1"/>
          </p:cNvPicPr>
          <p:nvPr/>
        </p:nvPicPr>
        <p:blipFill>
          <a:blip r:embed="rId2" cstate="print"/>
          <a:srcRect/>
          <a:stretch>
            <a:fillRect/>
          </a:stretch>
        </p:blipFill>
        <p:spPr bwMode="auto">
          <a:xfrm>
            <a:off x="0" y="908720"/>
            <a:ext cx="9144000" cy="480473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b="1" dirty="0" smtClean="0"/>
              <a:t>二、中國法輪功被迫害情形</a:t>
            </a:r>
            <a:endParaRPr lang="zh-TW" altLang="en-US" dirty="0"/>
          </a:p>
        </p:txBody>
      </p:sp>
      <p:sp>
        <p:nvSpPr>
          <p:cNvPr id="6" name="內容版面配置區 5"/>
          <p:cNvSpPr>
            <a:spLocks noGrp="1"/>
          </p:cNvSpPr>
          <p:nvPr>
            <p:ph sz="quarter" idx="1"/>
          </p:nvPr>
        </p:nvSpPr>
        <p:spPr/>
        <p:txBody>
          <a:bodyPr/>
          <a:lstStyle/>
          <a:p>
            <a:r>
              <a:rPr lang="zh-TW" altLang="en-US" b="1" dirty="0" smtClean="0"/>
              <a:t>（</a:t>
            </a:r>
            <a:r>
              <a:rPr lang="en-US" altLang="zh-TW" b="1" dirty="0" smtClean="0"/>
              <a:t>1</a:t>
            </a:r>
            <a:r>
              <a:rPr lang="zh-TW" altLang="en-US" b="1" dirty="0" smtClean="0"/>
              <a:t>）為什麼法輪功被迫害？</a:t>
            </a:r>
            <a:endParaRPr lang="en-US" altLang="zh-TW" b="1" dirty="0" smtClean="0"/>
          </a:p>
          <a:p>
            <a:r>
              <a:rPr lang="zh-TW" altLang="en-US" b="1" dirty="0" smtClean="0"/>
              <a:t>（</a:t>
            </a:r>
            <a:r>
              <a:rPr lang="en-US" altLang="zh-TW" b="1" dirty="0" smtClean="0"/>
              <a:t>2</a:t>
            </a:r>
            <a:r>
              <a:rPr lang="zh-TW" altLang="en-US" b="1" dirty="0" smtClean="0"/>
              <a:t>）什麼時候開始的？</a:t>
            </a:r>
            <a:endParaRPr lang="en-US" altLang="zh-TW" b="1" dirty="0" smtClean="0"/>
          </a:p>
          <a:p>
            <a:r>
              <a:rPr lang="zh-TW" altLang="en-US" b="1" dirty="0" smtClean="0"/>
              <a:t>（</a:t>
            </a:r>
            <a:r>
              <a:rPr lang="en-US" altLang="zh-TW" b="1" dirty="0" smtClean="0"/>
              <a:t>3</a:t>
            </a:r>
            <a:r>
              <a:rPr lang="zh-TW" altLang="en-US" b="1" dirty="0" smtClean="0"/>
              <a:t>）勞教人數</a:t>
            </a:r>
            <a:endParaRPr lang="en-US" altLang="zh-TW" b="1" dirty="0" smtClean="0"/>
          </a:p>
          <a:p>
            <a:r>
              <a:rPr lang="zh-TW" altLang="en-US" b="1" dirty="0" smtClean="0"/>
              <a:t>（</a:t>
            </a:r>
            <a:r>
              <a:rPr lang="en-US" altLang="zh-TW" b="1" dirty="0" smtClean="0"/>
              <a:t>4</a:t>
            </a:r>
            <a:r>
              <a:rPr lang="zh-TW" altLang="en-US" b="1" dirty="0" smtClean="0"/>
              <a:t>）活摘器官</a:t>
            </a:r>
            <a:endParaRPr lang="zh-TW"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三、郭文貴爆料</a:t>
            </a:r>
            <a:endParaRPr lang="zh-TW" altLang="en-US" dirty="0"/>
          </a:p>
        </p:txBody>
      </p:sp>
      <p:sp>
        <p:nvSpPr>
          <p:cNvPr id="3" name="內容版面配置區 2"/>
          <p:cNvSpPr>
            <a:spLocks noGrp="1"/>
          </p:cNvSpPr>
          <p:nvPr>
            <p:ph sz="quarter" idx="1"/>
          </p:nvPr>
        </p:nvSpPr>
        <p:spPr/>
        <p:txBody>
          <a:bodyPr/>
          <a:lstStyle/>
          <a:p>
            <a:r>
              <a:rPr lang="zh-TW" altLang="en-US" b="1" dirty="0" smtClean="0"/>
              <a:t>郭文貴爆料的真假？</a:t>
            </a:r>
            <a:endParaRPr lang="en-US" altLang="zh-TW" b="1" dirty="0" smtClean="0"/>
          </a:p>
          <a:p>
            <a:r>
              <a:rPr lang="zh-TW" altLang="en-US" b="1" dirty="0" smtClean="0"/>
              <a:t>為什麼中共對郭文貴的爆料如此驚恐？</a:t>
            </a:r>
            <a:endParaRPr lang="en-US" altLang="zh-TW" b="1" dirty="0" smtClean="0"/>
          </a:p>
          <a:p>
            <a:r>
              <a:rPr lang="zh-TW" altLang="en-US" b="1" dirty="0" smtClean="0"/>
              <a:t>王健林與李嘉誠的故事。</a:t>
            </a:r>
            <a:endParaRPr lang="zh-TW" alt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四、十九大後中國政治及經濟的走勢</a:t>
            </a:r>
            <a:r>
              <a:rPr lang="zh-TW" altLang="en-US" dirty="0" smtClean="0"/>
              <a:t>。</a:t>
            </a:r>
            <a:endParaRPr lang="zh-TW" altLang="en-US" dirty="0"/>
          </a:p>
        </p:txBody>
      </p:sp>
      <p:sp>
        <p:nvSpPr>
          <p:cNvPr id="3" name="內容版面配置區 2"/>
          <p:cNvSpPr>
            <a:spLocks noGrp="1"/>
          </p:cNvSpPr>
          <p:nvPr>
            <p:ph sz="quarter" idx="1"/>
          </p:nvPr>
        </p:nvSpPr>
        <p:spPr/>
        <p:txBody>
          <a:bodyPr/>
          <a:lstStyle/>
          <a:p>
            <a:r>
              <a:rPr lang="zh-TW" altLang="en-US" dirty="0" smtClean="0"/>
              <a:t>左傾意識型態向加強，網路、言論控制更嚴</a:t>
            </a:r>
            <a:r>
              <a:rPr lang="en-US" altLang="zh-TW" smtClean="0"/>
              <a:t>‧</a:t>
            </a:r>
            <a:endParaRPr lang="en-US" altLang="zh-TW" dirty="0" smtClean="0"/>
          </a:p>
          <a:p>
            <a:r>
              <a:rPr lang="zh-TW" altLang="en-US" dirty="0" smtClean="0"/>
              <a:t>低端人口、取替燒煤、拆除招牌三大強大措施，民怨沸騰！</a:t>
            </a:r>
            <a:endParaRPr lang="en-US" altLang="zh-TW" dirty="0" smtClean="0"/>
          </a:p>
          <a:p>
            <a:r>
              <a:rPr lang="zh-TW" altLang="en-US" dirty="0" smtClean="0"/>
              <a:t>出口衰退、營建停滯，</a:t>
            </a:r>
            <a:r>
              <a:rPr lang="en-US" altLang="zh-TW" dirty="0" smtClean="0"/>
              <a:t>GDP</a:t>
            </a:r>
            <a:r>
              <a:rPr lang="zh-TW" altLang="en-US" dirty="0" smtClean="0"/>
              <a:t>不再保</a:t>
            </a:r>
            <a:r>
              <a:rPr lang="en-US" altLang="zh-TW" dirty="0" smtClean="0"/>
              <a:t>6%</a:t>
            </a:r>
          </a:p>
          <a:p>
            <a:r>
              <a:rPr lang="zh-TW" altLang="en-US" dirty="0" smtClean="0"/>
              <a:t>資金、製造業外逃，美國加息減稅，炒房成本增加導致房屋泡沫</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zh-TW" altLang="en-US"/>
              <a:t>高為邦案處理經過</a:t>
            </a:r>
          </a:p>
        </p:txBody>
      </p:sp>
      <p:sp>
        <p:nvSpPr>
          <p:cNvPr id="134147" name="Rectangle 3"/>
          <p:cNvSpPr>
            <a:spLocks noGrp="1" noChangeArrowheads="1"/>
          </p:cNvSpPr>
          <p:nvPr>
            <p:ph type="body" idx="1"/>
          </p:nvPr>
        </p:nvSpPr>
        <p:spPr/>
        <p:txBody>
          <a:bodyPr/>
          <a:lstStyle/>
          <a:p>
            <a:r>
              <a:rPr lang="zh-TW" altLang="en-US" sz="2800" dirty="0"/>
              <a:t>報警</a:t>
            </a:r>
          </a:p>
          <a:p>
            <a:r>
              <a:rPr lang="zh-TW" altLang="en-US" sz="2800" dirty="0"/>
              <a:t>立委馮定國、馮滬詳相助</a:t>
            </a:r>
          </a:p>
          <a:p>
            <a:r>
              <a:rPr lang="zh-TW" altLang="en-US" sz="2800" dirty="0">
                <a:effectLst>
                  <a:outerShdw blurRad="38100" dist="38100" dir="2700000" algn="tl">
                    <a:srgbClr val="C0C0C0"/>
                  </a:outerShdw>
                </a:effectLst>
              </a:rPr>
              <a:t>黑白兩道聯手抓人</a:t>
            </a:r>
            <a:r>
              <a:rPr lang="en-US" altLang="zh-TW" sz="1800" dirty="0"/>
              <a:t>1999.3.9.</a:t>
            </a:r>
            <a:endParaRPr lang="en-US" altLang="zh-TW" sz="1800" dirty="0">
              <a:effectLst>
                <a:outerShdw blurRad="38100" dist="38100" dir="2700000" algn="tl">
                  <a:srgbClr val="C0C0C0"/>
                </a:outerShdw>
              </a:effectLst>
            </a:endParaRPr>
          </a:p>
          <a:p>
            <a:r>
              <a:rPr lang="zh-TW" altLang="en-US" sz="2800" dirty="0">
                <a:effectLst>
                  <a:outerShdw blurRad="38100" dist="38100" dir="2700000" algn="tl">
                    <a:srgbClr val="C0C0C0"/>
                  </a:outerShdw>
                </a:effectLst>
              </a:rPr>
              <a:t>前中台辦主任楊斯德率隊興師問罪</a:t>
            </a:r>
            <a:r>
              <a:rPr lang="en-US" altLang="zh-TW" sz="1800" dirty="0"/>
              <a:t>1999.9.21.</a:t>
            </a:r>
            <a:endParaRPr lang="en-US" altLang="zh-TW" sz="1800" dirty="0">
              <a:effectLst>
                <a:outerShdw blurRad="38100" dist="38100" dir="2700000" algn="tl">
                  <a:srgbClr val="C0C0C0"/>
                </a:outerShdw>
              </a:effectLst>
            </a:endParaRPr>
          </a:p>
          <a:p>
            <a:r>
              <a:rPr lang="zh-TW" altLang="en-US" sz="2800" dirty="0"/>
              <a:t>河北省政法委馮文海下了四點批示</a:t>
            </a:r>
            <a:r>
              <a:rPr lang="en-US" altLang="zh-TW" sz="1800" dirty="0" smtClean="0"/>
              <a:t>1999.12.27</a:t>
            </a:r>
            <a:r>
              <a:rPr lang="en-US" altLang="zh-TW" sz="1800" dirty="0"/>
              <a:t>.</a:t>
            </a:r>
          </a:p>
          <a:p>
            <a:r>
              <a:rPr lang="zh-TW" altLang="en-US" sz="2800" dirty="0">
                <a:effectLst>
                  <a:outerShdw blurRad="38100" dist="38100" dir="2700000" algn="tl">
                    <a:srgbClr val="C0C0C0"/>
                  </a:outerShdw>
                </a:effectLst>
              </a:rPr>
              <a:t>恩師顧毓琇寫信請江澤民</a:t>
            </a:r>
            <a:r>
              <a:rPr lang="zh-TW" altLang="en-US" sz="2800" dirty="0" smtClean="0">
                <a:effectLst>
                  <a:outerShdw blurRad="38100" dist="38100" dir="2700000" algn="tl">
                    <a:srgbClr val="C0C0C0"/>
                  </a:outerShdw>
                </a:effectLst>
              </a:rPr>
              <a:t>查辦</a:t>
            </a:r>
            <a:r>
              <a:rPr lang="en-US" altLang="zh-TW" sz="1800" dirty="0" smtClean="0">
                <a:effectLst>
                  <a:outerShdw blurRad="38100" dist="38100" dir="2700000" algn="tl">
                    <a:srgbClr val="C0C0C0"/>
                  </a:outerShdw>
                </a:effectLst>
              </a:rPr>
              <a:t>2001</a:t>
            </a:r>
            <a:r>
              <a:rPr lang="en-US" altLang="zh-TW" sz="1800" dirty="0" smtClean="0"/>
              <a:t>.3.27.</a:t>
            </a:r>
            <a:endParaRPr lang="en-US" altLang="zh-TW" sz="1800" dirty="0"/>
          </a:p>
          <a:p>
            <a:r>
              <a:rPr lang="zh-TW" altLang="en-US" sz="2800" dirty="0"/>
              <a:t>由原告變成被告，被迫離開中國</a:t>
            </a:r>
            <a:r>
              <a:rPr lang="en-US" altLang="zh-TW" sz="1800" dirty="0">
                <a:effectLst>
                  <a:outerShdw blurRad="38100" dist="38100" dir="2700000" algn="tl">
                    <a:srgbClr val="C0C0C0"/>
                  </a:outerShdw>
                </a:effectLst>
              </a:rPr>
              <a:t>2001</a:t>
            </a:r>
            <a:r>
              <a:rPr lang="en-US" altLang="zh-TW" sz="1800" dirty="0"/>
              <a:t>.1.10.</a:t>
            </a:r>
          </a:p>
          <a:p>
            <a:endParaRPr lang="en-US" altLang="zh-TW" sz="2800" dirty="0">
              <a:effectLst>
                <a:outerShdw blurRad="38100" dist="38100" dir="2700000" algn="tl">
                  <a:srgbClr val="C0C0C0"/>
                </a:outerShdw>
              </a:effectLst>
            </a:endParaRPr>
          </a:p>
          <a:p>
            <a:endParaRPr lang="en-US" altLang="zh-TW" sz="2800" dirty="0"/>
          </a:p>
          <a:p>
            <a:endParaRPr lang="en-US" altLang="zh-TW" sz="1800" dirty="0">
              <a:effectLst>
                <a:outerShdw blurRad="38100" dist="38100" dir="2700000" algn="tl">
                  <a:srgbClr val="C0C0C0"/>
                </a:outerShdw>
              </a:effectLst>
            </a:endParaRPr>
          </a:p>
          <a:p>
            <a:endParaRPr lang="en-US" altLang="zh-TW" sz="1800" dirty="0">
              <a:effectLst>
                <a:outerShdw blurRad="38100" dist="38100" dir="2700000" algn="tl">
                  <a:srgbClr val="C0C0C0"/>
                </a:outerShdw>
              </a:effectLst>
            </a:endParaRPr>
          </a:p>
          <a:p>
            <a:endParaRPr lang="en-US" altLang="zh-TW" sz="2800" dirty="0"/>
          </a:p>
          <a:p>
            <a:endParaRPr lang="en-US" altLang="zh-TW" dirty="0"/>
          </a:p>
          <a:p>
            <a:endParaRPr lang="en-US" altLang="zh-TW" dirty="0"/>
          </a:p>
          <a:p>
            <a:endParaRPr lang="en-US" altLang="zh-TW"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blinds(horizontal)">
                                      <p:cBhvr>
                                        <p:cTn id="7" dur="500"/>
                                        <p:tgtEl>
                                          <p:spTgt spid="134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4147">
                                            <p:txEl>
                                              <p:pRg st="1" end="1"/>
                                            </p:txEl>
                                          </p:spTgt>
                                        </p:tgtEl>
                                        <p:attrNameLst>
                                          <p:attrName>style.visibility</p:attrName>
                                        </p:attrNameLst>
                                      </p:cBhvr>
                                      <p:to>
                                        <p:strVal val="visible"/>
                                      </p:to>
                                    </p:set>
                                    <p:animEffect transition="in" filter="blinds(horizontal)">
                                      <p:cBhvr>
                                        <p:cTn id="12" dur="500"/>
                                        <p:tgtEl>
                                          <p:spTgt spid="134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Effect transition="in" filter="blinds(horizontal)">
                                      <p:cBhvr>
                                        <p:cTn id="17" dur="500"/>
                                        <p:tgtEl>
                                          <p:spTgt spid="134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4147">
                                            <p:txEl>
                                              <p:pRg st="3" end="3"/>
                                            </p:txEl>
                                          </p:spTgt>
                                        </p:tgtEl>
                                        <p:attrNameLst>
                                          <p:attrName>style.visibility</p:attrName>
                                        </p:attrNameLst>
                                      </p:cBhvr>
                                      <p:to>
                                        <p:strVal val="visible"/>
                                      </p:to>
                                    </p:set>
                                    <p:animEffect transition="in" filter="blinds(horizontal)">
                                      <p:cBhvr>
                                        <p:cTn id="22" dur="500"/>
                                        <p:tgtEl>
                                          <p:spTgt spid="134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4147">
                                            <p:txEl>
                                              <p:pRg st="4" end="4"/>
                                            </p:txEl>
                                          </p:spTgt>
                                        </p:tgtEl>
                                        <p:attrNameLst>
                                          <p:attrName>style.visibility</p:attrName>
                                        </p:attrNameLst>
                                      </p:cBhvr>
                                      <p:to>
                                        <p:strVal val="visible"/>
                                      </p:to>
                                    </p:set>
                                    <p:animEffect transition="in" filter="blinds(horizontal)">
                                      <p:cBhvr>
                                        <p:cTn id="27" dur="500"/>
                                        <p:tgtEl>
                                          <p:spTgt spid="134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4147">
                                            <p:txEl>
                                              <p:pRg st="5" end="5"/>
                                            </p:txEl>
                                          </p:spTgt>
                                        </p:tgtEl>
                                        <p:attrNameLst>
                                          <p:attrName>style.visibility</p:attrName>
                                        </p:attrNameLst>
                                      </p:cBhvr>
                                      <p:to>
                                        <p:strVal val="visible"/>
                                      </p:to>
                                    </p:set>
                                    <p:animEffect transition="in" filter="blinds(horizontal)">
                                      <p:cBhvr>
                                        <p:cTn id="32" dur="500"/>
                                        <p:tgtEl>
                                          <p:spTgt spid="134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4147">
                                            <p:txEl>
                                              <p:pRg st="6" end="6"/>
                                            </p:txEl>
                                          </p:spTgt>
                                        </p:tgtEl>
                                        <p:attrNameLst>
                                          <p:attrName>style.visibility</p:attrName>
                                        </p:attrNameLst>
                                      </p:cBhvr>
                                      <p:to>
                                        <p:strVal val="visible"/>
                                      </p:to>
                                    </p:set>
                                    <p:animEffect transition="in" filter="blinds(horizontal)">
                                      <p:cBhvr>
                                        <p:cTn id="37" dur="500"/>
                                        <p:tgtEl>
                                          <p:spTgt spid="134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zh-TW" sz="5100" b="1">
                <a:solidFill>
                  <a:srgbClr val="0066FF"/>
                </a:solidFill>
                <a:effectLst>
                  <a:outerShdw blurRad="38100" dist="38100" dir="2700000" algn="tl">
                    <a:srgbClr val="C0C0C0"/>
                  </a:outerShdw>
                </a:effectLst>
              </a:rPr>
              <a:t>1</a:t>
            </a:r>
            <a:r>
              <a:rPr lang="en-US" altLang="zh-TW" sz="5100" b="1">
                <a:solidFill>
                  <a:srgbClr val="0066FF"/>
                </a:solidFill>
                <a:effectLst>
                  <a:outerShdw blurRad="38100" dist="38100" dir="2700000" algn="tl">
                    <a:srgbClr val="C0C0C0"/>
                  </a:outerShdw>
                </a:effectLst>
                <a:latin typeface="Arial"/>
              </a:rPr>
              <a:t>‧</a:t>
            </a:r>
            <a:r>
              <a:rPr lang="zh-TW" altLang="en-US" sz="5100" b="1">
                <a:solidFill>
                  <a:srgbClr val="0066FF"/>
                </a:solidFill>
                <a:effectLst>
                  <a:outerShdw blurRad="38100" dist="38100" dir="2700000" algn="tl">
                    <a:srgbClr val="C0C0C0"/>
                  </a:outerShdw>
                </a:effectLst>
              </a:rPr>
              <a:t>報警</a:t>
            </a:r>
          </a:p>
        </p:txBody>
      </p:sp>
      <p:sp>
        <p:nvSpPr>
          <p:cNvPr id="109571" name="Rectangle 3"/>
          <p:cNvSpPr>
            <a:spLocks noGrp="1" noChangeArrowheads="1"/>
          </p:cNvSpPr>
          <p:nvPr>
            <p:ph type="body" idx="1"/>
          </p:nvPr>
        </p:nvSpPr>
        <p:spPr>
          <a:xfrm>
            <a:off x="857250" y="1752600"/>
            <a:ext cx="7210425" cy="4267200"/>
          </a:xfrm>
        </p:spPr>
        <p:txBody>
          <a:bodyPr/>
          <a:lstStyle/>
          <a:p>
            <a:r>
              <a:rPr lang="zh-TW" altLang="en-US" b="1" dirty="0"/>
              <a:t>燕郊開發區派出所不受理。</a:t>
            </a:r>
          </a:p>
          <a:p>
            <a:r>
              <a:rPr lang="zh-TW" altLang="en-US" b="1" dirty="0"/>
              <a:t>三河市</a:t>
            </a:r>
            <a:r>
              <a:rPr lang="en-US" altLang="zh-TW" b="1" dirty="0"/>
              <a:t>〈</a:t>
            </a:r>
            <a:r>
              <a:rPr lang="zh-TW" altLang="en-US" b="1" dirty="0"/>
              <a:t>燕郊開發區上級單位</a:t>
            </a:r>
            <a:r>
              <a:rPr lang="en-US" altLang="zh-TW" b="1" dirty="0"/>
              <a:t>〉</a:t>
            </a:r>
            <a:r>
              <a:rPr lang="zh-TW" altLang="en-US" b="1" dirty="0"/>
              <a:t>也不處理。</a:t>
            </a:r>
          </a:p>
          <a:p>
            <a:r>
              <a:rPr lang="zh-TW" altLang="en-US" b="1" dirty="0"/>
              <a:t>真正不受理的原因：</a:t>
            </a:r>
          </a:p>
          <a:p>
            <a:r>
              <a:rPr lang="zh-TW" altLang="en-US" b="1" dirty="0"/>
              <a:t>中央全國人民代表大會副秘書長劉義打電話給燕郊開發區副主任劉煒說：「這是經濟糾紛，請開發區不要插手。」</a:t>
            </a:r>
          </a:p>
          <a:p>
            <a:endParaRPr lang="en-US" altLang="zh-TW"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zh-TW" sz="4400" b="1">
                <a:solidFill>
                  <a:srgbClr val="0066FF"/>
                </a:solidFill>
                <a:effectLst>
                  <a:outerShdw blurRad="38100" dist="38100" dir="2700000" algn="tl">
                    <a:srgbClr val="C0C0C0"/>
                  </a:outerShdw>
                </a:effectLst>
              </a:rPr>
              <a:t>2</a:t>
            </a:r>
            <a:r>
              <a:rPr lang="en-US" altLang="zh-TW" sz="4400" b="1">
                <a:solidFill>
                  <a:srgbClr val="0066FF"/>
                </a:solidFill>
                <a:effectLst>
                  <a:outerShdw blurRad="38100" dist="38100" dir="2700000" algn="tl">
                    <a:srgbClr val="C0C0C0"/>
                  </a:outerShdw>
                </a:effectLst>
                <a:latin typeface="Arial"/>
              </a:rPr>
              <a:t>‧</a:t>
            </a:r>
            <a:r>
              <a:rPr lang="zh-TW" altLang="en-US" sz="4400" b="1">
                <a:solidFill>
                  <a:srgbClr val="0066FF"/>
                </a:solidFill>
                <a:effectLst>
                  <a:outerShdw blurRad="38100" dist="38100" dir="2700000" algn="tl">
                    <a:srgbClr val="C0C0C0"/>
                  </a:outerShdw>
                </a:effectLst>
              </a:rPr>
              <a:t>與黑道聯手抓人</a:t>
            </a:r>
          </a:p>
        </p:txBody>
      </p:sp>
      <p:sp>
        <p:nvSpPr>
          <p:cNvPr id="110595" name="Rectangle 3"/>
          <p:cNvSpPr>
            <a:spLocks noGrp="1" noChangeArrowheads="1"/>
          </p:cNvSpPr>
          <p:nvPr>
            <p:ph type="body" idx="1"/>
          </p:nvPr>
        </p:nvSpPr>
        <p:spPr/>
        <p:txBody>
          <a:bodyPr/>
          <a:lstStyle/>
          <a:p>
            <a:r>
              <a:rPr lang="en-US" altLang="zh-TW"/>
              <a:t> </a:t>
            </a:r>
            <a:r>
              <a:rPr lang="en-US" altLang="zh-TW" sz="3200" b="1"/>
              <a:t>1999</a:t>
            </a:r>
            <a:r>
              <a:rPr lang="zh-TW" altLang="en-US" sz="3200" b="1"/>
              <a:t>年</a:t>
            </a:r>
            <a:r>
              <a:rPr lang="en-US" altLang="zh-TW" sz="3200" b="1"/>
              <a:t>3</a:t>
            </a:r>
            <a:r>
              <a:rPr lang="zh-TW" altLang="en-US" sz="3200" b="1"/>
              <a:t>月</a:t>
            </a:r>
            <a:r>
              <a:rPr lang="en-US" altLang="zh-TW" sz="3200" b="1"/>
              <a:t>9</a:t>
            </a:r>
            <a:r>
              <a:rPr lang="zh-TW" altLang="en-US" sz="3200" b="1"/>
              <a:t>日拘捕曾念慶。</a:t>
            </a:r>
          </a:p>
          <a:p>
            <a:pPr>
              <a:buFont typeface="Wingdings" pitchFamily="2" charset="2"/>
              <a:buNone/>
            </a:pPr>
            <a:r>
              <a:rPr lang="zh-TW" altLang="en-US" sz="3200" b="1"/>
              <a:t>   曾念慶供稱他是被迫的。</a:t>
            </a:r>
          </a:p>
          <a:p>
            <a:r>
              <a:rPr lang="zh-TW" altLang="en-US" sz="3200" b="1"/>
              <a:t>岳紅軍怕被抓躲起來，但提出書面解釋，辨稱一切都是曾念慶作主，</a:t>
            </a:r>
            <a:r>
              <a:rPr lang="en-US" altLang="zh-TW" sz="3200" b="1"/>
              <a:t>40</a:t>
            </a:r>
            <a:r>
              <a:rPr lang="zh-TW" altLang="en-US" sz="3200" b="1"/>
              <a:t>餘工人與</a:t>
            </a:r>
            <a:r>
              <a:rPr lang="en-US" altLang="zh-TW" sz="3200" b="1"/>
              <a:t>16</a:t>
            </a:r>
            <a:r>
              <a:rPr lang="zh-TW" altLang="en-US" sz="3200" b="1"/>
              <a:t>車輛是借給曾念慶的。</a:t>
            </a:r>
          </a:p>
          <a:p>
            <a:r>
              <a:rPr lang="zh-TW" altLang="en-US" sz="3200" b="1"/>
              <a:t>特權介入</a:t>
            </a:r>
          </a:p>
          <a:p>
            <a:r>
              <a:rPr lang="en-US" altLang="zh-TW" sz="3200" b="1"/>
              <a:t>30</a:t>
            </a:r>
            <a:r>
              <a:rPr lang="zh-TW" altLang="en-US" sz="3200" b="1"/>
              <a:t>天後曾以生病為由「取保候審」。</a:t>
            </a:r>
          </a:p>
          <a:p>
            <a:pPr>
              <a:buFont typeface="Wingdings" pitchFamily="2" charset="2"/>
              <a:buNone/>
            </a:pPr>
            <a:endParaRPr lang="zh-TW" altLang="en-US" sz="3200" b="1"/>
          </a:p>
          <a:p>
            <a:pPr>
              <a:buFont typeface="Wingdings" pitchFamily="2" charset="2"/>
              <a:buNone/>
            </a:pPr>
            <a:endParaRPr lang="en-US" altLang="zh-TW"/>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zh-TW">
                <a:solidFill>
                  <a:srgbClr val="0066FF"/>
                </a:solidFill>
              </a:rPr>
              <a:t>3.</a:t>
            </a:r>
            <a:r>
              <a:rPr lang="zh-TW" altLang="en-US">
                <a:solidFill>
                  <a:srgbClr val="0066FF"/>
                </a:solidFill>
              </a:rPr>
              <a:t>兩岸人民服務中心</a:t>
            </a:r>
          </a:p>
        </p:txBody>
      </p:sp>
      <p:sp>
        <p:nvSpPr>
          <p:cNvPr id="111619" name="Rectangle 3"/>
          <p:cNvSpPr>
            <a:spLocks noGrp="1" noChangeArrowheads="1"/>
          </p:cNvSpPr>
          <p:nvPr>
            <p:ph type="body" idx="1"/>
          </p:nvPr>
        </p:nvSpPr>
        <p:spPr/>
        <p:txBody>
          <a:bodyPr/>
          <a:lstStyle/>
          <a:p>
            <a:r>
              <a:rPr lang="zh-TW" altLang="en-US"/>
              <a:t>會長馮滬詳立委介紹，海協會連絡部主任王小兵接待，劉剛奇第一副秘書長保證，北大法律博士丁利明承辦。</a:t>
            </a:r>
          </a:p>
          <a:p>
            <a:r>
              <a:rPr lang="zh-TW" altLang="en-US"/>
              <a:t>三個月後馮滬詳立委退縮，並告知副會長馮定國不能管我的案子，否則就不能在中國混了。</a:t>
            </a:r>
          </a:p>
          <a:p>
            <a:r>
              <a:rPr lang="zh-TW" altLang="en-US"/>
              <a:t>馮定國立委直接找上國台辦陳雲林主任，李炳才副主任、海協會李亞飛副秘書長都拍胸脯保證，一定辦到底！</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718</TotalTime>
  <Words>1976</Words>
  <Application>Microsoft Office PowerPoint</Application>
  <PresentationFormat>如螢幕大小 (4:3)</PresentationFormat>
  <Paragraphs>219</Paragraphs>
  <Slides>58</Slides>
  <Notes>26</Notes>
  <HiddenSlides>8</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58</vt:i4>
      </vt:variant>
    </vt:vector>
  </HeadingPairs>
  <TitlesOfParts>
    <vt:vector size="66" baseType="lpstr">
      <vt:lpstr>Mangal</vt:lpstr>
      <vt:lpstr>新細明體</vt:lpstr>
      <vt:lpstr>Arial</vt:lpstr>
      <vt:lpstr>Calibri</vt:lpstr>
      <vt:lpstr>Century Schoolbook</vt:lpstr>
      <vt:lpstr>Wingdings</vt:lpstr>
      <vt:lpstr>Wingdings 2</vt:lpstr>
      <vt:lpstr>壁窗</vt:lpstr>
      <vt:lpstr>5070週三論壇  你所不知道的中共政權</vt:lpstr>
      <vt:lpstr>一、從受害台商的遭遇來了解中共政權</vt:lpstr>
      <vt:lpstr>PowerPoint 簡報</vt:lpstr>
      <vt:lpstr>我在中國投資的經過與遭遇</vt:lpstr>
      <vt:lpstr>為邦案涉及的犯罪行為</vt:lpstr>
      <vt:lpstr>高為邦案處理經過</vt:lpstr>
      <vt:lpstr>1‧報警</vt:lpstr>
      <vt:lpstr>2‧與黑道聯手抓人</vt:lpstr>
      <vt:lpstr>3.兩岸人民服務中心</vt:lpstr>
      <vt:lpstr>4‧前中台辦楊斯德主任出手</vt:lpstr>
      <vt:lpstr>5‧台灣總統大選前開記者會威脅</vt:lpstr>
      <vt:lpstr>7‧由原告變被告</vt:lpstr>
      <vt:lpstr>PowerPoint 簡報</vt:lpstr>
      <vt:lpstr>以合約為誘餌，最後掃地出門！</vt:lpstr>
      <vt:lpstr>以增資為由，將台商掃地出門！ </vt:lpstr>
      <vt:lpstr>以司法為手段掠奪台商案件！(2)</vt:lpstr>
      <vt:lpstr>吳緯國集體電路IC工廠土地被徵收案</vt:lpstr>
      <vt:lpstr>寰宇青島土地開發案</vt:lpstr>
      <vt:lpstr>富士康跳樓事件！</vt:lpstr>
      <vt:lpstr>華聯集團吉小安硬吃北京新光天地</vt:lpstr>
      <vt:lpstr>台商受害案件一共有多少？ </vt:lpstr>
      <vt:lpstr>中共處理台商案件的一貫手法拖與騙！</vt:lpstr>
      <vt:lpstr>結論一：中國不是一個法治的國家</vt:lpstr>
      <vt:lpstr>結論二：中國在中共統治下永遠不會成為一個法治國家！</vt:lpstr>
      <vt:lpstr>結論三：掠奪台商是中共的政策！ </vt:lpstr>
      <vt:lpstr>結論四：中共的謊言是沒有道德底線！</vt:lpstr>
      <vt:lpstr>結論五：中共的本資既殘暴且邪惡！</vt:lpstr>
      <vt:lpstr>PowerPoint 簡報</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簡報</vt:lpstr>
      <vt:lpstr> </vt:lpstr>
      <vt:lpstr> </vt:lpstr>
      <vt:lpstr> </vt:lpstr>
      <vt:lpstr>工廠被搬運一空後的繼續宣傳</vt:lpstr>
      <vt:lpstr> </vt:lpstr>
      <vt:lpstr>PowerPoint 簡報</vt:lpstr>
      <vt:lpstr>PowerPoint 簡報</vt:lpstr>
      <vt:lpstr>注意中共的謊言統戰，不做幫兇不轉傳！</vt:lpstr>
      <vt:lpstr>PowerPoint 簡報</vt:lpstr>
      <vt:lpstr>二、中國法輪功被迫害情形</vt:lpstr>
      <vt:lpstr>三、郭文貴爆料</vt:lpstr>
      <vt:lpstr>四、十九大後中國政治及經濟的走勢。</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5070週三論壇  你所不知道的中共政權</dc:title>
  <dc:creator>User</dc:creator>
  <cp:lastModifiedBy>meeting</cp:lastModifiedBy>
  <cp:revision>77</cp:revision>
  <dcterms:created xsi:type="dcterms:W3CDTF">2018-01-29T01:33:53Z</dcterms:created>
  <dcterms:modified xsi:type="dcterms:W3CDTF">2018-01-31T05:58:58Z</dcterms:modified>
</cp:coreProperties>
</file>