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321" r:id="rId2"/>
    <p:sldId id="368" r:id="rId3"/>
    <p:sldId id="306" r:id="rId4"/>
    <p:sldId id="308" r:id="rId5"/>
    <p:sldId id="367" r:id="rId6"/>
    <p:sldId id="280" r:id="rId7"/>
    <p:sldId id="383" r:id="rId8"/>
    <p:sldId id="384" r:id="rId9"/>
    <p:sldId id="385" r:id="rId10"/>
    <p:sldId id="281" r:id="rId11"/>
    <p:sldId id="372" r:id="rId12"/>
    <p:sldId id="370" r:id="rId13"/>
    <p:sldId id="369" r:id="rId14"/>
    <p:sldId id="373" r:id="rId15"/>
    <p:sldId id="374" r:id="rId16"/>
    <p:sldId id="381" r:id="rId17"/>
    <p:sldId id="378" r:id="rId18"/>
    <p:sldId id="379" r:id="rId19"/>
    <p:sldId id="328" r:id="rId20"/>
    <p:sldId id="287" r:id="rId21"/>
    <p:sldId id="382" r:id="rId22"/>
    <p:sldId id="380" r:id="rId23"/>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A84"/>
    <a:srgbClr val="6D7A84"/>
    <a:srgbClr val="F68025"/>
    <a:srgbClr val="DDDEE1"/>
    <a:srgbClr val="FF2AD5"/>
    <a:srgbClr val="FBB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82"/>
  </p:normalViewPr>
  <p:slideViewPr>
    <p:cSldViewPr>
      <p:cViewPr varScale="1">
        <p:scale>
          <a:sx n="86" d="100"/>
          <a:sy n="86" d="100"/>
        </p:scale>
        <p:origin x="108" y="138"/>
      </p:cViewPr>
      <p:guideLst>
        <p:guide orient="horz" pos="1620"/>
        <p:guide pos="2880"/>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B9669-8A78-A247-80DC-351925EE152E}"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CC9AD-0BEA-B548-9E4B-F5138B77C536}" type="slidenum">
              <a:rPr lang="en-US" smtClean="0"/>
              <a:t>‹#›</a:t>
            </a:fld>
            <a:endParaRPr lang="en-US"/>
          </a:p>
        </p:txBody>
      </p:sp>
    </p:spTree>
    <p:extLst>
      <p:ext uri="{BB962C8B-B14F-4D97-AF65-F5344CB8AC3E}">
        <p14:creationId xmlns:p14="http://schemas.microsoft.com/office/powerpoint/2010/main" val="7549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95CC9AD-0BEA-B548-9E4B-F5138B77C536}" type="slidenum">
              <a:rPr lang="en-US" smtClean="0"/>
              <a:t>1</a:t>
            </a:fld>
            <a:endParaRPr lang="en-US"/>
          </a:p>
        </p:txBody>
      </p:sp>
    </p:spTree>
    <p:extLst>
      <p:ext uri="{BB962C8B-B14F-4D97-AF65-F5344CB8AC3E}">
        <p14:creationId xmlns:p14="http://schemas.microsoft.com/office/powerpoint/2010/main" val="230100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On a Balanced Ballot, a voter would have the choice to vote Against a candidate instead of for a candidate.  Each voter still has only one vote.  You can only select one of the boxes.  If you vote FOR someone, your vote is counted as plus one.  If you vote AGAINST someone, your vote is counted as minus one.  The person who gets higher net positive votes wins the election.  </a:t>
            </a:r>
          </a:p>
          <a:p>
            <a:r>
              <a:t> </a:t>
            </a:r>
          </a:p>
        </p:txBody>
      </p:sp>
    </p:spTree>
    <p:extLst>
      <p:ext uri="{BB962C8B-B14F-4D97-AF65-F5344CB8AC3E}">
        <p14:creationId xmlns:p14="http://schemas.microsoft.com/office/powerpoint/2010/main" val="300168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6B1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8791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166997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179412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6B1A84"/>
              </a:buClr>
              <a:defRPr>
                <a:solidFill>
                  <a:srgbClr val="6D7A84"/>
                </a:solidFill>
              </a:defRPr>
            </a:lvl1pPr>
            <a:lvl2pPr>
              <a:buClr>
                <a:srgbClr val="6B1A84"/>
              </a:buClr>
              <a:defRPr>
                <a:solidFill>
                  <a:srgbClr val="6D7A84"/>
                </a:solidFill>
              </a:defRPr>
            </a:lvl2pPr>
            <a:lvl3pPr>
              <a:buClr>
                <a:srgbClr val="6B1A84"/>
              </a:buClr>
              <a:defRPr>
                <a:solidFill>
                  <a:srgbClr val="6D7A84"/>
                </a:solidFill>
              </a:defRPr>
            </a:lvl3pPr>
            <a:lvl4pPr>
              <a:buClr>
                <a:srgbClr val="6B1A84"/>
              </a:buClr>
              <a:defRPr>
                <a:solidFill>
                  <a:srgbClr val="6D7A84"/>
                </a:solidFill>
              </a:defRPr>
            </a:lvl4pPr>
            <a:lvl5pPr>
              <a:buClr>
                <a:srgbClr val="6B1A84"/>
              </a:buClr>
              <a:defRPr>
                <a:solidFill>
                  <a:srgbClr val="6D7A8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13541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1131590"/>
          </a:xfrm>
          <a:prstGeom prst="rect">
            <a:avLst/>
          </a:prstGeom>
          <a:solidFill>
            <a:srgbClr val="6B1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3528" y="245108"/>
            <a:ext cx="8496944" cy="641374"/>
          </a:xfrm>
        </p:spPr>
        <p:txBody>
          <a:bodyPr anchor="b">
            <a:normAutofit/>
          </a:bodyPr>
          <a:lstStyle>
            <a:lvl1pPr>
              <a:defRPr sz="240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3528" y="1376698"/>
            <a:ext cx="8496944" cy="31905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169174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528" y="1369219"/>
            <a:ext cx="4191322" cy="3263504"/>
          </a:xfrm>
        </p:spPr>
        <p:txBody>
          <a:bodyPr/>
          <a:lstStyle>
            <a:lvl1pPr>
              <a:buClr>
                <a:srgbClr val="6B1A84"/>
              </a:buClr>
              <a:defRPr>
                <a:solidFill>
                  <a:srgbClr val="6D7A84"/>
                </a:solidFill>
              </a:defRPr>
            </a:lvl1pPr>
            <a:lvl2pPr>
              <a:buClr>
                <a:srgbClr val="6B1A84"/>
              </a:buClr>
              <a:defRPr>
                <a:solidFill>
                  <a:srgbClr val="6D7A84"/>
                </a:solidFill>
              </a:defRPr>
            </a:lvl2pPr>
            <a:lvl3pPr>
              <a:buClr>
                <a:srgbClr val="6B1A84"/>
              </a:buClr>
              <a:defRPr>
                <a:solidFill>
                  <a:srgbClr val="6D7A84"/>
                </a:solidFill>
              </a:defRPr>
            </a:lvl3pPr>
            <a:lvl4pPr>
              <a:buClr>
                <a:srgbClr val="6B1A84"/>
              </a:buClr>
              <a:defRPr>
                <a:solidFill>
                  <a:srgbClr val="6D7A84"/>
                </a:solidFill>
              </a:defRPr>
            </a:lvl4pPr>
            <a:lvl5pPr>
              <a:buClr>
                <a:srgbClr val="6B1A84"/>
              </a:buClr>
              <a:defRPr>
                <a:solidFill>
                  <a:srgbClr val="6D7A8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4191322" cy="3263504"/>
          </a:xfrm>
        </p:spPr>
        <p:txBody>
          <a:bodyPr/>
          <a:lstStyle>
            <a:lvl1pPr>
              <a:buClr>
                <a:srgbClr val="6B1A84"/>
              </a:buClr>
              <a:defRPr>
                <a:solidFill>
                  <a:srgbClr val="6D7A84"/>
                </a:solidFill>
              </a:defRPr>
            </a:lvl1pPr>
            <a:lvl2pPr>
              <a:buClr>
                <a:srgbClr val="6B1A84"/>
              </a:buClr>
              <a:defRPr>
                <a:solidFill>
                  <a:srgbClr val="6D7A84"/>
                </a:solidFill>
              </a:defRPr>
            </a:lvl2pPr>
            <a:lvl3pPr>
              <a:buClr>
                <a:srgbClr val="6B1A84"/>
              </a:buClr>
              <a:defRPr>
                <a:solidFill>
                  <a:srgbClr val="6D7A84"/>
                </a:solidFill>
              </a:defRPr>
            </a:lvl3pPr>
            <a:lvl4pPr>
              <a:buClr>
                <a:srgbClr val="6B1A84"/>
              </a:buClr>
              <a:defRPr>
                <a:solidFill>
                  <a:srgbClr val="6D7A84"/>
                </a:solidFill>
              </a:defRPr>
            </a:lvl4pPr>
            <a:lvl5pPr>
              <a:buClr>
                <a:srgbClr val="6B1A84"/>
              </a:buClr>
              <a:defRPr>
                <a:solidFill>
                  <a:srgbClr val="6D7A8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51385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133623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181682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36151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72580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9D76AD-83DF-468B-86BE-E15CE23BD8F4}" type="datetimeFigureOut">
              <a:rPr lang="zh-TW" altLang="en-US" smtClean="0"/>
              <a:pPr/>
              <a:t>2018/1/24</a:t>
            </a:fld>
            <a:endParaRPr lang="zh-TW" alt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88390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3844"/>
            <a:ext cx="8496944"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369219"/>
            <a:ext cx="8496944"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3528" y="4767263"/>
            <a:ext cx="2057400" cy="273844"/>
          </a:xfrm>
          <a:prstGeom prst="rect">
            <a:avLst/>
          </a:prstGeom>
        </p:spPr>
        <p:txBody>
          <a:bodyPr vert="horz" lIns="91440" tIns="45720" rIns="91440" bIns="45720" rtlCol="0" anchor="ctr"/>
          <a:lstStyle>
            <a:lvl1pPr algn="l">
              <a:defRPr sz="900">
                <a:solidFill>
                  <a:srgbClr val="6B1A84"/>
                </a:solidFill>
              </a:defRPr>
            </a:lvl1pPr>
          </a:lstStyle>
          <a:p>
            <a:fld id="{989D76AD-83DF-468B-86BE-E15CE23BD8F4}" type="datetimeFigureOut">
              <a:rPr lang="zh-TW" altLang="en-US" smtClean="0"/>
              <a:pPr/>
              <a:t>2018/1/24</a:t>
            </a:fld>
            <a:endParaRPr lang="zh-TW"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6B1A84"/>
                </a:solidFill>
              </a:defRPr>
            </a:lvl1pPr>
          </a:lstStyle>
          <a:p>
            <a:endParaRPr lang="zh-TW" altLang="en-US"/>
          </a:p>
        </p:txBody>
      </p:sp>
      <p:sp>
        <p:nvSpPr>
          <p:cNvPr id="6" name="Slide Number Placeholder 5"/>
          <p:cNvSpPr>
            <a:spLocks noGrp="1"/>
          </p:cNvSpPr>
          <p:nvPr>
            <p:ph type="sldNum" sz="quarter" idx="4"/>
          </p:nvPr>
        </p:nvSpPr>
        <p:spPr>
          <a:xfrm>
            <a:off x="6763072" y="4767263"/>
            <a:ext cx="2057400" cy="273844"/>
          </a:xfrm>
          <a:prstGeom prst="rect">
            <a:avLst/>
          </a:prstGeom>
        </p:spPr>
        <p:txBody>
          <a:bodyPr vert="horz" lIns="91440" tIns="45720" rIns="91440" bIns="45720" rtlCol="0" anchor="ctr"/>
          <a:lstStyle>
            <a:lvl1pPr algn="r">
              <a:defRPr sz="900">
                <a:solidFill>
                  <a:srgbClr val="6B1A84"/>
                </a:solidFill>
              </a:defRPr>
            </a:lvl1pPr>
          </a:lstStyle>
          <a:p>
            <a:fld id="{41A1F1AD-4CA3-4ECF-9ED5-4B7505C01E8E}" type="slidenum">
              <a:rPr lang="zh-TW" altLang="en-US" smtClean="0"/>
              <a:pPr/>
              <a:t>‹#›</a:t>
            </a:fld>
            <a:endParaRPr lang="zh-TW" altLang="en-US"/>
          </a:p>
        </p:txBody>
      </p:sp>
    </p:spTree>
    <p:extLst>
      <p:ext uri="{BB962C8B-B14F-4D97-AF65-F5344CB8AC3E}">
        <p14:creationId xmlns:p14="http://schemas.microsoft.com/office/powerpoint/2010/main" val="40594058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85800" rtl="0" eaLnBrk="1" latinLnBrk="0" hangingPunct="1">
        <a:lnSpc>
          <a:spcPct val="90000"/>
        </a:lnSpc>
        <a:spcBef>
          <a:spcPct val="0"/>
        </a:spcBef>
        <a:buNone/>
        <a:defRPr sz="2400" b="1" kern="1200" baseline="0">
          <a:solidFill>
            <a:srgbClr val="6B1A84"/>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8vOF-d5Pfs" TargetMode="External"/><Relationship Id="rId2" Type="http://schemas.openxmlformats.org/officeDocument/2006/relationships/hyperlink" Target="https://www.youtube.com/watch?v=DvecJOO0gwk&amp;t=23s" TargetMode="External"/><Relationship Id="rId1" Type="http://schemas.openxmlformats.org/officeDocument/2006/relationships/slideLayout" Target="../slideLayouts/slideLayout3.xml"/><Relationship Id="rId6" Type="http://schemas.openxmlformats.org/officeDocument/2006/relationships/hyperlink" Target="http://14a0475.works.tw/vote/what.html" TargetMode="External"/><Relationship Id="rId5" Type="http://schemas.openxmlformats.org/officeDocument/2006/relationships/hyperlink" Target="https://www.facebook.com/groups/BalancedBallotInternational/" TargetMode="External"/><Relationship Id="rId4" Type="http://schemas.openxmlformats.org/officeDocument/2006/relationships/hyperlink" Target="https://www.facebook.com/groups/nagativevote.tw/"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G6z-h6faR6o"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nBhMw2-LG50"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6tauXJgL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275607"/>
            <a:ext cx="7772400" cy="1470025"/>
          </a:xfrm>
        </p:spPr>
        <p:txBody>
          <a:bodyPr>
            <a:normAutofit/>
          </a:bodyPr>
          <a:lstStyle/>
          <a:p>
            <a:r>
              <a:rPr lang="zh-TW" altLang="en-US" sz="4400" dirty="0"/>
              <a:t>負數票推展進度報告</a:t>
            </a:r>
            <a:endParaRPr lang="en-US" sz="3600" b="0" dirty="0"/>
          </a:p>
        </p:txBody>
      </p:sp>
      <p:sp>
        <p:nvSpPr>
          <p:cNvPr id="3" name="副標題 2"/>
          <p:cNvSpPr>
            <a:spLocks noGrp="1"/>
          </p:cNvSpPr>
          <p:nvPr>
            <p:ph type="subTitle" idx="1"/>
          </p:nvPr>
        </p:nvSpPr>
        <p:spPr>
          <a:xfrm>
            <a:off x="1143000" y="2931790"/>
            <a:ext cx="6858000" cy="1011560"/>
          </a:xfrm>
        </p:spPr>
        <p:txBody>
          <a:bodyPr>
            <a:normAutofit/>
          </a:bodyPr>
          <a:lstStyle/>
          <a:p>
            <a:r>
              <a:rPr lang="en-US" sz="2400" dirty="0"/>
              <a:t>2017</a:t>
            </a:r>
            <a:r>
              <a:rPr lang="zh-TW" altLang="en-US" sz="2400" dirty="0"/>
              <a:t>年</a:t>
            </a:r>
            <a:r>
              <a:rPr lang="en-US" altLang="zh-TW" sz="2400" dirty="0"/>
              <a:t>4</a:t>
            </a:r>
            <a:r>
              <a:rPr lang="zh-TW" altLang="en-US" sz="2400" dirty="0"/>
              <a:t>月</a:t>
            </a:r>
            <a:r>
              <a:rPr lang="en-US" altLang="zh-TW" sz="2400" dirty="0"/>
              <a:t>20</a:t>
            </a:r>
            <a:r>
              <a:rPr lang="zh-TW" altLang="en-US" sz="2400" dirty="0"/>
              <a:t>日</a:t>
            </a:r>
            <a:r>
              <a:rPr lang="en-US" altLang="zh-TW" sz="2400" dirty="0"/>
              <a:t>--</a:t>
            </a:r>
            <a:r>
              <a:rPr lang="tr-TR" sz="2400" dirty="0"/>
              <a:t>201</a:t>
            </a:r>
            <a:r>
              <a:rPr lang="en-US" sz="2400" dirty="0"/>
              <a:t>8</a:t>
            </a:r>
            <a:r>
              <a:rPr lang="zh-TW" altLang="en-US" sz="2400" dirty="0"/>
              <a:t>年</a:t>
            </a:r>
            <a:r>
              <a:rPr lang="en-US" altLang="zh-TW" sz="2400" dirty="0"/>
              <a:t>1</a:t>
            </a:r>
            <a:r>
              <a:rPr lang="zh-TW" altLang="en-US" sz="2400" dirty="0"/>
              <a:t>月</a:t>
            </a:r>
            <a:r>
              <a:rPr lang="en-US" altLang="zh-TW" sz="2400" dirty="0"/>
              <a:t>23</a:t>
            </a:r>
            <a:r>
              <a:rPr lang="zh-TW" altLang="en-US" sz="2400" dirty="0"/>
              <a:t>日</a:t>
            </a:r>
            <a:endParaRPr lang="tr-TR" sz="2400" dirty="0"/>
          </a:p>
        </p:txBody>
      </p:sp>
    </p:spTree>
    <p:extLst>
      <p:ext uri="{BB962C8B-B14F-4D97-AF65-F5344CB8AC3E}">
        <p14:creationId xmlns:p14="http://schemas.microsoft.com/office/powerpoint/2010/main" val="102606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國內推廣進展</a:t>
            </a:r>
            <a:endParaRPr lang="en-US" sz="2800" b="0" dirty="0"/>
          </a:p>
        </p:txBody>
      </p:sp>
      <p:sp>
        <p:nvSpPr>
          <p:cNvPr id="3" name="內容版面配置區 2"/>
          <p:cNvSpPr>
            <a:spLocks noGrp="1"/>
          </p:cNvSpPr>
          <p:nvPr>
            <p:ph type="body" idx="1"/>
          </p:nvPr>
        </p:nvSpPr>
        <p:spPr/>
        <p:txBody>
          <a:bodyPr>
            <a:normAutofit/>
          </a:bodyPr>
          <a:lstStyle/>
          <a:p>
            <a:pPr marL="514350" indent="-514350">
              <a:buClr>
                <a:srgbClr val="6B1A84"/>
              </a:buClr>
              <a:buFont typeface="+mj-lt"/>
              <a:buAutoNum type="arabicPeriod"/>
            </a:pPr>
            <a:r>
              <a:rPr lang="en-US" sz="2400" b="1" dirty="0">
                <a:solidFill>
                  <a:srgbClr val="6B1A84"/>
                </a:solidFill>
              </a:rPr>
              <a:t> </a:t>
            </a:r>
            <a:r>
              <a:rPr lang="zh-TW" altLang="en-US" sz="2400" b="1" dirty="0">
                <a:solidFill>
                  <a:srgbClr val="6B1A84"/>
                </a:solidFill>
              </a:rPr>
              <a:t>政大里公投連署</a:t>
            </a:r>
            <a:endParaRPr lang="en-US" altLang="zh-TW" sz="2400" b="1" dirty="0">
              <a:solidFill>
                <a:srgbClr val="6B1A84"/>
              </a:solidFill>
            </a:endParaRPr>
          </a:p>
          <a:p>
            <a:pPr marL="857250" lvl="1" indent="-514350">
              <a:buClr>
                <a:srgbClr val="6B1A84"/>
              </a:buClr>
              <a:buFont typeface="Arial" panose="020B0604020202020204" pitchFamily="34" charset="0"/>
              <a:buChar char="•"/>
            </a:pPr>
            <a:r>
              <a:rPr lang="zh-TW" altLang="en-US" sz="1600" b="1" dirty="0">
                <a:solidFill>
                  <a:srgbClr val="6B1A84"/>
                </a:solidFill>
              </a:rPr>
              <a:t>柯文哲市長</a:t>
            </a:r>
            <a:r>
              <a:rPr lang="en-US" altLang="zh-TW" sz="1600" b="1" dirty="0">
                <a:solidFill>
                  <a:srgbClr val="6B1A84"/>
                </a:solidFill>
              </a:rPr>
              <a:t>(</a:t>
            </a:r>
            <a:r>
              <a:rPr lang="zh-TW" altLang="en-US" sz="1600" b="1" dirty="0">
                <a:solidFill>
                  <a:srgbClr val="6B1A84"/>
                </a:solidFill>
              </a:rPr>
              <a:t>無</a:t>
            </a:r>
            <a:r>
              <a:rPr lang="en-US" altLang="zh-TW" sz="1600" b="1" dirty="0">
                <a:solidFill>
                  <a:srgbClr val="6B1A84"/>
                </a:solidFill>
              </a:rPr>
              <a:t>),</a:t>
            </a:r>
            <a:r>
              <a:rPr lang="zh-TW" altLang="en-US" sz="1600" b="1" dirty="0">
                <a:solidFill>
                  <a:srgbClr val="6B1A84"/>
                </a:solidFill>
              </a:rPr>
              <a:t>  市議員潘懷宗</a:t>
            </a:r>
            <a:r>
              <a:rPr lang="en-US" altLang="zh-TW" sz="1600" b="1" dirty="0">
                <a:solidFill>
                  <a:srgbClr val="6B1A84"/>
                </a:solidFill>
              </a:rPr>
              <a:t>(</a:t>
            </a:r>
            <a:r>
              <a:rPr lang="zh-TW" altLang="en-US" sz="1600" b="1" dirty="0">
                <a:solidFill>
                  <a:srgbClr val="6B1A84"/>
                </a:solidFill>
              </a:rPr>
              <a:t>新</a:t>
            </a:r>
            <a:r>
              <a:rPr lang="en-US" altLang="zh-TW" sz="1600" b="1" dirty="0">
                <a:solidFill>
                  <a:srgbClr val="6B1A84"/>
                </a:solidFill>
              </a:rPr>
              <a:t>)</a:t>
            </a:r>
            <a:r>
              <a:rPr lang="zh-TW" altLang="en-US" sz="1600" b="1" dirty="0">
                <a:solidFill>
                  <a:srgbClr val="6B1A84"/>
                </a:solidFill>
              </a:rPr>
              <a:t> 周柏雅</a:t>
            </a:r>
            <a:r>
              <a:rPr lang="en-US" altLang="zh-TW" sz="1600" b="1" dirty="0">
                <a:solidFill>
                  <a:srgbClr val="6B1A84"/>
                </a:solidFill>
              </a:rPr>
              <a:t>(</a:t>
            </a:r>
            <a:r>
              <a:rPr lang="zh-TW" altLang="en-US" sz="1600" b="1" dirty="0">
                <a:solidFill>
                  <a:srgbClr val="6B1A84"/>
                </a:solidFill>
              </a:rPr>
              <a:t>民</a:t>
            </a:r>
            <a:r>
              <a:rPr lang="en-US" altLang="zh-TW" sz="1600" b="1" dirty="0">
                <a:solidFill>
                  <a:srgbClr val="6B1A84"/>
                </a:solidFill>
              </a:rPr>
              <a:t>)</a:t>
            </a:r>
            <a:r>
              <a:rPr lang="zh-TW" altLang="en-US" sz="1600" b="1" dirty="0">
                <a:solidFill>
                  <a:srgbClr val="6B1A84"/>
                </a:solidFill>
              </a:rPr>
              <a:t>支持</a:t>
            </a:r>
            <a:endParaRPr lang="en-US" altLang="zh-TW" sz="1600" b="1" dirty="0">
              <a:solidFill>
                <a:srgbClr val="6B1A84"/>
              </a:solidFill>
            </a:endParaRPr>
          </a:p>
          <a:p>
            <a:pPr marL="857250" lvl="1" indent="-514350">
              <a:buClr>
                <a:srgbClr val="6B1A84"/>
              </a:buClr>
              <a:buFont typeface="Arial" panose="020B0604020202020204" pitchFamily="34" charset="0"/>
              <a:buChar char="•"/>
            </a:pPr>
            <a:r>
              <a:rPr lang="zh-TW" altLang="en-US" sz="1600" b="1" dirty="0">
                <a:solidFill>
                  <a:srgbClr val="6B1A84"/>
                </a:solidFill>
              </a:rPr>
              <a:t>蘇錦霞律師協助說帖</a:t>
            </a:r>
            <a:endParaRPr lang="en-US" altLang="zh-TW" sz="1600" b="1" dirty="0">
              <a:solidFill>
                <a:srgbClr val="6B1A84"/>
              </a:solidFill>
            </a:endParaRPr>
          </a:p>
          <a:p>
            <a:pPr marL="857250" lvl="1" indent="-514350">
              <a:buClr>
                <a:srgbClr val="6B1A84"/>
              </a:buClr>
              <a:buFont typeface="Arial" panose="020B0604020202020204" pitchFamily="34" charset="0"/>
              <a:buChar char="•"/>
            </a:pPr>
            <a:r>
              <a:rPr lang="zh-TW" altLang="en-US" sz="1600" b="1" dirty="0">
                <a:solidFill>
                  <a:srgbClr val="6B1A84"/>
                </a:solidFill>
              </a:rPr>
              <a:t>里民</a:t>
            </a:r>
            <a:r>
              <a:rPr lang="en-US" altLang="zh-TW" sz="1600" b="1" dirty="0">
                <a:solidFill>
                  <a:srgbClr val="6B1A84"/>
                </a:solidFill>
              </a:rPr>
              <a:t>,</a:t>
            </a:r>
            <a:r>
              <a:rPr lang="zh-TW" altLang="en-US" sz="1600" b="1" dirty="0">
                <a:solidFill>
                  <a:srgbClr val="6B1A84"/>
                </a:solidFill>
              </a:rPr>
              <a:t>鄰長等支持</a:t>
            </a:r>
            <a:endParaRPr lang="en-US" altLang="zh-TW" sz="1600" b="1" dirty="0">
              <a:solidFill>
                <a:srgbClr val="6B1A84"/>
              </a:solidFill>
            </a:endParaRPr>
          </a:p>
          <a:p>
            <a:pPr marL="857250" lvl="1" indent="-514350">
              <a:buClr>
                <a:srgbClr val="6B1A84"/>
              </a:buClr>
              <a:buFont typeface="Arial" panose="020B0604020202020204" pitchFamily="34" charset="0"/>
              <a:buChar char="•"/>
            </a:pPr>
            <a:r>
              <a:rPr lang="zh-TW" altLang="en-US" sz="1600" b="1" dirty="0">
                <a:solidFill>
                  <a:srgbClr val="6B1A84"/>
                </a:solidFill>
              </a:rPr>
              <a:t>法規限制比中央法規嚴格</a:t>
            </a:r>
            <a:endParaRPr lang="en-US" altLang="zh-TW" sz="1600" b="1" dirty="0">
              <a:solidFill>
                <a:srgbClr val="6B1A84"/>
              </a:solidFill>
            </a:endParaRPr>
          </a:p>
          <a:p>
            <a:pPr marL="514350" indent="-514350">
              <a:buClr>
                <a:srgbClr val="6B1A84"/>
              </a:buClr>
              <a:buFont typeface="+mj-lt"/>
              <a:buAutoNum type="arabicPeriod"/>
            </a:pPr>
            <a:r>
              <a:rPr lang="zh-TW" altLang="en-US" sz="2400" b="1" dirty="0">
                <a:solidFill>
                  <a:srgbClr val="6B1A84"/>
                </a:solidFill>
              </a:rPr>
              <a:t>公投法新版影響</a:t>
            </a:r>
            <a:endParaRPr lang="en-US" altLang="zh-TW" sz="2400" b="1" dirty="0">
              <a:solidFill>
                <a:srgbClr val="6B1A84"/>
              </a:solidFill>
            </a:endParaRPr>
          </a:p>
          <a:p>
            <a:pPr marL="514350" indent="-514350">
              <a:buClr>
                <a:srgbClr val="6B1A84"/>
              </a:buClr>
              <a:buFont typeface="+mj-lt"/>
              <a:buAutoNum type="arabicPeriod"/>
            </a:pPr>
            <a:endParaRPr lang="en-US" altLang="zh-TW" sz="2400" b="1" dirty="0">
              <a:solidFill>
                <a:srgbClr val="6B1A84"/>
              </a:solidFill>
            </a:endParaRPr>
          </a:p>
          <a:p>
            <a:pPr marL="514350" indent="-514350">
              <a:buClr>
                <a:srgbClr val="6B1A84"/>
              </a:buClr>
              <a:buFont typeface="+mj-lt"/>
              <a:buAutoNum type="arabicPeriod"/>
            </a:pPr>
            <a:endParaRPr lang="en-US" altLang="zh-TW" sz="2400" b="1" dirty="0">
              <a:solidFill>
                <a:srgbClr val="6B1A84"/>
              </a:solidFill>
            </a:endParaRPr>
          </a:p>
        </p:txBody>
      </p:sp>
    </p:spTree>
    <p:extLst>
      <p:ext uri="{BB962C8B-B14F-4D97-AF65-F5344CB8AC3E}">
        <p14:creationId xmlns:p14="http://schemas.microsoft.com/office/powerpoint/2010/main" val="25451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48330"/>
            <a:ext cx="309634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6B1A84"/>
                </a:solidFill>
                <a:effectLst/>
                <a:uLnTx/>
                <a:uFillTx/>
                <a:latin typeface="Arial" panose="020B0604020202020204"/>
                <a:ea typeface="微軟正黑體" panose="020B0604030504040204" pitchFamily="34" charset="-120"/>
                <a:cs typeface="+mn-cs"/>
              </a:rPr>
              <a:t>公投法新增條文</a:t>
            </a:r>
            <a:endParaRPr kumimoji="0" lang="en-US" sz="2800" b="1" i="0" u="none" strike="noStrike" kern="1200" cap="none" spc="0" normalizeH="0" baseline="0" noProof="0" dirty="0">
              <a:ln>
                <a:noFill/>
              </a:ln>
              <a:solidFill>
                <a:srgbClr val="6B1A84"/>
              </a:solidFill>
              <a:effectLst/>
              <a:uLnTx/>
              <a:uFillTx/>
              <a:latin typeface="Arial" panose="020B0604020202020204"/>
              <a:ea typeface="+mn-ea"/>
              <a:cs typeface="+mn-cs"/>
            </a:endParaRPr>
          </a:p>
        </p:txBody>
      </p:sp>
      <p:graphicFrame>
        <p:nvGraphicFramePr>
          <p:cNvPr id="3" name="表格 2">
            <a:extLst>
              <a:ext uri="{FF2B5EF4-FFF2-40B4-BE49-F238E27FC236}">
                <a16:creationId xmlns:a16="http://schemas.microsoft.com/office/drawing/2014/main" id="{EC40738E-4E12-48D2-A1D2-126CC084F1F2}"/>
              </a:ext>
            </a:extLst>
          </p:cNvPr>
          <p:cNvGraphicFramePr>
            <a:graphicFrameLocks noGrp="1"/>
          </p:cNvGraphicFramePr>
          <p:nvPr>
            <p:extLst>
              <p:ext uri="{D42A27DB-BD31-4B8C-83A1-F6EECF244321}">
                <p14:modId xmlns:p14="http://schemas.microsoft.com/office/powerpoint/2010/main" val="559936650"/>
              </p:ext>
            </p:extLst>
          </p:nvPr>
        </p:nvGraphicFramePr>
        <p:xfrm>
          <a:off x="827584" y="945122"/>
          <a:ext cx="7560840" cy="3950049"/>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100396052"/>
                    </a:ext>
                  </a:extLst>
                </a:gridCol>
                <a:gridCol w="3780420">
                  <a:extLst>
                    <a:ext uri="{9D8B030D-6E8A-4147-A177-3AD203B41FA5}">
                      <a16:colId xmlns:a16="http://schemas.microsoft.com/office/drawing/2014/main" val="3095879396"/>
                    </a:ext>
                  </a:extLst>
                </a:gridCol>
              </a:tblGrid>
              <a:tr h="658116">
                <a:tc>
                  <a:txBody>
                    <a:bodyPr/>
                    <a:lstStyle/>
                    <a:p>
                      <a:endParaRPr lang="zh-TW" altLang="en-US" sz="2000" dirty="0"/>
                    </a:p>
                  </a:txBody>
                  <a:tcPr/>
                </a:tc>
                <a:tc>
                  <a:txBody>
                    <a:bodyPr/>
                    <a:lstStyle/>
                    <a:p>
                      <a:r>
                        <a:rPr lang="zh-TW" altLang="en-US" sz="2000" dirty="0"/>
                        <a:t>新增條文</a:t>
                      </a:r>
                    </a:p>
                  </a:txBody>
                  <a:tcPr/>
                </a:tc>
                <a:extLst>
                  <a:ext uri="{0D108BD9-81ED-4DB2-BD59-A6C34878D82A}">
                    <a16:rowId xmlns:a16="http://schemas.microsoft.com/office/drawing/2014/main" val="3634702262"/>
                  </a:ext>
                </a:extLst>
              </a:tr>
              <a:tr h="1295359">
                <a:tc>
                  <a:txBody>
                    <a:bodyPr/>
                    <a:lstStyle/>
                    <a:p>
                      <a:r>
                        <a:rPr lang="zh-TW" altLang="en-US" sz="2000" dirty="0"/>
                        <a:t>全國公投適用項目</a:t>
                      </a:r>
                    </a:p>
                  </a:txBody>
                  <a:tcPr/>
                </a:tc>
                <a:tc>
                  <a:txBody>
                    <a:bodyPr/>
                    <a:lstStyle/>
                    <a:p>
                      <a:r>
                        <a:rPr lang="zh-TW" altLang="en-US" sz="2000" dirty="0"/>
                        <a:t>法律複決</a:t>
                      </a:r>
                      <a:endParaRPr lang="en-US" altLang="zh-TW" sz="2000" dirty="0"/>
                    </a:p>
                    <a:p>
                      <a:r>
                        <a:rPr lang="zh-TW" altLang="en-US" sz="2000" dirty="0"/>
                        <a:t>立法原則</a:t>
                      </a:r>
                      <a:endParaRPr lang="en-US" altLang="zh-TW" sz="2000" dirty="0"/>
                    </a:p>
                    <a:p>
                      <a:r>
                        <a:rPr lang="zh-TW" altLang="en-US" sz="2000" dirty="0"/>
                        <a:t>重大政策創制</a:t>
                      </a:r>
                    </a:p>
                  </a:txBody>
                  <a:tcPr/>
                </a:tc>
                <a:extLst>
                  <a:ext uri="{0D108BD9-81ED-4DB2-BD59-A6C34878D82A}">
                    <a16:rowId xmlns:a16="http://schemas.microsoft.com/office/drawing/2014/main" val="2432060327"/>
                  </a:ext>
                </a:extLst>
              </a:tr>
              <a:tr h="998287">
                <a:tc>
                  <a:txBody>
                    <a:bodyPr/>
                    <a:lstStyle/>
                    <a:p>
                      <a:r>
                        <a:rPr lang="zh-TW" altLang="en-US" sz="2000" dirty="0"/>
                        <a:t>地方公投適用項目</a:t>
                      </a:r>
                    </a:p>
                  </a:txBody>
                  <a:tcPr/>
                </a:tc>
                <a:tc>
                  <a:txBody>
                    <a:bodyPr/>
                    <a:lstStyle/>
                    <a:p>
                      <a:r>
                        <a:rPr lang="zh-TW" altLang="en-US" sz="2000" dirty="0"/>
                        <a:t>地方自治條例創制及複決</a:t>
                      </a:r>
                      <a:endParaRPr lang="en-US" altLang="zh-TW" sz="2000" dirty="0"/>
                    </a:p>
                    <a:p>
                      <a:r>
                        <a:rPr lang="zh-TW" altLang="en-US" sz="2000" dirty="0"/>
                        <a:t>自治事項重大政策創制及複決</a:t>
                      </a:r>
                    </a:p>
                  </a:txBody>
                  <a:tcPr/>
                </a:tc>
                <a:extLst>
                  <a:ext uri="{0D108BD9-81ED-4DB2-BD59-A6C34878D82A}">
                    <a16:rowId xmlns:a16="http://schemas.microsoft.com/office/drawing/2014/main" val="2786489725"/>
                  </a:ext>
                </a:extLst>
              </a:tr>
              <a:tr h="998287">
                <a:tc>
                  <a:txBody>
                    <a:bodyPr/>
                    <a:lstStyle/>
                    <a:p>
                      <a:r>
                        <a:rPr lang="zh-TW" altLang="en-US" sz="2000" dirty="0"/>
                        <a:t>不得作為公投提案</a:t>
                      </a:r>
                    </a:p>
                  </a:txBody>
                  <a:tcPr/>
                </a:tc>
                <a:tc>
                  <a:txBody>
                    <a:bodyPr/>
                    <a:lstStyle/>
                    <a:p>
                      <a:r>
                        <a:rPr lang="zh-TW" altLang="en-US" sz="2000" dirty="0"/>
                        <a:t>預算 租稅  薪俸</a:t>
                      </a:r>
                    </a:p>
                  </a:txBody>
                  <a:tcPr/>
                </a:tc>
                <a:extLst>
                  <a:ext uri="{0D108BD9-81ED-4DB2-BD59-A6C34878D82A}">
                    <a16:rowId xmlns:a16="http://schemas.microsoft.com/office/drawing/2014/main" val="1426376497"/>
                  </a:ext>
                </a:extLst>
              </a:tr>
            </a:tbl>
          </a:graphicData>
        </a:graphic>
      </p:graphicFrame>
    </p:spTree>
    <p:extLst>
      <p:ext uri="{BB962C8B-B14F-4D97-AF65-F5344CB8AC3E}">
        <p14:creationId xmlns:p14="http://schemas.microsoft.com/office/powerpoint/2010/main" val="294725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48330"/>
            <a:ext cx="266429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6B1A84"/>
                </a:solidFill>
                <a:effectLst/>
                <a:uLnTx/>
                <a:uFillTx/>
                <a:latin typeface="Arial" panose="020B0604020202020204"/>
                <a:ea typeface="微軟正黑體" panose="020B0604030504040204" pitchFamily="34" charset="-120"/>
                <a:cs typeface="+mn-cs"/>
              </a:rPr>
              <a:t>公投法新版</a:t>
            </a:r>
            <a:endParaRPr kumimoji="0" lang="en-US" sz="2800" b="1" i="0" u="none" strike="noStrike" kern="1200" cap="none" spc="0" normalizeH="0" baseline="0" noProof="0" dirty="0">
              <a:ln>
                <a:noFill/>
              </a:ln>
              <a:solidFill>
                <a:srgbClr val="6B1A84"/>
              </a:solidFill>
              <a:effectLst/>
              <a:uLnTx/>
              <a:uFillTx/>
              <a:latin typeface="Arial" panose="020B0604020202020204"/>
              <a:ea typeface="+mn-ea"/>
              <a:cs typeface="+mn-cs"/>
            </a:endParaRPr>
          </a:p>
        </p:txBody>
      </p:sp>
      <p:graphicFrame>
        <p:nvGraphicFramePr>
          <p:cNvPr id="3" name="表格 2">
            <a:extLst>
              <a:ext uri="{FF2B5EF4-FFF2-40B4-BE49-F238E27FC236}">
                <a16:creationId xmlns:a16="http://schemas.microsoft.com/office/drawing/2014/main" id="{EC40738E-4E12-48D2-A1D2-126CC084F1F2}"/>
              </a:ext>
            </a:extLst>
          </p:cNvPr>
          <p:cNvGraphicFramePr>
            <a:graphicFrameLocks noGrp="1"/>
          </p:cNvGraphicFramePr>
          <p:nvPr>
            <p:extLst>
              <p:ext uri="{D42A27DB-BD31-4B8C-83A1-F6EECF244321}">
                <p14:modId xmlns:p14="http://schemas.microsoft.com/office/powerpoint/2010/main" val="872649044"/>
              </p:ext>
            </p:extLst>
          </p:nvPr>
        </p:nvGraphicFramePr>
        <p:xfrm>
          <a:off x="827584" y="771550"/>
          <a:ext cx="7704855" cy="4474089"/>
        </p:xfrm>
        <a:graphic>
          <a:graphicData uri="http://schemas.openxmlformats.org/drawingml/2006/table">
            <a:tbl>
              <a:tblPr firstRow="1" bandRow="1">
                <a:tableStyleId>{5C22544A-7EE6-4342-B048-85BDC9FD1C3A}</a:tableStyleId>
              </a:tblPr>
              <a:tblGrid>
                <a:gridCol w="2568285">
                  <a:extLst>
                    <a:ext uri="{9D8B030D-6E8A-4147-A177-3AD203B41FA5}">
                      <a16:colId xmlns:a16="http://schemas.microsoft.com/office/drawing/2014/main" val="2100396052"/>
                    </a:ext>
                  </a:extLst>
                </a:gridCol>
                <a:gridCol w="2568285">
                  <a:extLst>
                    <a:ext uri="{9D8B030D-6E8A-4147-A177-3AD203B41FA5}">
                      <a16:colId xmlns:a16="http://schemas.microsoft.com/office/drawing/2014/main" val="3095879396"/>
                    </a:ext>
                  </a:extLst>
                </a:gridCol>
                <a:gridCol w="2568285">
                  <a:extLst>
                    <a:ext uri="{9D8B030D-6E8A-4147-A177-3AD203B41FA5}">
                      <a16:colId xmlns:a16="http://schemas.microsoft.com/office/drawing/2014/main" val="634469560"/>
                    </a:ext>
                  </a:extLst>
                </a:gridCol>
              </a:tblGrid>
              <a:tr h="331798">
                <a:tc>
                  <a:txBody>
                    <a:bodyPr/>
                    <a:lstStyle/>
                    <a:p>
                      <a:endParaRPr lang="zh-TW" altLang="en-US" sz="1600" dirty="0"/>
                    </a:p>
                  </a:txBody>
                  <a:tcPr/>
                </a:tc>
                <a:tc>
                  <a:txBody>
                    <a:bodyPr/>
                    <a:lstStyle/>
                    <a:p>
                      <a:r>
                        <a:rPr lang="zh-TW" altLang="en-US" sz="1600" dirty="0"/>
                        <a:t>修改前</a:t>
                      </a:r>
                    </a:p>
                  </a:txBody>
                  <a:tcPr/>
                </a:tc>
                <a:tc>
                  <a:txBody>
                    <a:bodyPr/>
                    <a:lstStyle/>
                    <a:p>
                      <a:r>
                        <a:rPr lang="zh-TW" altLang="en-US" sz="1600" dirty="0"/>
                        <a:t>修改後</a:t>
                      </a:r>
                    </a:p>
                  </a:txBody>
                  <a:tcPr/>
                </a:tc>
                <a:extLst>
                  <a:ext uri="{0D108BD9-81ED-4DB2-BD59-A6C34878D82A}">
                    <a16:rowId xmlns:a16="http://schemas.microsoft.com/office/drawing/2014/main" val="3634702262"/>
                  </a:ext>
                </a:extLst>
              </a:tr>
              <a:tr h="503298">
                <a:tc>
                  <a:txBody>
                    <a:bodyPr/>
                    <a:lstStyle/>
                    <a:p>
                      <a:r>
                        <a:rPr lang="zh-TW" altLang="en-US" sz="1600" dirty="0"/>
                        <a:t>投票年齡</a:t>
                      </a:r>
                    </a:p>
                  </a:txBody>
                  <a:tcPr/>
                </a:tc>
                <a:tc>
                  <a:txBody>
                    <a:bodyPr/>
                    <a:lstStyle/>
                    <a:p>
                      <a:r>
                        <a:rPr lang="en-US" altLang="zh-TW" sz="1600" dirty="0"/>
                        <a:t>20</a:t>
                      </a:r>
                      <a:r>
                        <a:rPr lang="zh-TW" altLang="en-US" sz="1600" dirty="0"/>
                        <a:t>歲</a:t>
                      </a:r>
                    </a:p>
                  </a:txBody>
                  <a:tcPr/>
                </a:tc>
                <a:tc>
                  <a:txBody>
                    <a:bodyPr/>
                    <a:lstStyle/>
                    <a:p>
                      <a:r>
                        <a:rPr lang="en-US" altLang="zh-TW" sz="1600" dirty="0"/>
                        <a:t>18</a:t>
                      </a:r>
                      <a:r>
                        <a:rPr lang="zh-TW" altLang="en-US" sz="1600" dirty="0"/>
                        <a:t>歲</a:t>
                      </a:r>
                    </a:p>
                  </a:txBody>
                  <a:tcPr/>
                </a:tc>
                <a:extLst>
                  <a:ext uri="{0D108BD9-81ED-4DB2-BD59-A6C34878D82A}">
                    <a16:rowId xmlns:a16="http://schemas.microsoft.com/office/drawing/2014/main" val="2432060327"/>
                  </a:ext>
                </a:extLst>
              </a:tr>
              <a:tr h="574701">
                <a:tc>
                  <a:txBody>
                    <a:bodyPr/>
                    <a:lstStyle/>
                    <a:p>
                      <a:r>
                        <a:rPr lang="zh-TW" altLang="en-US" sz="1600" dirty="0"/>
                        <a:t>提案門檻</a:t>
                      </a:r>
                    </a:p>
                  </a:txBody>
                  <a:tcPr/>
                </a:tc>
                <a:tc>
                  <a:txBody>
                    <a:bodyPr/>
                    <a:lstStyle/>
                    <a:p>
                      <a:r>
                        <a:rPr lang="en-US" altLang="zh-TW" sz="1600" dirty="0"/>
                        <a:t>5/1000</a:t>
                      </a:r>
                      <a:endParaRPr lang="zh-TW" altLang="en-US" sz="1600" dirty="0"/>
                    </a:p>
                  </a:txBody>
                  <a:tcPr/>
                </a:tc>
                <a:tc>
                  <a:txBody>
                    <a:bodyPr/>
                    <a:lstStyle/>
                    <a:p>
                      <a:r>
                        <a:rPr lang="en-US" altLang="zh-TW" sz="1600" dirty="0"/>
                        <a:t>1/10000</a:t>
                      </a:r>
                    </a:p>
                    <a:p>
                      <a:r>
                        <a:rPr lang="en-US" altLang="zh-TW" sz="1600" dirty="0"/>
                        <a:t>(1879</a:t>
                      </a:r>
                      <a:r>
                        <a:rPr lang="zh-TW" altLang="en-US" sz="1600" dirty="0"/>
                        <a:t>人</a:t>
                      </a:r>
                      <a:r>
                        <a:rPr lang="en-US" altLang="zh-TW" sz="1600" dirty="0"/>
                        <a:t>)</a:t>
                      </a:r>
                      <a:endParaRPr lang="zh-TW" altLang="en-US" sz="1600" dirty="0"/>
                    </a:p>
                  </a:txBody>
                  <a:tcPr/>
                </a:tc>
                <a:extLst>
                  <a:ext uri="{0D108BD9-81ED-4DB2-BD59-A6C34878D82A}">
                    <a16:rowId xmlns:a16="http://schemas.microsoft.com/office/drawing/2014/main" val="2786489725"/>
                  </a:ext>
                </a:extLst>
              </a:tr>
              <a:tr h="574701">
                <a:tc>
                  <a:txBody>
                    <a:bodyPr/>
                    <a:lstStyle/>
                    <a:p>
                      <a:r>
                        <a:rPr lang="zh-TW" altLang="en-US" sz="1600" dirty="0"/>
                        <a:t>不在籍投票</a:t>
                      </a:r>
                    </a:p>
                  </a:txBody>
                  <a:tcPr/>
                </a:tc>
                <a:tc>
                  <a:txBody>
                    <a:bodyPr/>
                    <a:lstStyle/>
                    <a:p>
                      <a:r>
                        <a:rPr lang="zh-TW" altLang="en-US" sz="1600" dirty="0"/>
                        <a:t>無規定</a:t>
                      </a:r>
                    </a:p>
                  </a:txBody>
                  <a:tcPr/>
                </a:tc>
                <a:tc>
                  <a:txBody>
                    <a:bodyPr/>
                    <a:lstStyle/>
                    <a:p>
                      <a:r>
                        <a:rPr lang="zh-TW" altLang="en-US" sz="1600" dirty="0"/>
                        <a:t>可</a:t>
                      </a:r>
                    </a:p>
                  </a:txBody>
                  <a:tcPr/>
                </a:tc>
                <a:extLst>
                  <a:ext uri="{0D108BD9-81ED-4DB2-BD59-A6C34878D82A}">
                    <a16:rowId xmlns:a16="http://schemas.microsoft.com/office/drawing/2014/main" val="1842609895"/>
                  </a:ext>
                </a:extLst>
              </a:tr>
              <a:tr h="574701">
                <a:tc>
                  <a:txBody>
                    <a:bodyPr/>
                    <a:lstStyle/>
                    <a:p>
                      <a:r>
                        <a:rPr lang="zh-TW" altLang="en-US" sz="1600" dirty="0"/>
                        <a:t>電子投票</a:t>
                      </a:r>
                    </a:p>
                  </a:txBody>
                  <a:tcPr/>
                </a:tc>
                <a:tc>
                  <a:txBody>
                    <a:bodyPr/>
                    <a:lstStyle/>
                    <a:p>
                      <a:r>
                        <a:rPr lang="zh-TW" altLang="en-US" sz="1600" dirty="0"/>
                        <a:t>無</a:t>
                      </a:r>
                    </a:p>
                  </a:txBody>
                  <a:tcPr/>
                </a:tc>
                <a:tc>
                  <a:txBody>
                    <a:bodyPr/>
                    <a:lstStyle/>
                    <a:p>
                      <a:r>
                        <a:rPr lang="zh-TW" altLang="en-US" sz="1600" dirty="0"/>
                        <a:t>主管機關設定</a:t>
                      </a:r>
                    </a:p>
                  </a:txBody>
                  <a:tcPr/>
                </a:tc>
                <a:extLst>
                  <a:ext uri="{0D108BD9-81ED-4DB2-BD59-A6C34878D82A}">
                    <a16:rowId xmlns:a16="http://schemas.microsoft.com/office/drawing/2014/main" val="1082789046"/>
                  </a:ext>
                </a:extLst>
              </a:tr>
              <a:tr h="574701">
                <a:tc>
                  <a:txBody>
                    <a:bodyPr/>
                    <a:lstStyle/>
                    <a:p>
                      <a:r>
                        <a:rPr lang="zh-TW" altLang="en-US" sz="1600" dirty="0"/>
                        <a:t>提案成案門檻</a:t>
                      </a:r>
                    </a:p>
                  </a:txBody>
                  <a:tcPr/>
                </a:tc>
                <a:tc>
                  <a:txBody>
                    <a:bodyPr/>
                    <a:lstStyle/>
                    <a:p>
                      <a:r>
                        <a:rPr lang="en-US" altLang="zh-TW" sz="1600" dirty="0"/>
                        <a:t>5%</a:t>
                      </a:r>
                      <a:endParaRPr lang="zh-TW" altLang="en-US" sz="1600" dirty="0"/>
                    </a:p>
                  </a:txBody>
                  <a:tcPr/>
                </a:tc>
                <a:tc>
                  <a:txBody>
                    <a:bodyPr/>
                    <a:lstStyle/>
                    <a:p>
                      <a:r>
                        <a:rPr lang="en-US" altLang="zh-TW" sz="1600" dirty="0"/>
                        <a:t>1.5%</a:t>
                      </a:r>
                    </a:p>
                    <a:p>
                      <a:r>
                        <a:rPr lang="en-US" altLang="zh-TW" sz="1600" dirty="0"/>
                        <a:t>(28</a:t>
                      </a:r>
                      <a:r>
                        <a:rPr lang="zh-TW" altLang="en-US" sz="1600" dirty="0"/>
                        <a:t>萬</a:t>
                      </a:r>
                      <a:r>
                        <a:rPr lang="en-US" altLang="zh-TW" sz="1600" dirty="0"/>
                        <a:t>1745</a:t>
                      </a:r>
                      <a:r>
                        <a:rPr lang="zh-TW" altLang="en-US" sz="1600" dirty="0"/>
                        <a:t>人</a:t>
                      </a:r>
                      <a:r>
                        <a:rPr lang="en-US" altLang="zh-TW" sz="1600" dirty="0"/>
                        <a:t>)</a:t>
                      </a:r>
                      <a:endParaRPr lang="zh-TW" altLang="en-US" sz="1600" dirty="0"/>
                    </a:p>
                  </a:txBody>
                  <a:tcPr/>
                </a:tc>
                <a:extLst>
                  <a:ext uri="{0D108BD9-81ED-4DB2-BD59-A6C34878D82A}">
                    <a16:rowId xmlns:a16="http://schemas.microsoft.com/office/drawing/2014/main" val="1426376497"/>
                  </a:ext>
                </a:extLst>
              </a:tr>
              <a:tr h="824571">
                <a:tc>
                  <a:txBody>
                    <a:bodyPr/>
                    <a:lstStyle/>
                    <a:p>
                      <a:r>
                        <a:rPr lang="zh-TW" altLang="en-US" sz="1600" dirty="0"/>
                        <a:t>投票通過門檻</a:t>
                      </a:r>
                    </a:p>
                  </a:txBody>
                  <a:tcPr/>
                </a:tc>
                <a:tc>
                  <a:txBody>
                    <a:bodyPr/>
                    <a:lstStyle/>
                    <a:p>
                      <a:r>
                        <a:rPr lang="zh-TW" altLang="en-US" sz="1600" dirty="0"/>
                        <a:t>投票率過半</a:t>
                      </a:r>
                      <a:r>
                        <a:rPr lang="en-US" altLang="zh-TW" sz="1600" dirty="0"/>
                        <a:t>&amp;</a:t>
                      </a:r>
                    </a:p>
                    <a:p>
                      <a:r>
                        <a:rPr lang="zh-TW" altLang="en-US" sz="1600" dirty="0"/>
                        <a:t>有效票過半同意</a:t>
                      </a:r>
                    </a:p>
                  </a:txBody>
                  <a:tcPr/>
                </a:tc>
                <a:tc>
                  <a:txBody>
                    <a:bodyPr/>
                    <a:lstStyle/>
                    <a:p>
                      <a:r>
                        <a:rPr lang="zh-TW" altLang="en-US" sz="1600" dirty="0"/>
                        <a:t>相對多數決</a:t>
                      </a:r>
                      <a:endParaRPr lang="en-US" altLang="zh-TW" sz="1600" dirty="0"/>
                    </a:p>
                    <a:p>
                      <a:r>
                        <a:rPr lang="zh-TW" altLang="en-US" sz="1600" dirty="0"/>
                        <a:t>投票權人數總</a:t>
                      </a:r>
                      <a:r>
                        <a:rPr lang="en-US" altLang="zh-TW" sz="1600" dirty="0"/>
                        <a:t>1/4</a:t>
                      </a:r>
                    </a:p>
                    <a:p>
                      <a:r>
                        <a:rPr lang="en-US" altLang="zh-TW" sz="1600" dirty="0"/>
                        <a:t>(450</a:t>
                      </a:r>
                      <a:r>
                        <a:rPr lang="zh-TW" altLang="en-US" sz="1600" dirty="0"/>
                        <a:t>萬人</a:t>
                      </a:r>
                      <a:r>
                        <a:rPr lang="en-US" altLang="zh-TW" sz="1600" dirty="0"/>
                        <a:t>)</a:t>
                      </a:r>
                      <a:endParaRPr lang="zh-TW" altLang="en-US" sz="1600" dirty="0"/>
                    </a:p>
                  </a:txBody>
                  <a:tcPr/>
                </a:tc>
                <a:extLst>
                  <a:ext uri="{0D108BD9-81ED-4DB2-BD59-A6C34878D82A}">
                    <a16:rowId xmlns:a16="http://schemas.microsoft.com/office/drawing/2014/main" val="536456602"/>
                  </a:ext>
                </a:extLst>
              </a:tr>
              <a:tr h="503298">
                <a:tc>
                  <a:txBody>
                    <a:bodyPr/>
                    <a:lstStyle/>
                    <a:p>
                      <a:r>
                        <a:rPr lang="zh-TW" altLang="en-US" sz="1600" dirty="0"/>
                        <a:t>有權發動公投者</a:t>
                      </a:r>
                    </a:p>
                  </a:txBody>
                  <a:tcPr/>
                </a:tc>
                <a:tc>
                  <a:txBody>
                    <a:bodyPr/>
                    <a:lstStyle/>
                    <a:p>
                      <a:r>
                        <a:rPr lang="zh-TW" altLang="en-US" sz="1600" dirty="0"/>
                        <a:t>公民</a:t>
                      </a:r>
                    </a:p>
                  </a:txBody>
                  <a:tcPr/>
                </a:tc>
                <a:tc>
                  <a:txBody>
                    <a:bodyPr/>
                    <a:lstStyle/>
                    <a:p>
                      <a:r>
                        <a:rPr lang="zh-TW" altLang="en-US" sz="1600" dirty="0"/>
                        <a:t>公民</a:t>
                      </a:r>
                      <a:r>
                        <a:rPr lang="en-US" altLang="zh-TW" sz="1600" dirty="0"/>
                        <a:t>&amp;</a:t>
                      </a:r>
                      <a:r>
                        <a:rPr lang="zh-TW" altLang="en-US" sz="1600" dirty="0"/>
                        <a:t>行政院</a:t>
                      </a:r>
                    </a:p>
                  </a:txBody>
                  <a:tcPr/>
                </a:tc>
                <a:extLst>
                  <a:ext uri="{0D108BD9-81ED-4DB2-BD59-A6C34878D82A}">
                    <a16:rowId xmlns:a16="http://schemas.microsoft.com/office/drawing/2014/main" val="872844931"/>
                  </a:ext>
                </a:extLst>
              </a:tr>
            </a:tbl>
          </a:graphicData>
        </a:graphic>
      </p:graphicFrame>
    </p:spTree>
    <p:extLst>
      <p:ext uri="{BB962C8B-B14F-4D97-AF65-F5344CB8AC3E}">
        <p14:creationId xmlns:p14="http://schemas.microsoft.com/office/powerpoint/2010/main" val="410554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國內修法展望</a:t>
            </a:r>
            <a:endParaRPr lang="en-US" sz="2800" b="0" dirty="0"/>
          </a:p>
        </p:txBody>
      </p:sp>
      <p:sp>
        <p:nvSpPr>
          <p:cNvPr id="3" name="內容版面配置區 2"/>
          <p:cNvSpPr>
            <a:spLocks noGrp="1"/>
          </p:cNvSpPr>
          <p:nvPr>
            <p:ph type="body" idx="1"/>
          </p:nvPr>
        </p:nvSpPr>
        <p:spPr/>
        <p:txBody>
          <a:bodyPr>
            <a:normAutofit/>
          </a:bodyPr>
          <a:lstStyle/>
          <a:p>
            <a:pPr marL="342900" indent="-342900">
              <a:buClr>
                <a:srgbClr val="6B1A84"/>
              </a:buClr>
              <a:buFont typeface="Arial" panose="020B0604020202020204" pitchFamily="34" charset="0"/>
              <a:buChar char="•"/>
            </a:pPr>
            <a:r>
              <a:rPr lang="zh-TW" altLang="en-US" sz="2400" b="1" dirty="0">
                <a:solidFill>
                  <a:srgbClr val="6B1A84"/>
                </a:solidFill>
              </a:rPr>
              <a:t>努力方向</a:t>
            </a:r>
            <a:r>
              <a:rPr lang="en-US" altLang="zh-TW" sz="2400" b="1" dirty="0">
                <a:solidFill>
                  <a:srgbClr val="6B1A84"/>
                </a:solidFill>
              </a:rPr>
              <a:t>:</a:t>
            </a:r>
          </a:p>
          <a:p>
            <a:pPr marL="800100" lvl="1" indent="-457200">
              <a:buClr>
                <a:srgbClr val="6B1A84"/>
              </a:buClr>
              <a:buFont typeface="+mj-lt"/>
              <a:buAutoNum type="arabicPeriod"/>
            </a:pPr>
            <a:r>
              <a:rPr lang="zh-TW" altLang="en-US" sz="2100" b="1" dirty="0">
                <a:solidFill>
                  <a:srgbClr val="6B1A84"/>
                </a:solidFill>
              </a:rPr>
              <a:t>只修村里長選舉 </a:t>
            </a:r>
          </a:p>
          <a:p>
            <a:pPr marL="342900" indent="-342900">
              <a:buClr>
                <a:srgbClr val="6B1A84"/>
              </a:buClr>
              <a:buFont typeface="Arial" panose="020B0604020202020204" pitchFamily="34" charset="0"/>
              <a:buChar char="•"/>
            </a:pPr>
            <a:r>
              <a:rPr lang="zh-TW" altLang="en-US" sz="2400" b="1" dirty="0">
                <a:solidFill>
                  <a:srgbClr val="6B1A84"/>
                </a:solidFill>
              </a:rPr>
              <a:t>改台北市公投法規</a:t>
            </a:r>
            <a:endParaRPr lang="en-US" altLang="zh-TW" sz="2400" b="1" dirty="0">
              <a:solidFill>
                <a:srgbClr val="6B1A84"/>
              </a:solidFill>
            </a:endParaRPr>
          </a:p>
          <a:p>
            <a:pPr marL="342900" indent="-342900">
              <a:buClr>
                <a:srgbClr val="6B1A84"/>
              </a:buClr>
              <a:buFont typeface="Arial" panose="020B0604020202020204" pitchFamily="34" charset="0"/>
              <a:buChar char="•"/>
            </a:pPr>
            <a:r>
              <a:rPr lang="zh-TW" altLang="en-US" sz="2400" b="1" dirty="0">
                <a:solidFill>
                  <a:srgbClr val="FF0000"/>
                </a:solidFill>
              </a:rPr>
              <a:t>推動全國公投</a:t>
            </a:r>
            <a:endParaRPr lang="en-US" altLang="zh-TW" sz="2400" b="1" dirty="0">
              <a:solidFill>
                <a:srgbClr val="FF0000"/>
              </a:solidFill>
            </a:endParaRPr>
          </a:p>
          <a:p>
            <a:pPr marL="685800" lvl="1" indent="-342900">
              <a:buClr>
                <a:srgbClr val="6B1A84"/>
              </a:buClr>
              <a:buFont typeface="Arial" panose="020B0604020202020204" pitchFamily="34" charset="0"/>
              <a:buChar char="•"/>
            </a:pPr>
            <a:r>
              <a:rPr lang="zh-TW" altLang="en-US" sz="2100" b="1" dirty="0">
                <a:solidFill>
                  <a:srgbClr val="6B1A84"/>
                </a:solidFill>
              </a:rPr>
              <a:t>如何準備電子連署</a:t>
            </a:r>
            <a:endParaRPr lang="en-US" altLang="zh-TW" sz="2100" b="1" dirty="0">
              <a:solidFill>
                <a:srgbClr val="6B1A84"/>
              </a:solidFill>
            </a:endParaRPr>
          </a:p>
          <a:p>
            <a:pPr marL="685800" lvl="1" indent="-342900">
              <a:buClr>
                <a:srgbClr val="6B1A84"/>
              </a:buClr>
              <a:buFont typeface="Arial" panose="020B0604020202020204" pitchFamily="34" charset="0"/>
              <a:buChar char="•"/>
            </a:pPr>
            <a:r>
              <a:rPr lang="zh-TW" altLang="en-US" sz="2100" b="1" dirty="0">
                <a:solidFill>
                  <a:srgbClr val="6B1A84"/>
                </a:solidFill>
              </a:rPr>
              <a:t>如何加強宣導</a:t>
            </a:r>
            <a:endParaRPr lang="en-US" altLang="zh-TW" sz="2100" b="1" dirty="0">
              <a:solidFill>
                <a:srgbClr val="6B1A84"/>
              </a:solidFill>
            </a:endParaRPr>
          </a:p>
          <a:p>
            <a:pPr marL="342900" indent="-342900">
              <a:buClr>
                <a:srgbClr val="6B1A84"/>
              </a:buClr>
              <a:buFont typeface="Arial" panose="020B0604020202020204" pitchFamily="34" charset="0"/>
              <a:buChar char="•"/>
            </a:pPr>
            <a:endParaRPr lang="en-US" altLang="zh-TW" sz="2400" b="1" dirty="0">
              <a:solidFill>
                <a:srgbClr val="6B1A84"/>
              </a:solidFill>
            </a:endParaRPr>
          </a:p>
          <a:p>
            <a:pPr marL="342900" indent="-342900">
              <a:buClr>
                <a:srgbClr val="6B1A84"/>
              </a:buClr>
              <a:buFont typeface="Arial" panose="020B0604020202020204" pitchFamily="34" charset="0"/>
              <a:buChar char="•"/>
            </a:pPr>
            <a:endParaRPr lang="en-US" altLang="zh-TW" sz="2400" b="1" dirty="0">
              <a:solidFill>
                <a:srgbClr val="6B1A84"/>
              </a:solidFill>
            </a:endParaRPr>
          </a:p>
          <a:p>
            <a:pPr marL="342900" indent="-342900">
              <a:buClr>
                <a:srgbClr val="6B1A84"/>
              </a:buClr>
              <a:buFont typeface="Arial" panose="020B0604020202020204" pitchFamily="34" charset="0"/>
              <a:buChar char="•"/>
            </a:pPr>
            <a:endParaRPr lang="en-US" sz="1600" b="1" dirty="0">
              <a:solidFill>
                <a:srgbClr val="6B1A84"/>
              </a:solidFill>
            </a:endParaRPr>
          </a:p>
        </p:txBody>
      </p:sp>
    </p:spTree>
    <p:extLst>
      <p:ext uri="{BB962C8B-B14F-4D97-AF65-F5344CB8AC3E}">
        <p14:creationId xmlns:p14="http://schemas.microsoft.com/office/powerpoint/2010/main" val="2802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需要協助</a:t>
            </a:r>
            <a:r>
              <a:rPr lang="en-US" altLang="zh-TW" sz="2800" dirty="0"/>
              <a:t>:</a:t>
            </a:r>
            <a:r>
              <a:rPr lang="zh-TW" altLang="en-US" sz="2800" dirty="0"/>
              <a:t> 錢</a:t>
            </a:r>
            <a:endParaRPr lang="en-US" sz="2800" b="0" dirty="0"/>
          </a:p>
        </p:txBody>
      </p:sp>
      <p:sp>
        <p:nvSpPr>
          <p:cNvPr id="3" name="內容版面配置區 2"/>
          <p:cNvSpPr>
            <a:spLocks noGrp="1"/>
          </p:cNvSpPr>
          <p:nvPr>
            <p:ph type="body" idx="1"/>
          </p:nvPr>
        </p:nvSpPr>
        <p:spPr>
          <a:xfrm>
            <a:off x="323528" y="1203598"/>
            <a:ext cx="8496944" cy="3816424"/>
          </a:xfrm>
        </p:spPr>
        <p:txBody>
          <a:bodyPr>
            <a:normAutofit lnSpcReduction="10000"/>
          </a:bodyPr>
          <a:lstStyle/>
          <a:p>
            <a:pPr>
              <a:buClr>
                <a:srgbClr val="6B1A84"/>
              </a:buClr>
            </a:pPr>
            <a:r>
              <a:rPr lang="en-US" altLang="zh-TW" sz="2400" b="1" dirty="0">
                <a:solidFill>
                  <a:srgbClr val="6B1A84"/>
                </a:solidFill>
              </a:rPr>
              <a:t>1. </a:t>
            </a:r>
            <a:r>
              <a:rPr lang="zh-TW" altLang="en-US" sz="2400" b="1" dirty="0">
                <a:solidFill>
                  <a:srgbClr val="6B1A84"/>
                </a:solidFill>
              </a:rPr>
              <a:t>基本開銷</a:t>
            </a:r>
            <a:endParaRPr lang="en-US" altLang="zh-TW" sz="2400" b="1" dirty="0">
              <a:solidFill>
                <a:srgbClr val="6B1A84"/>
              </a:solidFill>
            </a:endParaRPr>
          </a:p>
          <a:p>
            <a:pPr lvl="1">
              <a:buClr>
                <a:srgbClr val="6B1A84"/>
              </a:buClr>
            </a:pPr>
            <a:r>
              <a:rPr lang="zh-TW" altLang="en-US" sz="2100" b="1" dirty="0">
                <a:solidFill>
                  <a:srgbClr val="6B1A84"/>
                </a:solidFill>
              </a:rPr>
              <a:t>網站維護改進</a:t>
            </a:r>
            <a:endParaRPr lang="en-US" altLang="zh-TW" sz="2100" b="1" dirty="0">
              <a:solidFill>
                <a:srgbClr val="6B1A84"/>
              </a:solidFill>
            </a:endParaRPr>
          </a:p>
          <a:p>
            <a:pPr lvl="1">
              <a:buClr>
                <a:srgbClr val="6B1A84"/>
              </a:buClr>
            </a:pPr>
            <a:r>
              <a:rPr lang="zh-TW" altLang="en-US" sz="2100" b="1" dirty="0">
                <a:solidFill>
                  <a:srgbClr val="6B1A84"/>
                </a:solidFill>
              </a:rPr>
              <a:t>電郵</a:t>
            </a:r>
            <a:endParaRPr lang="en-US" altLang="zh-TW" sz="2100" b="1" dirty="0">
              <a:solidFill>
                <a:srgbClr val="6B1A84"/>
              </a:solidFill>
            </a:endParaRPr>
          </a:p>
          <a:p>
            <a:pPr lvl="1">
              <a:buClr>
                <a:srgbClr val="6B1A84"/>
              </a:buClr>
            </a:pPr>
            <a:r>
              <a:rPr lang="zh-TW" altLang="en-US" sz="2100" b="1" dirty="0">
                <a:solidFill>
                  <a:srgbClr val="6B1A84"/>
                </a:solidFill>
              </a:rPr>
              <a:t>開會場地租金</a:t>
            </a:r>
            <a:endParaRPr lang="en-US" altLang="zh-TW" sz="2100" b="1" dirty="0">
              <a:solidFill>
                <a:srgbClr val="6B1A84"/>
              </a:solidFill>
            </a:endParaRPr>
          </a:p>
          <a:p>
            <a:pPr lvl="1">
              <a:buClr>
                <a:srgbClr val="6B1A84"/>
              </a:buClr>
            </a:pPr>
            <a:r>
              <a:rPr lang="en-US" altLang="zh-TW" sz="2100" b="1" dirty="0">
                <a:solidFill>
                  <a:srgbClr val="6B1A84"/>
                </a:solidFill>
              </a:rPr>
              <a:t>(</a:t>
            </a:r>
            <a:r>
              <a:rPr lang="zh-TW" altLang="en-US" sz="2100" b="1" dirty="0">
                <a:solidFill>
                  <a:srgbClr val="6B1A84"/>
                </a:solidFill>
              </a:rPr>
              <a:t>無薪資</a:t>
            </a:r>
            <a:r>
              <a:rPr lang="en-US" altLang="zh-TW" sz="2100" b="1" dirty="0">
                <a:solidFill>
                  <a:srgbClr val="6B1A84"/>
                </a:solidFill>
              </a:rPr>
              <a:t>,</a:t>
            </a:r>
            <a:r>
              <a:rPr lang="zh-TW" altLang="en-US" sz="2100" b="1" dirty="0">
                <a:solidFill>
                  <a:srgbClr val="6B1A84"/>
                </a:solidFill>
              </a:rPr>
              <a:t> 無辦公室</a:t>
            </a:r>
            <a:r>
              <a:rPr lang="en-US" altLang="zh-TW" sz="2100" b="1" dirty="0">
                <a:solidFill>
                  <a:srgbClr val="6B1A84"/>
                </a:solidFill>
              </a:rPr>
              <a:t>)</a:t>
            </a:r>
          </a:p>
          <a:p>
            <a:pPr>
              <a:buClr>
                <a:srgbClr val="6B1A84"/>
              </a:buClr>
            </a:pPr>
            <a:r>
              <a:rPr lang="en-US" altLang="zh-TW" sz="2400" b="1" dirty="0">
                <a:solidFill>
                  <a:srgbClr val="6B1A84"/>
                </a:solidFill>
              </a:rPr>
              <a:t>2. </a:t>
            </a:r>
            <a:r>
              <a:rPr lang="zh-TW" altLang="en-US" sz="2400" b="1" dirty="0">
                <a:solidFill>
                  <a:srgbClr val="6B1A84"/>
                </a:solidFill>
              </a:rPr>
              <a:t>參與國際論壇旅費</a:t>
            </a:r>
            <a:endParaRPr lang="en-US" altLang="zh-TW" sz="2400" b="1" dirty="0">
              <a:solidFill>
                <a:srgbClr val="6B1A84"/>
              </a:solidFill>
            </a:endParaRPr>
          </a:p>
          <a:p>
            <a:pPr>
              <a:buClr>
                <a:srgbClr val="6B1A84"/>
              </a:buClr>
            </a:pPr>
            <a:r>
              <a:rPr lang="en-US" altLang="zh-TW" sz="2400" b="1" dirty="0">
                <a:solidFill>
                  <a:srgbClr val="6B1A84"/>
                </a:solidFill>
              </a:rPr>
              <a:t>3. </a:t>
            </a:r>
            <a:r>
              <a:rPr lang="zh-TW" altLang="en-US" sz="2400" b="1" dirty="0">
                <a:solidFill>
                  <a:srgbClr val="6B1A84"/>
                </a:solidFill>
              </a:rPr>
              <a:t>臉書廣告</a:t>
            </a:r>
            <a:endParaRPr lang="en-US" altLang="zh-TW" sz="2400" b="1" dirty="0">
              <a:solidFill>
                <a:srgbClr val="6B1A84"/>
              </a:solidFill>
            </a:endParaRPr>
          </a:p>
          <a:p>
            <a:pPr>
              <a:buClr>
                <a:srgbClr val="6B1A84"/>
              </a:buClr>
            </a:pPr>
            <a:r>
              <a:rPr lang="en-US" altLang="zh-TW" sz="2400" b="1" dirty="0">
                <a:solidFill>
                  <a:srgbClr val="6B1A84"/>
                </a:solidFill>
              </a:rPr>
              <a:t>4. </a:t>
            </a:r>
            <a:r>
              <a:rPr lang="zh-TW" altLang="en-US" sz="2400" b="1" dirty="0">
                <a:solidFill>
                  <a:srgbClr val="6B1A84"/>
                </a:solidFill>
              </a:rPr>
              <a:t>律師</a:t>
            </a:r>
            <a:endParaRPr lang="en-US" altLang="zh-TW" sz="2400" b="1" dirty="0">
              <a:solidFill>
                <a:srgbClr val="6B1A84"/>
              </a:solidFill>
            </a:endParaRPr>
          </a:p>
          <a:p>
            <a:pPr>
              <a:buClr>
                <a:srgbClr val="6B1A84"/>
              </a:buClr>
            </a:pPr>
            <a:r>
              <a:rPr lang="en-US" altLang="zh-TW" sz="2400" b="1" dirty="0">
                <a:solidFill>
                  <a:srgbClr val="6B1A84"/>
                </a:solidFill>
              </a:rPr>
              <a:t>5. </a:t>
            </a:r>
            <a:r>
              <a:rPr lang="zh-TW" altLang="en-US" sz="2400" b="1" dirty="0">
                <a:solidFill>
                  <a:srgbClr val="6B1A84"/>
                </a:solidFill>
              </a:rPr>
              <a:t>辦有負數票的選舉民調</a:t>
            </a:r>
            <a:r>
              <a:rPr lang="en-US" altLang="zh-TW" sz="2400" b="1" dirty="0">
                <a:solidFill>
                  <a:srgbClr val="6B1A84"/>
                </a:solidFill>
              </a:rPr>
              <a:t>, 25</a:t>
            </a:r>
            <a:r>
              <a:rPr lang="zh-TW" altLang="en-US" sz="2400" b="1" dirty="0">
                <a:solidFill>
                  <a:srgbClr val="6B1A84"/>
                </a:solidFill>
              </a:rPr>
              <a:t>萬台幣</a:t>
            </a:r>
            <a:r>
              <a:rPr lang="en-US" altLang="zh-TW" sz="2400" b="1" dirty="0">
                <a:solidFill>
                  <a:srgbClr val="6B1A84"/>
                </a:solidFill>
              </a:rPr>
              <a:t>/</a:t>
            </a:r>
            <a:r>
              <a:rPr lang="zh-TW" altLang="en-US" sz="2400" b="1" dirty="0">
                <a:solidFill>
                  <a:srgbClr val="6B1A84"/>
                </a:solidFill>
              </a:rPr>
              <a:t>次</a:t>
            </a:r>
            <a:endParaRPr lang="en-US" altLang="zh-TW" sz="2400" b="1" dirty="0">
              <a:solidFill>
                <a:srgbClr val="6B1A84"/>
              </a:solidFill>
            </a:endParaRPr>
          </a:p>
          <a:p>
            <a:pPr algn="ctr">
              <a:buClr>
                <a:srgbClr val="6B1A84"/>
              </a:buClr>
            </a:pPr>
            <a:r>
              <a:rPr lang="en-US" altLang="zh-TW" sz="2400" b="1" dirty="0">
                <a:solidFill>
                  <a:srgbClr val="6B1A84"/>
                </a:solidFill>
              </a:rPr>
              <a:t>www.negativevote.org</a:t>
            </a:r>
          </a:p>
          <a:p>
            <a:pPr>
              <a:buClr>
                <a:srgbClr val="6B1A84"/>
              </a:buClr>
            </a:pPr>
            <a:endParaRPr lang="en-US" altLang="zh-TW" sz="2400" b="1" dirty="0">
              <a:solidFill>
                <a:srgbClr val="6B1A84"/>
              </a:solidFill>
            </a:endParaRPr>
          </a:p>
          <a:p>
            <a:pPr>
              <a:buClr>
                <a:srgbClr val="6B1A84"/>
              </a:buClr>
            </a:pPr>
            <a:endParaRPr lang="en-US" altLang="zh-TW" sz="2400" b="1" dirty="0">
              <a:solidFill>
                <a:srgbClr val="6B1A84"/>
              </a:solidFill>
            </a:endParaRPr>
          </a:p>
          <a:p>
            <a:pPr>
              <a:buClr>
                <a:srgbClr val="6B1A84"/>
              </a:buClr>
            </a:pPr>
            <a:endParaRPr lang="en-US" altLang="zh-TW" sz="2400" b="1" dirty="0">
              <a:solidFill>
                <a:srgbClr val="6B1A84"/>
              </a:solidFill>
            </a:endParaRPr>
          </a:p>
          <a:p>
            <a:pPr marL="457200" indent="-457200">
              <a:buClr>
                <a:srgbClr val="6B1A84"/>
              </a:buClr>
              <a:buFont typeface="+mj-lt"/>
              <a:buAutoNum type="arabicPeriod"/>
            </a:pPr>
            <a:endParaRPr lang="en-US" sz="1600" b="1" dirty="0">
              <a:solidFill>
                <a:srgbClr val="6B1A84"/>
              </a:solidFill>
            </a:endParaRPr>
          </a:p>
        </p:txBody>
      </p:sp>
    </p:spTree>
    <p:extLst>
      <p:ext uri="{BB962C8B-B14F-4D97-AF65-F5344CB8AC3E}">
        <p14:creationId xmlns:p14="http://schemas.microsoft.com/office/powerpoint/2010/main" val="33663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需要協助</a:t>
            </a:r>
            <a:r>
              <a:rPr lang="en-US" altLang="zh-TW" sz="2800" dirty="0"/>
              <a:t>:</a:t>
            </a:r>
            <a:r>
              <a:rPr lang="zh-TW" altLang="en-US" sz="2800" dirty="0"/>
              <a:t> 人</a:t>
            </a:r>
            <a:endParaRPr lang="en-US" sz="2800" b="0" dirty="0"/>
          </a:p>
        </p:txBody>
      </p:sp>
      <p:sp>
        <p:nvSpPr>
          <p:cNvPr id="3" name="內容版面配置區 2"/>
          <p:cNvSpPr>
            <a:spLocks noGrp="1"/>
          </p:cNvSpPr>
          <p:nvPr>
            <p:ph type="body" idx="1"/>
          </p:nvPr>
        </p:nvSpPr>
        <p:spPr>
          <a:xfrm>
            <a:off x="323528" y="1203598"/>
            <a:ext cx="8496944" cy="3816424"/>
          </a:xfrm>
        </p:spPr>
        <p:txBody>
          <a:bodyPr>
            <a:normAutofit fontScale="92500" lnSpcReduction="10000"/>
          </a:bodyPr>
          <a:lstStyle/>
          <a:p>
            <a:pPr>
              <a:buClr>
                <a:srgbClr val="6B1A84"/>
              </a:buClr>
            </a:pPr>
            <a:r>
              <a:rPr lang="en-US" altLang="zh-TW" sz="2400" b="1" dirty="0">
                <a:solidFill>
                  <a:srgbClr val="6B1A84"/>
                </a:solidFill>
              </a:rPr>
              <a:t>1. </a:t>
            </a:r>
            <a:r>
              <a:rPr lang="zh-TW" altLang="en-US" sz="2400" b="1" dirty="0">
                <a:solidFill>
                  <a:srgbClr val="6B1A84"/>
                </a:solidFill>
              </a:rPr>
              <a:t>策略規劃</a:t>
            </a:r>
            <a:endParaRPr lang="en-US" altLang="zh-TW" sz="2400" b="1" dirty="0">
              <a:solidFill>
                <a:srgbClr val="6B1A84"/>
              </a:solidFill>
            </a:endParaRPr>
          </a:p>
          <a:p>
            <a:pPr>
              <a:buClr>
                <a:srgbClr val="6B1A84"/>
              </a:buClr>
            </a:pPr>
            <a:r>
              <a:rPr lang="en-US" altLang="zh-TW" sz="2400" b="1" dirty="0">
                <a:solidFill>
                  <a:srgbClr val="6B1A84"/>
                </a:solidFill>
              </a:rPr>
              <a:t>2. </a:t>
            </a:r>
            <a:r>
              <a:rPr lang="zh-TW" altLang="en-US" sz="2400" b="1" dirty="0">
                <a:solidFill>
                  <a:srgbClr val="6B1A84"/>
                </a:solidFill>
              </a:rPr>
              <a:t>網站改善</a:t>
            </a:r>
            <a:endParaRPr lang="en-US" altLang="zh-TW" sz="2400" b="1" dirty="0">
              <a:solidFill>
                <a:srgbClr val="6B1A84"/>
              </a:solidFill>
            </a:endParaRPr>
          </a:p>
          <a:p>
            <a:pPr>
              <a:buClr>
                <a:srgbClr val="6B1A84"/>
              </a:buClr>
            </a:pPr>
            <a:r>
              <a:rPr lang="en-US" altLang="zh-TW" sz="2400" b="1" dirty="0">
                <a:solidFill>
                  <a:srgbClr val="6B1A84"/>
                </a:solidFill>
              </a:rPr>
              <a:t>3. </a:t>
            </a:r>
            <a:r>
              <a:rPr lang="zh-TW" altLang="en-US" sz="2400" b="1" dirty="0">
                <a:solidFill>
                  <a:srgbClr val="6B1A84"/>
                </a:solidFill>
              </a:rPr>
              <a:t>行政支援</a:t>
            </a:r>
            <a:endParaRPr lang="en-US" altLang="zh-TW" sz="2400" b="1" dirty="0">
              <a:solidFill>
                <a:srgbClr val="6B1A84"/>
              </a:solidFill>
            </a:endParaRPr>
          </a:p>
          <a:p>
            <a:pPr>
              <a:buClr>
                <a:srgbClr val="6B1A84"/>
              </a:buClr>
            </a:pPr>
            <a:r>
              <a:rPr lang="en-US" altLang="zh-TW" sz="2400" b="1" dirty="0">
                <a:solidFill>
                  <a:srgbClr val="6B1A84"/>
                </a:solidFill>
              </a:rPr>
              <a:t>4. </a:t>
            </a:r>
            <a:r>
              <a:rPr lang="zh-TW" altLang="en-US" sz="2400" b="1" dirty="0">
                <a:solidFill>
                  <a:srgbClr val="6B1A84"/>
                </a:solidFill>
              </a:rPr>
              <a:t>人脈聯繫</a:t>
            </a:r>
            <a:endParaRPr lang="en-US" altLang="zh-TW" sz="2400" b="1" dirty="0">
              <a:solidFill>
                <a:srgbClr val="6B1A84"/>
              </a:solidFill>
            </a:endParaRPr>
          </a:p>
          <a:p>
            <a:pPr lvl="1">
              <a:buClr>
                <a:srgbClr val="6B1A84"/>
              </a:buClr>
            </a:pPr>
            <a:r>
              <a:rPr lang="zh-TW" altLang="en-US" sz="2100" b="1" dirty="0">
                <a:solidFill>
                  <a:srgbClr val="6B1A84"/>
                </a:solidFill>
              </a:rPr>
              <a:t>知名人士</a:t>
            </a:r>
            <a:r>
              <a:rPr lang="en-US" altLang="zh-TW" sz="2100" b="1" dirty="0">
                <a:solidFill>
                  <a:srgbClr val="6B1A84"/>
                </a:solidFill>
              </a:rPr>
              <a:t>,</a:t>
            </a:r>
            <a:r>
              <a:rPr lang="zh-TW" altLang="en-US" sz="2100" b="1" dirty="0">
                <a:solidFill>
                  <a:srgbClr val="6B1A84"/>
                </a:solidFill>
              </a:rPr>
              <a:t> 大學校長</a:t>
            </a:r>
            <a:r>
              <a:rPr lang="en-US" altLang="zh-TW" sz="2100" b="1" dirty="0">
                <a:solidFill>
                  <a:srgbClr val="6B1A84"/>
                </a:solidFill>
              </a:rPr>
              <a:t>,</a:t>
            </a:r>
            <a:r>
              <a:rPr lang="zh-TW" altLang="en-US" sz="2100" b="1" dirty="0">
                <a:solidFill>
                  <a:srgbClr val="6B1A84"/>
                </a:solidFill>
              </a:rPr>
              <a:t> 作家</a:t>
            </a:r>
            <a:r>
              <a:rPr lang="en-US" altLang="zh-TW" sz="2100" b="1" dirty="0">
                <a:solidFill>
                  <a:srgbClr val="6B1A84"/>
                </a:solidFill>
              </a:rPr>
              <a:t>,</a:t>
            </a:r>
            <a:r>
              <a:rPr lang="zh-TW" altLang="en-US" sz="2100" b="1" dirty="0">
                <a:solidFill>
                  <a:srgbClr val="6B1A84"/>
                </a:solidFill>
              </a:rPr>
              <a:t> 演藝圈</a:t>
            </a:r>
            <a:r>
              <a:rPr lang="en-US" altLang="zh-TW" sz="2100" b="1" dirty="0">
                <a:solidFill>
                  <a:srgbClr val="6B1A84"/>
                </a:solidFill>
              </a:rPr>
              <a:t>/</a:t>
            </a:r>
            <a:r>
              <a:rPr lang="zh-TW" altLang="en-US" sz="2100" b="1" dirty="0">
                <a:solidFill>
                  <a:srgbClr val="6B1A84"/>
                </a:solidFill>
              </a:rPr>
              <a:t>體育明星</a:t>
            </a:r>
            <a:r>
              <a:rPr lang="en-US" altLang="zh-TW" sz="2100" b="1" dirty="0">
                <a:solidFill>
                  <a:srgbClr val="6B1A84"/>
                </a:solidFill>
              </a:rPr>
              <a:t>, </a:t>
            </a:r>
          </a:p>
          <a:p>
            <a:pPr lvl="1">
              <a:buClr>
                <a:srgbClr val="6B1A84"/>
              </a:buClr>
            </a:pPr>
            <a:r>
              <a:rPr lang="zh-TW" altLang="en-US" sz="2100" b="1" dirty="0">
                <a:solidFill>
                  <a:srgbClr val="6B1A84"/>
                </a:solidFill>
              </a:rPr>
              <a:t>安排演講</a:t>
            </a:r>
            <a:endParaRPr lang="en-US" altLang="zh-TW" sz="2100" b="1" dirty="0">
              <a:solidFill>
                <a:srgbClr val="6B1A84"/>
              </a:solidFill>
            </a:endParaRPr>
          </a:p>
          <a:p>
            <a:pPr lvl="1">
              <a:buClr>
                <a:srgbClr val="6B1A84"/>
              </a:buClr>
            </a:pPr>
            <a:r>
              <a:rPr lang="zh-TW" altLang="en-US" sz="2100" b="1" dirty="0">
                <a:solidFill>
                  <a:srgbClr val="6B1A84"/>
                </a:solidFill>
              </a:rPr>
              <a:t>串聯其他社團</a:t>
            </a:r>
            <a:endParaRPr lang="en-US" altLang="zh-TW" sz="2100" b="1" dirty="0">
              <a:solidFill>
                <a:srgbClr val="6B1A84"/>
              </a:solidFill>
            </a:endParaRPr>
          </a:p>
          <a:p>
            <a:pPr lvl="1">
              <a:buClr>
                <a:srgbClr val="6B1A84"/>
              </a:buClr>
            </a:pPr>
            <a:r>
              <a:rPr lang="zh-TW" altLang="en-US" sz="2100" b="1" dirty="0">
                <a:solidFill>
                  <a:srgbClr val="6B1A84"/>
                </a:solidFill>
              </a:rPr>
              <a:t>關心民主基金會 </a:t>
            </a:r>
            <a:endParaRPr lang="en-US" altLang="zh-TW" sz="2100" b="1" dirty="0">
              <a:solidFill>
                <a:srgbClr val="6B1A84"/>
              </a:solidFill>
            </a:endParaRPr>
          </a:p>
          <a:p>
            <a:pPr>
              <a:buClr>
                <a:srgbClr val="6B1A84"/>
              </a:buClr>
            </a:pPr>
            <a:r>
              <a:rPr lang="en-US" altLang="zh-TW" sz="2400" b="1" dirty="0">
                <a:solidFill>
                  <a:srgbClr val="6B1A84"/>
                </a:solidFill>
              </a:rPr>
              <a:t>5. </a:t>
            </a:r>
            <a:r>
              <a:rPr lang="zh-TW" altLang="en-US" sz="2400" b="1" dirty="0">
                <a:solidFill>
                  <a:srgbClr val="6B1A84"/>
                </a:solidFill>
              </a:rPr>
              <a:t>網路媒體利用 </a:t>
            </a:r>
            <a:endParaRPr lang="en-US" altLang="zh-TW" sz="2400" b="1" dirty="0">
              <a:solidFill>
                <a:srgbClr val="6B1A84"/>
              </a:solidFill>
            </a:endParaRPr>
          </a:p>
          <a:p>
            <a:pPr lvl="1">
              <a:buClr>
                <a:srgbClr val="6B1A84"/>
              </a:buClr>
            </a:pPr>
            <a:r>
              <a:rPr lang="zh-TW" altLang="en-US" sz="2100" b="1" dirty="0">
                <a:solidFill>
                  <a:srgbClr val="6B1A84"/>
                </a:solidFill>
              </a:rPr>
              <a:t>臉書推廣</a:t>
            </a:r>
            <a:endParaRPr lang="en-US" altLang="zh-TW" sz="2100" b="1" dirty="0">
              <a:solidFill>
                <a:srgbClr val="6B1A84"/>
              </a:solidFill>
            </a:endParaRPr>
          </a:p>
          <a:p>
            <a:pPr lvl="1">
              <a:buClr>
                <a:srgbClr val="6B1A84"/>
              </a:buClr>
            </a:pPr>
            <a:r>
              <a:rPr lang="en-US" altLang="zh-TW" sz="2100" b="1" dirty="0">
                <a:solidFill>
                  <a:srgbClr val="6B1A84"/>
                </a:solidFill>
              </a:rPr>
              <a:t>Line, WeChat, WhatsApp </a:t>
            </a:r>
            <a:r>
              <a:rPr lang="zh-TW" altLang="en-US" sz="2100" b="1" dirty="0">
                <a:solidFill>
                  <a:srgbClr val="6B1A84"/>
                </a:solidFill>
              </a:rPr>
              <a:t>推廣</a:t>
            </a:r>
            <a:endParaRPr lang="en-US" altLang="zh-TW" sz="2100" b="1" dirty="0">
              <a:solidFill>
                <a:srgbClr val="6B1A84"/>
              </a:solidFill>
            </a:endParaRPr>
          </a:p>
          <a:p>
            <a:pPr>
              <a:buClr>
                <a:srgbClr val="6B1A84"/>
              </a:buClr>
            </a:pPr>
            <a:endParaRPr lang="en-US" altLang="zh-TW" sz="2400" b="1" dirty="0">
              <a:solidFill>
                <a:srgbClr val="6B1A84"/>
              </a:solidFill>
            </a:endParaRPr>
          </a:p>
          <a:p>
            <a:pPr>
              <a:buClr>
                <a:srgbClr val="6B1A84"/>
              </a:buClr>
            </a:pPr>
            <a:endParaRPr lang="en-US" altLang="zh-TW" sz="2400" b="1" dirty="0">
              <a:solidFill>
                <a:srgbClr val="6B1A84"/>
              </a:solidFill>
            </a:endParaRPr>
          </a:p>
          <a:p>
            <a:pPr>
              <a:buClr>
                <a:srgbClr val="6B1A84"/>
              </a:buClr>
            </a:pPr>
            <a:endParaRPr lang="en-US" altLang="zh-TW" sz="2400" b="1" dirty="0">
              <a:solidFill>
                <a:srgbClr val="6B1A84"/>
              </a:solidFill>
            </a:endParaRPr>
          </a:p>
          <a:p>
            <a:pPr marL="457200" indent="-457200">
              <a:buClr>
                <a:srgbClr val="6B1A84"/>
              </a:buClr>
              <a:buFont typeface="+mj-lt"/>
              <a:buAutoNum type="arabicPeriod"/>
            </a:pPr>
            <a:endParaRPr lang="en-US" sz="1600" b="1" dirty="0">
              <a:solidFill>
                <a:srgbClr val="6B1A84"/>
              </a:solidFill>
            </a:endParaRPr>
          </a:p>
        </p:txBody>
      </p:sp>
    </p:spTree>
    <p:extLst>
      <p:ext uri="{BB962C8B-B14F-4D97-AF65-F5344CB8AC3E}">
        <p14:creationId xmlns:p14="http://schemas.microsoft.com/office/powerpoint/2010/main" val="27352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b="0" dirty="0"/>
              <a:t>轉傳下列網址</a:t>
            </a:r>
            <a:endParaRPr lang="en-US" sz="2800" b="0" dirty="0"/>
          </a:p>
        </p:txBody>
      </p:sp>
      <p:sp>
        <p:nvSpPr>
          <p:cNvPr id="3" name="內容版面配置區 2"/>
          <p:cNvSpPr>
            <a:spLocks noGrp="1"/>
          </p:cNvSpPr>
          <p:nvPr>
            <p:ph type="body" idx="1"/>
          </p:nvPr>
        </p:nvSpPr>
        <p:spPr>
          <a:xfrm>
            <a:off x="323528" y="1203598"/>
            <a:ext cx="8496944" cy="3816424"/>
          </a:xfrm>
        </p:spPr>
        <p:txBody>
          <a:bodyPr>
            <a:normAutofit/>
          </a:bodyPr>
          <a:lstStyle/>
          <a:p>
            <a:pPr>
              <a:buClr>
                <a:srgbClr val="6B1A84"/>
              </a:buClr>
            </a:pPr>
            <a:r>
              <a:rPr lang="en-US" altLang="zh-TW" sz="2400" b="1" dirty="0" err="1">
                <a:solidFill>
                  <a:srgbClr val="6B1A84"/>
                </a:solidFill>
              </a:rPr>
              <a:t>Youtube</a:t>
            </a:r>
            <a:r>
              <a:rPr lang="en-US" altLang="zh-TW" sz="2400" b="1" dirty="0">
                <a:solidFill>
                  <a:srgbClr val="6B1A84"/>
                </a:solidFill>
              </a:rPr>
              <a:t>:</a:t>
            </a:r>
          </a:p>
          <a:p>
            <a:pPr lvl="1">
              <a:buClr>
                <a:srgbClr val="6B1A84"/>
              </a:buClr>
            </a:pPr>
            <a:r>
              <a:rPr lang="zh-TW" altLang="en-US" sz="1700" b="1" dirty="0">
                <a:solidFill>
                  <a:srgbClr val="6B1A84"/>
                </a:solidFill>
              </a:rPr>
              <a:t>中文卡通</a:t>
            </a:r>
            <a:endParaRPr lang="en-US" altLang="zh-TW" sz="1700" b="1" dirty="0">
              <a:solidFill>
                <a:srgbClr val="6B1A84"/>
              </a:solidFill>
            </a:endParaRPr>
          </a:p>
          <a:p>
            <a:pPr lvl="1">
              <a:buClr>
                <a:srgbClr val="6B1A84"/>
              </a:buClr>
            </a:pPr>
            <a:r>
              <a:rPr lang="en-US" altLang="zh-TW" sz="1700" b="1" dirty="0">
                <a:solidFill>
                  <a:srgbClr val="6B1A84"/>
                </a:solidFill>
                <a:hlinkClick r:id="rId2"/>
              </a:rPr>
              <a:t>https://www.youtube.com/watch?v=DvecJOO0gwk&amp;t=23s</a:t>
            </a:r>
            <a:endParaRPr lang="en-US" altLang="zh-TW" sz="1700" b="1" dirty="0">
              <a:solidFill>
                <a:srgbClr val="6B1A84"/>
              </a:solidFill>
            </a:endParaRPr>
          </a:p>
          <a:p>
            <a:pPr lvl="1">
              <a:buClr>
                <a:srgbClr val="6B1A84"/>
              </a:buClr>
            </a:pPr>
            <a:r>
              <a:rPr lang="zh-TW" altLang="en-US" sz="1700" b="1" dirty="0">
                <a:solidFill>
                  <a:srgbClr val="6B1A84"/>
                </a:solidFill>
              </a:rPr>
              <a:t>英文卡通</a:t>
            </a:r>
            <a:endParaRPr lang="en-US" altLang="zh-TW" sz="1700" b="1" dirty="0">
              <a:solidFill>
                <a:srgbClr val="6B1A84"/>
              </a:solidFill>
            </a:endParaRPr>
          </a:p>
          <a:p>
            <a:pPr lvl="1">
              <a:buClr>
                <a:srgbClr val="6B1A84"/>
              </a:buClr>
            </a:pPr>
            <a:r>
              <a:rPr lang="en-US" altLang="zh-TW" sz="1700" b="1" dirty="0">
                <a:solidFill>
                  <a:srgbClr val="6B1A84"/>
                </a:solidFill>
                <a:hlinkClick r:id="rId3"/>
              </a:rPr>
              <a:t>https://www.youtube.com/watch?v=z8vOF-d5Pfs</a:t>
            </a:r>
            <a:endParaRPr lang="en-US" altLang="zh-TW" sz="1700" b="1" dirty="0">
              <a:solidFill>
                <a:srgbClr val="6B1A84"/>
              </a:solidFill>
            </a:endParaRPr>
          </a:p>
          <a:p>
            <a:pPr>
              <a:buClr>
                <a:srgbClr val="6B1A84"/>
              </a:buClr>
            </a:pPr>
            <a:r>
              <a:rPr lang="zh-TW" altLang="en-US" sz="2400" b="1" dirty="0">
                <a:solidFill>
                  <a:srgbClr val="6B1A84"/>
                </a:solidFill>
              </a:rPr>
              <a:t>加入臉書社團</a:t>
            </a:r>
            <a:r>
              <a:rPr lang="en-US" altLang="zh-TW" sz="2400" b="1" dirty="0">
                <a:solidFill>
                  <a:srgbClr val="6B1A84"/>
                </a:solidFill>
              </a:rPr>
              <a:t>:</a:t>
            </a:r>
          </a:p>
          <a:p>
            <a:pPr lvl="1">
              <a:buClr>
                <a:srgbClr val="6B1A84"/>
              </a:buClr>
            </a:pPr>
            <a:r>
              <a:rPr lang="zh-TW" altLang="en-US" sz="1700" b="1" dirty="0">
                <a:solidFill>
                  <a:srgbClr val="6B1A84"/>
                </a:solidFill>
              </a:rPr>
              <a:t>負數票協會</a:t>
            </a:r>
            <a:r>
              <a:rPr lang="en-US" altLang="zh-TW" sz="1700" b="1" dirty="0">
                <a:solidFill>
                  <a:srgbClr val="6B1A84"/>
                </a:solidFill>
              </a:rPr>
              <a:t>: </a:t>
            </a:r>
            <a:r>
              <a:rPr lang="en-US" altLang="zh-TW" sz="1700" b="1" dirty="0">
                <a:solidFill>
                  <a:srgbClr val="6B1A84"/>
                </a:solidFill>
                <a:hlinkClick r:id="rId4"/>
              </a:rPr>
              <a:t>https://www.facebook.com/groups/nagativevote.tw/</a:t>
            </a:r>
            <a:endParaRPr lang="en-US" altLang="zh-TW" sz="1700" b="1" dirty="0">
              <a:solidFill>
                <a:srgbClr val="6B1A84"/>
              </a:solidFill>
            </a:endParaRPr>
          </a:p>
          <a:p>
            <a:pPr lvl="1">
              <a:buClr>
                <a:srgbClr val="6B1A84"/>
              </a:buClr>
            </a:pPr>
            <a:r>
              <a:rPr lang="en-US" altLang="zh-TW" sz="1700" b="1" dirty="0">
                <a:solidFill>
                  <a:srgbClr val="6B1A84"/>
                </a:solidFill>
              </a:rPr>
              <a:t>Balanced Ballot International: </a:t>
            </a:r>
            <a:r>
              <a:rPr lang="en-US" altLang="zh-TW" sz="1700" b="1" dirty="0">
                <a:solidFill>
                  <a:srgbClr val="6B1A84"/>
                </a:solidFill>
                <a:hlinkClick r:id="rId5"/>
              </a:rPr>
              <a:t>https://www.facebook.com/groups/BalancedBallotInternational/</a:t>
            </a:r>
            <a:endParaRPr lang="en-US" altLang="zh-TW" sz="1700" b="1" dirty="0">
              <a:solidFill>
                <a:srgbClr val="6B1A84"/>
              </a:solidFill>
            </a:endParaRPr>
          </a:p>
          <a:p>
            <a:pPr>
              <a:buClr>
                <a:srgbClr val="6B1A84"/>
              </a:buClr>
            </a:pPr>
            <a:r>
              <a:rPr lang="zh-TW" altLang="en-US" sz="2400" b="1" dirty="0">
                <a:solidFill>
                  <a:srgbClr val="FF0000"/>
                </a:solidFill>
              </a:rPr>
              <a:t>連署網址</a:t>
            </a:r>
            <a:r>
              <a:rPr lang="en-US" altLang="zh-TW" sz="2400" b="1" dirty="0">
                <a:solidFill>
                  <a:srgbClr val="FF0000"/>
                </a:solidFill>
              </a:rPr>
              <a:t>:</a:t>
            </a:r>
          </a:p>
          <a:p>
            <a:pPr lvl="1">
              <a:buClr>
                <a:srgbClr val="6B1A84"/>
              </a:buClr>
            </a:pPr>
            <a:r>
              <a:rPr lang="en-US" altLang="zh-TW" sz="1700" b="1" dirty="0">
                <a:solidFill>
                  <a:srgbClr val="6B1A84"/>
                </a:solidFill>
                <a:hlinkClick r:id="rId6"/>
              </a:rPr>
              <a:t>http://14a0475.works.tw/vote/what.html</a:t>
            </a:r>
            <a:endParaRPr lang="en-US" altLang="zh-TW" sz="1700" b="1" dirty="0">
              <a:solidFill>
                <a:srgbClr val="6B1A84"/>
              </a:solidFill>
            </a:endParaRPr>
          </a:p>
          <a:p>
            <a:pPr lvl="1">
              <a:buClr>
                <a:srgbClr val="6B1A84"/>
              </a:buClr>
            </a:pPr>
            <a:endParaRPr lang="en-US" altLang="zh-TW" sz="1700" b="1" dirty="0">
              <a:solidFill>
                <a:srgbClr val="6B1A84"/>
              </a:solidFill>
            </a:endParaRPr>
          </a:p>
          <a:p>
            <a:pPr>
              <a:buClr>
                <a:srgbClr val="6B1A84"/>
              </a:buClr>
            </a:pPr>
            <a:endParaRPr lang="en-US" altLang="zh-TW" sz="2400" b="1" dirty="0">
              <a:solidFill>
                <a:srgbClr val="6B1A84"/>
              </a:solidFill>
            </a:endParaRPr>
          </a:p>
          <a:p>
            <a:pPr>
              <a:buClr>
                <a:srgbClr val="6B1A84"/>
              </a:buClr>
            </a:pPr>
            <a:endParaRPr lang="en-US" altLang="zh-TW" sz="2400" b="1" dirty="0">
              <a:solidFill>
                <a:srgbClr val="6B1A84"/>
              </a:solidFill>
            </a:endParaRPr>
          </a:p>
          <a:p>
            <a:pPr marL="457200" indent="-457200">
              <a:buClr>
                <a:srgbClr val="6B1A84"/>
              </a:buClr>
              <a:buFont typeface="+mj-lt"/>
              <a:buAutoNum type="arabicPeriod"/>
            </a:pPr>
            <a:endParaRPr lang="en-US" sz="1600" b="1" dirty="0">
              <a:solidFill>
                <a:srgbClr val="6B1A84"/>
              </a:solidFill>
            </a:endParaRPr>
          </a:p>
        </p:txBody>
      </p:sp>
    </p:spTree>
    <p:extLst>
      <p:ext uri="{BB962C8B-B14F-4D97-AF65-F5344CB8AC3E}">
        <p14:creationId xmlns:p14="http://schemas.microsoft.com/office/powerpoint/2010/main" val="3446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C7E6AA8-C475-40F4-9DF3-75E0B45D6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326883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心路歷程</a:t>
            </a:r>
            <a:endParaRPr lang="en-US" sz="2800" b="0" dirty="0"/>
          </a:p>
        </p:txBody>
      </p:sp>
      <p:sp>
        <p:nvSpPr>
          <p:cNvPr id="3" name="內容版面配置區 2"/>
          <p:cNvSpPr>
            <a:spLocks noGrp="1"/>
          </p:cNvSpPr>
          <p:nvPr>
            <p:ph type="body" idx="1"/>
          </p:nvPr>
        </p:nvSpPr>
        <p:spPr>
          <a:xfrm>
            <a:off x="323528" y="1203598"/>
            <a:ext cx="8496944" cy="3816424"/>
          </a:xfrm>
        </p:spPr>
        <p:txBody>
          <a:bodyPr>
            <a:normAutofit lnSpcReduction="10000"/>
          </a:bodyPr>
          <a:lstStyle/>
          <a:p>
            <a:pPr>
              <a:buClr>
                <a:srgbClr val="6B1A84"/>
              </a:buClr>
            </a:pPr>
            <a:endParaRPr lang="en-US" altLang="zh-TW" sz="2400" b="1" dirty="0">
              <a:solidFill>
                <a:srgbClr val="6B1A84"/>
              </a:solidFill>
            </a:endParaRPr>
          </a:p>
          <a:p>
            <a:pPr>
              <a:buClr>
                <a:srgbClr val="6B1A84"/>
              </a:buClr>
            </a:pPr>
            <a:r>
              <a:rPr lang="zh-TW" altLang="en-US" sz="2400" b="1" dirty="0">
                <a:solidFill>
                  <a:srgbClr val="6B1A84"/>
                </a:solidFill>
              </a:rPr>
              <a:t>為什麼是我</a:t>
            </a:r>
            <a:endParaRPr lang="en-US" altLang="zh-TW" sz="2400" b="1" dirty="0">
              <a:solidFill>
                <a:srgbClr val="6B1A84"/>
              </a:solidFill>
            </a:endParaRPr>
          </a:p>
          <a:p>
            <a:pPr>
              <a:buClr>
                <a:srgbClr val="6B1A84"/>
              </a:buClr>
            </a:pPr>
            <a:r>
              <a:rPr lang="zh-TW" altLang="en-US" sz="2400" b="1" dirty="0">
                <a:solidFill>
                  <a:srgbClr val="6B1A84"/>
                </a:solidFill>
              </a:rPr>
              <a:t>捨我其誰</a:t>
            </a:r>
            <a:endParaRPr lang="en-US" altLang="zh-TW" sz="2400" b="1" dirty="0">
              <a:solidFill>
                <a:srgbClr val="6B1A84"/>
              </a:solidFill>
            </a:endParaRPr>
          </a:p>
          <a:p>
            <a:pPr>
              <a:buClr>
                <a:srgbClr val="6B1A84"/>
              </a:buClr>
            </a:pPr>
            <a:r>
              <a:rPr lang="en-US" altLang="zh-TW" sz="2400" b="1" dirty="0">
                <a:solidFill>
                  <a:srgbClr val="6B1A84"/>
                </a:solidFill>
                <a:hlinkClick r:id="rId2"/>
              </a:rPr>
              <a:t>https://www.youtube.com/watch?v=G6z-h6faR6o</a:t>
            </a:r>
            <a:endParaRPr lang="en-US" altLang="zh-TW" sz="2400" b="1" dirty="0">
              <a:solidFill>
                <a:srgbClr val="6B1A84"/>
              </a:solidFill>
            </a:endParaRPr>
          </a:p>
          <a:p>
            <a:pPr>
              <a:buClr>
                <a:srgbClr val="6B1A84"/>
              </a:buClr>
            </a:pPr>
            <a:r>
              <a:rPr lang="en-US" altLang="zh-TW" sz="2400" b="1" dirty="0">
                <a:solidFill>
                  <a:srgbClr val="6B1A84"/>
                </a:solidFill>
              </a:rPr>
              <a:t>"We do these things not because they are easy, but because they are hard“ </a:t>
            </a:r>
            <a:r>
              <a:rPr lang="en-US" altLang="zh-TW" b="1" dirty="0">
                <a:solidFill>
                  <a:srgbClr val="6B1A84"/>
                </a:solidFill>
              </a:rPr>
              <a:t>JFK “moon speech”</a:t>
            </a:r>
          </a:p>
          <a:p>
            <a:pPr>
              <a:buClr>
                <a:srgbClr val="6B1A84"/>
              </a:buClr>
            </a:pPr>
            <a:r>
              <a:rPr lang="en-US" altLang="zh-TW" b="1" dirty="0">
                <a:solidFill>
                  <a:srgbClr val="6B1A84"/>
                </a:solidFill>
              </a:rPr>
              <a:t>“……, </a:t>
            </a:r>
            <a:r>
              <a:rPr lang="en-US" altLang="zh-TW" b="1" dirty="0">
                <a:solidFill>
                  <a:srgbClr val="FF0000"/>
                </a:solidFill>
              </a:rPr>
              <a:t>because that goal will serve to organize and measure the best of our energies and skills, because that challenge is one that we are willing to accept, one we are unwilling to postpone, and one which we intend to win, …</a:t>
            </a:r>
            <a:r>
              <a:rPr lang="en-US" altLang="zh-TW" b="1" dirty="0">
                <a:solidFill>
                  <a:srgbClr val="6B1A84"/>
                </a:solidFill>
              </a:rPr>
              <a:t>.”</a:t>
            </a:r>
          </a:p>
          <a:p>
            <a:pPr>
              <a:buClr>
                <a:srgbClr val="6B1A84"/>
              </a:buClr>
            </a:pPr>
            <a:r>
              <a:rPr lang="zh-TW" altLang="en-US" sz="2400" b="1" dirty="0">
                <a:solidFill>
                  <a:srgbClr val="6B1A84"/>
                </a:solidFill>
              </a:rPr>
              <a:t>期待更多夥伴加入來玩</a:t>
            </a:r>
            <a:r>
              <a:rPr lang="en-US" altLang="zh-TW" sz="2400" b="1" dirty="0">
                <a:solidFill>
                  <a:srgbClr val="6B1A84"/>
                </a:solidFill>
              </a:rPr>
              <a:t>,</a:t>
            </a:r>
            <a:r>
              <a:rPr lang="zh-TW" altLang="en-US" sz="2400" b="1" dirty="0">
                <a:solidFill>
                  <a:srgbClr val="6B1A84"/>
                </a:solidFill>
              </a:rPr>
              <a:t>  今年會非常好玩</a:t>
            </a:r>
            <a:r>
              <a:rPr lang="en-US" altLang="zh-TW" sz="2400" b="1" dirty="0">
                <a:solidFill>
                  <a:srgbClr val="6B1A84"/>
                </a:solidFill>
              </a:rPr>
              <a:t>!</a:t>
            </a:r>
          </a:p>
          <a:p>
            <a:pPr marL="457200" indent="-457200">
              <a:buClr>
                <a:srgbClr val="6B1A84"/>
              </a:buClr>
              <a:buFont typeface="+mj-lt"/>
              <a:buAutoNum type="arabicPeriod"/>
            </a:pPr>
            <a:endParaRPr lang="en-US" sz="1600" b="1" dirty="0">
              <a:solidFill>
                <a:srgbClr val="6B1A84"/>
              </a:solidFill>
            </a:endParaRPr>
          </a:p>
        </p:txBody>
      </p:sp>
    </p:spTree>
    <p:extLst>
      <p:ext uri="{BB962C8B-B14F-4D97-AF65-F5344CB8AC3E}">
        <p14:creationId xmlns:p14="http://schemas.microsoft.com/office/powerpoint/2010/main" val="168240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t>謝謝</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848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b="0" dirty="0"/>
              <a:t>大綱</a:t>
            </a:r>
            <a:endParaRPr lang="en-US" sz="2800" b="0" dirty="0"/>
          </a:p>
        </p:txBody>
      </p:sp>
      <p:sp>
        <p:nvSpPr>
          <p:cNvPr id="3" name="內容版面配置區 2"/>
          <p:cNvSpPr>
            <a:spLocks noGrp="1"/>
          </p:cNvSpPr>
          <p:nvPr>
            <p:ph type="body" idx="1"/>
          </p:nvPr>
        </p:nvSpPr>
        <p:spPr>
          <a:xfrm>
            <a:off x="323528" y="1376698"/>
            <a:ext cx="8496944" cy="3355292"/>
          </a:xfrm>
        </p:spPr>
        <p:txBody>
          <a:bodyPr>
            <a:normAutofit/>
          </a:bodyPr>
          <a:lstStyle/>
          <a:p>
            <a:pPr marL="514350" indent="-514350">
              <a:buClr>
                <a:srgbClr val="6B1A84"/>
              </a:buClr>
              <a:buFont typeface="+mj-lt"/>
              <a:buAutoNum type="arabicPeriod"/>
            </a:pPr>
            <a:r>
              <a:rPr lang="zh-TW" altLang="en-US" sz="2800" b="1" dirty="0">
                <a:solidFill>
                  <a:srgbClr val="002060"/>
                </a:solidFill>
              </a:rPr>
              <a:t>基本概念重述 </a:t>
            </a:r>
            <a:endParaRPr lang="en-US" altLang="zh-TW" sz="2800" b="1" dirty="0">
              <a:solidFill>
                <a:srgbClr val="002060"/>
              </a:solidFill>
            </a:endParaRPr>
          </a:p>
          <a:p>
            <a:pPr marL="514350" indent="-514350">
              <a:buClr>
                <a:srgbClr val="6B1A84"/>
              </a:buClr>
              <a:buFont typeface="+mj-lt"/>
              <a:buAutoNum type="arabicPeriod"/>
            </a:pPr>
            <a:r>
              <a:rPr lang="zh-TW" altLang="en-US" sz="2800" b="1" dirty="0">
                <a:solidFill>
                  <a:srgbClr val="002060"/>
                </a:solidFill>
              </a:rPr>
              <a:t>國外進度和展望</a:t>
            </a:r>
            <a:endParaRPr lang="en-US" altLang="zh-TW" sz="2800" b="1" dirty="0">
              <a:solidFill>
                <a:srgbClr val="002060"/>
              </a:solidFill>
            </a:endParaRPr>
          </a:p>
          <a:p>
            <a:pPr marL="514350" indent="-514350">
              <a:buClr>
                <a:srgbClr val="6B1A84"/>
              </a:buClr>
              <a:buFont typeface="+mj-lt"/>
              <a:buAutoNum type="arabicPeriod"/>
            </a:pPr>
            <a:r>
              <a:rPr lang="zh-TW" altLang="en-US" sz="2800" b="1" dirty="0">
                <a:solidFill>
                  <a:srgbClr val="002060"/>
                </a:solidFill>
              </a:rPr>
              <a:t>國內進度和展望</a:t>
            </a:r>
            <a:endParaRPr lang="en-US" altLang="zh-TW" sz="2800" b="1" dirty="0">
              <a:solidFill>
                <a:srgbClr val="002060"/>
              </a:solidFill>
            </a:endParaRPr>
          </a:p>
          <a:p>
            <a:pPr marL="514350" indent="-514350">
              <a:buClr>
                <a:srgbClr val="6B1A84"/>
              </a:buClr>
              <a:buFont typeface="+mj-lt"/>
              <a:buAutoNum type="arabicPeriod"/>
            </a:pPr>
            <a:r>
              <a:rPr lang="zh-TW" altLang="en-US" sz="2800" b="1" dirty="0">
                <a:solidFill>
                  <a:srgbClr val="002060"/>
                </a:solidFill>
              </a:rPr>
              <a:t>需要協助</a:t>
            </a:r>
            <a:endParaRPr lang="en-US" altLang="zh-TW" sz="2800" b="1" dirty="0">
              <a:solidFill>
                <a:srgbClr val="002060"/>
              </a:solidFill>
            </a:endParaRPr>
          </a:p>
          <a:p>
            <a:pPr marL="514350" indent="-514350">
              <a:buClr>
                <a:srgbClr val="6B1A84"/>
              </a:buClr>
              <a:buFont typeface="+mj-lt"/>
              <a:buAutoNum type="arabicPeriod"/>
            </a:pPr>
            <a:r>
              <a:rPr lang="zh-TW" altLang="en-US" sz="2800" b="1" dirty="0">
                <a:solidFill>
                  <a:srgbClr val="002060"/>
                </a:solidFill>
              </a:rPr>
              <a:t>心路歷程</a:t>
            </a:r>
            <a:endParaRPr lang="en-US" altLang="zh-TW" sz="2800" b="1" dirty="0">
              <a:solidFill>
                <a:srgbClr val="002060"/>
              </a:solidFill>
            </a:endParaRPr>
          </a:p>
          <a:p>
            <a:pPr>
              <a:buClr>
                <a:srgbClr val="6B1A84"/>
              </a:buClr>
            </a:pPr>
            <a:endParaRPr lang="en-US" altLang="zh-TW" sz="2400" dirty="0"/>
          </a:p>
        </p:txBody>
      </p:sp>
    </p:spTree>
    <p:extLst>
      <p:ext uri="{BB962C8B-B14F-4D97-AF65-F5344CB8AC3E}">
        <p14:creationId xmlns:p14="http://schemas.microsoft.com/office/powerpoint/2010/main" val="33883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31590"/>
            <a:ext cx="6858000" cy="1790700"/>
          </a:xfrm>
        </p:spPr>
        <p:txBody>
          <a:bodyPr>
            <a:normAutofit/>
          </a:bodyPr>
          <a:lstStyle/>
          <a:p>
            <a:r>
              <a:rPr lang="zh-TW" altLang="en-US" sz="6000" dirty="0"/>
              <a:t>問答</a:t>
            </a:r>
            <a:endParaRPr lang="en-US" sz="6000" dirty="0"/>
          </a:p>
        </p:txBody>
      </p:sp>
    </p:spTree>
    <p:extLst>
      <p:ext uri="{BB962C8B-B14F-4D97-AF65-F5344CB8AC3E}">
        <p14:creationId xmlns:p14="http://schemas.microsoft.com/office/powerpoint/2010/main" val="294413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21B65E-E8B4-4CE4-BAD0-8819A26C73A0}"/>
              </a:ext>
            </a:extLst>
          </p:cNvPr>
          <p:cNvSpPr>
            <a:spLocks noGrp="1"/>
          </p:cNvSpPr>
          <p:nvPr>
            <p:ph type="title"/>
          </p:nvPr>
        </p:nvSpPr>
        <p:spPr/>
        <p:txBody>
          <a:bodyPr/>
          <a:lstStyle/>
          <a:p>
            <a:pPr algn="ctr"/>
            <a:r>
              <a:rPr lang="en-US" altLang="zh-TW" dirty="0"/>
              <a:t>You can make a difference</a:t>
            </a:r>
            <a:endParaRPr lang="zh-TW" altLang="en-US" dirty="0"/>
          </a:p>
        </p:txBody>
      </p:sp>
      <p:sp>
        <p:nvSpPr>
          <p:cNvPr id="3" name="文字版面配置區 2">
            <a:extLst>
              <a:ext uri="{FF2B5EF4-FFF2-40B4-BE49-F238E27FC236}">
                <a16:creationId xmlns:a16="http://schemas.microsoft.com/office/drawing/2014/main" id="{D666EAEF-4B20-41A2-AF77-4CEAB5008DD3}"/>
              </a:ext>
            </a:extLst>
          </p:cNvPr>
          <p:cNvSpPr>
            <a:spLocks noGrp="1"/>
          </p:cNvSpPr>
          <p:nvPr>
            <p:ph type="body" idx="1"/>
          </p:nvPr>
        </p:nvSpPr>
        <p:spPr/>
        <p:txBody>
          <a:bodyPr/>
          <a:lstStyle/>
          <a:p>
            <a:r>
              <a:rPr lang="en-US" altLang="zh-TW" dirty="0">
                <a:hlinkClick r:id="rId2"/>
              </a:rPr>
              <a:t>https://www.youtube.com/watch?v=nBhMw2-LG50</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357797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C717D7-C55B-4F95-B8AE-04CEFC3B40E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3DD1349-78E5-40EF-9288-9B559C101DC9}"/>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F2AA4C44-C364-4508-A948-A1AE63060CA4}"/>
              </a:ext>
            </a:extLst>
          </p:cNvPr>
          <p:cNvPicPr>
            <a:picLocks noChangeAspect="1"/>
          </p:cNvPicPr>
          <p:nvPr/>
        </p:nvPicPr>
        <p:blipFill>
          <a:blip r:embed="rId2"/>
          <a:stretch>
            <a:fillRect/>
          </a:stretch>
        </p:blipFill>
        <p:spPr>
          <a:xfrm>
            <a:off x="467544" y="0"/>
            <a:ext cx="8352928" cy="5452070"/>
          </a:xfrm>
          <a:prstGeom prst="rect">
            <a:avLst/>
          </a:prstGeom>
        </p:spPr>
      </p:pic>
    </p:spTree>
    <p:extLst>
      <p:ext uri="{BB962C8B-B14F-4D97-AF65-F5344CB8AC3E}">
        <p14:creationId xmlns:p14="http://schemas.microsoft.com/office/powerpoint/2010/main" val="268937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m\Dropbox\Personal\NegativeVote\Taiwan Plan\Marketing\Cartoon\選票-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8341"/>
            <a:ext cx="3810664" cy="5626746"/>
          </a:xfrm>
          <a:prstGeom prst="rect">
            <a:avLst/>
          </a:prstGeom>
          <a:noFill/>
          <a:extLst/>
        </p:spPr>
      </p:pic>
      <p:sp>
        <p:nvSpPr>
          <p:cNvPr id="2" name="TextBox 1"/>
          <p:cNvSpPr txBox="1"/>
          <p:nvPr/>
        </p:nvSpPr>
        <p:spPr>
          <a:xfrm>
            <a:off x="2699792" y="248330"/>
            <a:ext cx="2664296" cy="523220"/>
          </a:xfrm>
          <a:prstGeom prst="rect">
            <a:avLst/>
          </a:prstGeom>
          <a:solidFill>
            <a:schemeClr val="bg1"/>
          </a:solidFill>
        </p:spPr>
        <p:txBody>
          <a:bodyPr wrap="square" rtlCol="0">
            <a:spAutoFit/>
          </a:bodyPr>
          <a:lstStyle/>
          <a:p>
            <a:pPr algn="ctr"/>
            <a:r>
              <a:rPr lang="zh-TW" altLang="en-US" sz="2800" b="1" dirty="0">
                <a:solidFill>
                  <a:srgbClr val="6B1A84"/>
                </a:solidFill>
              </a:rPr>
              <a:t>現有選票</a:t>
            </a:r>
            <a:endParaRPr lang="en-US" sz="2800" b="1" dirty="0">
              <a:solidFill>
                <a:srgbClr val="6B1A84"/>
              </a:solidFill>
            </a:endParaRPr>
          </a:p>
        </p:txBody>
      </p:sp>
    </p:spTree>
    <p:extLst>
      <p:ext uri="{BB962C8B-B14F-4D97-AF65-F5344CB8AC3E}">
        <p14:creationId xmlns:p14="http://schemas.microsoft.com/office/powerpoint/2010/main" val="89296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m\Dropbox\Personal\NegativeVote\Taiwan Plan\Marketing\Cartoon\選票-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64554"/>
            <a:ext cx="3680752" cy="5434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9792" y="123478"/>
            <a:ext cx="3096344" cy="523220"/>
          </a:xfrm>
          <a:prstGeom prst="rect">
            <a:avLst/>
          </a:prstGeom>
          <a:solidFill>
            <a:schemeClr val="bg1"/>
          </a:solidFill>
        </p:spPr>
        <p:txBody>
          <a:bodyPr wrap="square" rtlCol="0">
            <a:spAutoFit/>
          </a:bodyPr>
          <a:lstStyle/>
          <a:p>
            <a:r>
              <a:rPr lang="zh-TW" altLang="en-US" sz="2800" b="1" dirty="0">
                <a:solidFill>
                  <a:srgbClr val="6B1A84"/>
                </a:solidFill>
              </a:rPr>
              <a:t>平衡式選票設計</a:t>
            </a:r>
            <a:endParaRPr lang="en-US" sz="2800" b="1" dirty="0">
              <a:solidFill>
                <a:srgbClr val="6B1A84"/>
              </a:solidFill>
            </a:endParaRPr>
          </a:p>
        </p:txBody>
      </p:sp>
      <p:sp>
        <p:nvSpPr>
          <p:cNvPr id="3" name="TextBox 2"/>
          <p:cNvSpPr txBox="1"/>
          <p:nvPr/>
        </p:nvSpPr>
        <p:spPr>
          <a:xfrm>
            <a:off x="3491879" y="843558"/>
            <a:ext cx="802243" cy="461665"/>
          </a:xfrm>
          <a:prstGeom prst="rect">
            <a:avLst/>
          </a:prstGeom>
          <a:solidFill>
            <a:schemeClr val="bg1"/>
          </a:solidFill>
        </p:spPr>
        <p:txBody>
          <a:bodyPr wrap="square" rtlCol="0">
            <a:spAutoFit/>
          </a:bodyPr>
          <a:lstStyle/>
          <a:p>
            <a:r>
              <a:rPr lang="zh-TW" altLang="en-US" sz="2400" dirty="0">
                <a:solidFill>
                  <a:srgbClr val="6B1A84"/>
                </a:solidFill>
              </a:rPr>
              <a:t>贊成</a:t>
            </a:r>
            <a:endParaRPr lang="en-US" sz="2400" dirty="0">
              <a:solidFill>
                <a:srgbClr val="6B1A84"/>
              </a:solidFill>
            </a:endParaRPr>
          </a:p>
        </p:txBody>
      </p:sp>
      <p:sp>
        <p:nvSpPr>
          <p:cNvPr id="6" name="TextBox 5"/>
          <p:cNvSpPr txBox="1"/>
          <p:nvPr/>
        </p:nvSpPr>
        <p:spPr>
          <a:xfrm>
            <a:off x="5076056" y="843558"/>
            <a:ext cx="802244" cy="461665"/>
          </a:xfrm>
          <a:prstGeom prst="rect">
            <a:avLst/>
          </a:prstGeom>
          <a:solidFill>
            <a:schemeClr val="bg1"/>
          </a:solidFill>
        </p:spPr>
        <p:txBody>
          <a:bodyPr wrap="square" rtlCol="0">
            <a:spAutoFit/>
          </a:bodyPr>
          <a:lstStyle/>
          <a:p>
            <a:r>
              <a:rPr lang="zh-TW" altLang="en-US" sz="2400" dirty="0">
                <a:solidFill>
                  <a:srgbClr val="6B1A84"/>
                </a:solidFill>
              </a:rPr>
              <a:t>贊成</a:t>
            </a:r>
            <a:endParaRPr lang="en-US" sz="2400" dirty="0">
              <a:solidFill>
                <a:srgbClr val="6B1A84"/>
              </a:solidFill>
            </a:endParaRPr>
          </a:p>
        </p:txBody>
      </p:sp>
    </p:spTree>
    <p:extLst>
      <p:ext uri="{BB962C8B-B14F-4D97-AF65-F5344CB8AC3E}">
        <p14:creationId xmlns:p14="http://schemas.microsoft.com/office/powerpoint/2010/main" val="308841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標題 1"/>
          <p:cNvSpPr txBox="1">
            <a:spLocks noGrp="1"/>
          </p:cNvSpPr>
          <p:nvPr>
            <p:ph type="title"/>
          </p:nvPr>
        </p:nvSpPr>
        <p:spPr>
          <a:xfrm>
            <a:off x="323527" y="245107"/>
            <a:ext cx="8496946" cy="641376"/>
          </a:xfrm>
          <a:prstGeom prst="rect">
            <a:avLst/>
          </a:prstGeom>
        </p:spPr>
        <p:txBody>
          <a:bodyPr anchor="ctr"/>
          <a:lstStyle>
            <a:lvl1pPr algn="ctr"/>
          </a:lstStyle>
          <a:p>
            <a:r>
              <a:t>What is a Balanced Ballot</a:t>
            </a:r>
          </a:p>
        </p:txBody>
      </p:sp>
      <p:sp>
        <p:nvSpPr>
          <p:cNvPr id="227" name="文字版面配置區 2"/>
          <p:cNvSpPr txBox="1">
            <a:spLocks noGrp="1"/>
          </p:cNvSpPr>
          <p:nvPr>
            <p:ph type="body" idx="1"/>
          </p:nvPr>
        </p:nvSpPr>
        <p:spPr>
          <a:xfrm>
            <a:off x="323527" y="1376697"/>
            <a:ext cx="8496946" cy="3571318"/>
          </a:xfrm>
          <a:prstGeom prst="rect">
            <a:avLst/>
          </a:prstGeom>
        </p:spPr>
        <p:txBody>
          <a:bodyPr/>
          <a:lstStyle/>
          <a:p>
            <a:pPr marL="219455" indent="-219455" defTabSz="877823">
              <a:lnSpc>
                <a:spcPct val="81000"/>
              </a:lnSpc>
              <a:spcBef>
                <a:spcPts val="900"/>
              </a:spcBef>
              <a:buSzPct val="100000"/>
              <a:buFont typeface="Arial"/>
              <a:buChar char="•"/>
              <a:defRPr sz="2688">
                <a:solidFill>
                  <a:srgbClr val="000000"/>
                </a:solidFill>
              </a:defRPr>
            </a:pPr>
            <a:endParaRPr/>
          </a:p>
          <a:p>
            <a:pPr marL="219455" indent="-219455" defTabSz="877823">
              <a:lnSpc>
                <a:spcPct val="81000"/>
              </a:lnSpc>
              <a:spcBef>
                <a:spcPts val="900"/>
              </a:spcBef>
              <a:buSzPct val="100000"/>
              <a:buFont typeface="Arial"/>
              <a:buChar char="•"/>
              <a:defRPr sz="2688">
                <a:solidFill>
                  <a:srgbClr val="000000"/>
                </a:solidFill>
              </a:defRPr>
            </a:pPr>
            <a:endParaRPr/>
          </a:p>
          <a:p>
            <a:pPr marL="219455" indent="-219455" defTabSz="877823">
              <a:lnSpc>
                <a:spcPct val="81000"/>
              </a:lnSpc>
              <a:spcBef>
                <a:spcPts val="900"/>
              </a:spcBef>
              <a:buSzPct val="100000"/>
              <a:buFont typeface="Arial"/>
              <a:buChar char="•"/>
              <a:defRPr sz="2688">
                <a:solidFill>
                  <a:srgbClr val="000000"/>
                </a:solidFill>
              </a:defRPr>
            </a:pPr>
            <a:endParaRPr/>
          </a:p>
          <a:p>
            <a:pPr marL="219455" indent="-219455" defTabSz="877823">
              <a:lnSpc>
                <a:spcPct val="81000"/>
              </a:lnSpc>
              <a:spcBef>
                <a:spcPts val="900"/>
              </a:spcBef>
              <a:buSzPct val="100000"/>
              <a:buFont typeface="Arial"/>
              <a:buChar char="•"/>
              <a:defRPr sz="2688">
                <a:solidFill>
                  <a:srgbClr val="000000"/>
                </a:solidFill>
              </a:defRPr>
            </a:pPr>
            <a:endParaRPr/>
          </a:p>
          <a:p>
            <a:pPr marL="219455" indent="-219455" defTabSz="877823">
              <a:lnSpc>
                <a:spcPct val="81000"/>
              </a:lnSpc>
              <a:spcBef>
                <a:spcPts val="900"/>
              </a:spcBef>
              <a:buSzPct val="100000"/>
              <a:buFont typeface="Arial"/>
              <a:buChar char="•"/>
              <a:defRPr sz="2688">
                <a:solidFill>
                  <a:srgbClr val="000000"/>
                </a:solidFill>
              </a:defRPr>
            </a:pPr>
            <a:endParaRPr/>
          </a:p>
          <a:p>
            <a:pPr marL="219455" indent="-219455" defTabSz="877823">
              <a:lnSpc>
                <a:spcPct val="81000"/>
              </a:lnSpc>
              <a:spcBef>
                <a:spcPts val="900"/>
              </a:spcBef>
              <a:buSzPct val="100000"/>
              <a:buFont typeface="Arial"/>
              <a:buChar char="•"/>
              <a:defRPr sz="2688">
                <a:solidFill>
                  <a:srgbClr val="000000"/>
                </a:solidFill>
              </a:defRPr>
            </a:pPr>
            <a:endParaRPr/>
          </a:p>
          <a:p>
            <a:pPr marL="219455" indent="-219455" defTabSz="877823">
              <a:lnSpc>
                <a:spcPct val="81000"/>
              </a:lnSpc>
              <a:spcBef>
                <a:spcPts val="900"/>
              </a:spcBef>
              <a:buSzPct val="100000"/>
              <a:buFont typeface="Arial"/>
              <a:buChar char="•"/>
              <a:defRPr sz="2400">
                <a:solidFill>
                  <a:srgbClr val="000000"/>
                </a:solidFill>
              </a:defRPr>
            </a:pPr>
            <a:r>
              <a:t>Each voter still has only one vote</a:t>
            </a:r>
            <a:endParaRPr sz="1536"/>
          </a:p>
          <a:p>
            <a:pPr marL="219455" indent="-219455" defTabSz="877823">
              <a:lnSpc>
                <a:spcPct val="81000"/>
              </a:lnSpc>
              <a:spcBef>
                <a:spcPts val="900"/>
              </a:spcBef>
              <a:buSzPct val="100000"/>
              <a:buFont typeface="Arial"/>
              <a:buChar char="•"/>
              <a:defRPr sz="2400">
                <a:solidFill>
                  <a:srgbClr val="000000"/>
                </a:solidFill>
              </a:defRPr>
            </a:pPr>
            <a:r>
              <a:t>Each Against vote is counted as minus one</a:t>
            </a:r>
          </a:p>
        </p:txBody>
      </p:sp>
      <p:pic>
        <p:nvPicPr>
          <p:cNvPr id="228" name="圖片 4" descr="圖片 4"/>
          <p:cNvPicPr>
            <a:picLocks noChangeAspect="1"/>
          </p:cNvPicPr>
          <p:nvPr/>
        </p:nvPicPr>
        <p:blipFill>
          <a:blip r:embed="rId3">
            <a:extLst/>
          </a:blip>
          <a:stretch>
            <a:fillRect/>
          </a:stretch>
        </p:blipFill>
        <p:spPr>
          <a:xfrm>
            <a:off x="1670051" y="1209175"/>
            <a:ext cx="5803896" cy="2725150"/>
          </a:xfrm>
          <a:prstGeom prst="rect">
            <a:avLst/>
          </a:prstGeom>
          <a:ln w="12700">
            <a:miter lim="400000"/>
          </a:ln>
        </p:spPr>
      </p:pic>
    </p:spTree>
    <p:extLst>
      <p:ext uri="{BB962C8B-B14F-4D97-AF65-F5344CB8AC3E}">
        <p14:creationId xmlns:p14="http://schemas.microsoft.com/office/powerpoint/2010/main" val="98991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為什麼平衡式選票可以改善民主制度</a:t>
            </a:r>
            <a:r>
              <a:rPr lang="en-US" sz="2800" dirty="0"/>
              <a:t>?</a:t>
            </a:r>
            <a:endParaRPr lang="en-US" sz="2800" b="0" dirty="0"/>
          </a:p>
        </p:txBody>
      </p:sp>
      <p:sp>
        <p:nvSpPr>
          <p:cNvPr id="3" name="內容版面配置區 2"/>
          <p:cNvSpPr>
            <a:spLocks noGrp="1"/>
          </p:cNvSpPr>
          <p:nvPr>
            <p:ph type="body" idx="1"/>
          </p:nvPr>
        </p:nvSpPr>
        <p:spPr>
          <a:xfrm>
            <a:off x="323528" y="1376698"/>
            <a:ext cx="8496944" cy="3355292"/>
          </a:xfrm>
        </p:spPr>
        <p:txBody>
          <a:bodyPr>
            <a:normAutofit/>
          </a:bodyPr>
          <a:lstStyle/>
          <a:p>
            <a:pPr marL="514350" indent="-514350">
              <a:buClr>
                <a:srgbClr val="6B1A84"/>
              </a:buClr>
              <a:buFont typeface="+mj-lt"/>
              <a:buAutoNum type="arabicPeriod"/>
            </a:pPr>
            <a:r>
              <a:rPr lang="zh-TW" altLang="en-US" sz="2800" b="1" dirty="0">
                <a:solidFill>
                  <a:srgbClr val="002060"/>
                </a:solidFill>
              </a:rPr>
              <a:t>可以選擇反對是基本人權</a:t>
            </a:r>
            <a:endParaRPr lang="en-US" altLang="zh-TW" sz="2800" b="1" dirty="0">
              <a:solidFill>
                <a:srgbClr val="002060"/>
              </a:solidFill>
            </a:endParaRPr>
          </a:p>
          <a:p>
            <a:pPr marL="457200" indent="-457200">
              <a:buClr>
                <a:srgbClr val="6B1A84"/>
              </a:buClr>
              <a:buFont typeface="+mj-lt"/>
              <a:buAutoNum type="arabicPeriod"/>
            </a:pPr>
            <a:r>
              <a:rPr lang="zh-TW" altLang="en-US" sz="2800" b="1" dirty="0">
                <a:solidFill>
                  <a:srgbClr val="002060"/>
                </a:solidFill>
              </a:rPr>
              <a:t>投票率會增加</a:t>
            </a:r>
            <a:endParaRPr lang="en-US" altLang="zh-TW" sz="2800" b="1" dirty="0">
              <a:solidFill>
                <a:srgbClr val="002060"/>
              </a:solidFill>
            </a:endParaRPr>
          </a:p>
          <a:p>
            <a:pPr marL="457200" indent="-457200">
              <a:buClr>
                <a:srgbClr val="6B1A84"/>
              </a:buClr>
              <a:buFont typeface="+mj-lt"/>
              <a:buAutoNum type="arabicPeriod"/>
            </a:pPr>
            <a:r>
              <a:rPr lang="zh-TW" altLang="en-US" sz="2800" b="1" dirty="0">
                <a:solidFill>
                  <a:srgbClr val="002060"/>
                </a:solidFill>
              </a:rPr>
              <a:t>會減弱偏激政客影響力</a:t>
            </a:r>
            <a:endParaRPr lang="en-US" altLang="zh-TW" sz="2800" b="1" dirty="0">
              <a:solidFill>
                <a:srgbClr val="002060"/>
              </a:solidFill>
            </a:endParaRPr>
          </a:p>
          <a:p>
            <a:pPr>
              <a:buClr>
                <a:srgbClr val="6B1A84"/>
              </a:buClr>
            </a:pPr>
            <a:endParaRPr lang="en-US" altLang="zh-TW" sz="2400" dirty="0"/>
          </a:p>
          <a:p>
            <a:pPr algn="ctr">
              <a:buClr>
                <a:srgbClr val="6B1A84"/>
              </a:buClr>
            </a:pPr>
            <a:r>
              <a:rPr lang="zh-TW" altLang="en-US" sz="2400" b="1" dirty="0">
                <a:solidFill>
                  <a:srgbClr val="6B1A84"/>
                </a:solidFill>
              </a:rPr>
              <a:t>這是可以改進</a:t>
            </a:r>
            <a:r>
              <a:rPr lang="zh-TW" altLang="en-US" sz="2400" b="1" dirty="0">
                <a:solidFill>
                  <a:srgbClr val="FF0000"/>
                </a:solidFill>
              </a:rPr>
              <a:t>全世界民主制度</a:t>
            </a:r>
            <a:r>
              <a:rPr lang="en-US" altLang="zh-TW" sz="2400" b="1" dirty="0">
                <a:solidFill>
                  <a:srgbClr val="6B1A84"/>
                </a:solidFill>
              </a:rPr>
              <a:t>,</a:t>
            </a:r>
            <a:r>
              <a:rPr lang="zh-TW" altLang="en-US" sz="2400" b="1" dirty="0">
                <a:solidFill>
                  <a:srgbClr val="6B1A84"/>
                </a:solidFill>
              </a:rPr>
              <a:t>  促進世界和平的大事</a:t>
            </a:r>
            <a:r>
              <a:rPr lang="en-US" altLang="zh-TW" sz="2400" b="1" dirty="0">
                <a:solidFill>
                  <a:srgbClr val="6B1A84"/>
                </a:solidFill>
              </a:rPr>
              <a:t>!</a:t>
            </a:r>
          </a:p>
          <a:p>
            <a:pPr algn="ctr">
              <a:buClr>
                <a:srgbClr val="6B1A84"/>
              </a:buClr>
            </a:pPr>
            <a:r>
              <a:rPr lang="zh-TW" altLang="en-US" sz="2400" b="1" dirty="0">
                <a:solidFill>
                  <a:srgbClr val="6B1A84"/>
                </a:solidFill>
              </a:rPr>
              <a:t>大處著眼</a:t>
            </a:r>
            <a:r>
              <a:rPr lang="en-US" altLang="zh-TW" sz="2400" b="1" dirty="0">
                <a:solidFill>
                  <a:srgbClr val="6B1A84"/>
                </a:solidFill>
              </a:rPr>
              <a:t>,</a:t>
            </a:r>
            <a:r>
              <a:rPr lang="zh-TW" altLang="en-US" sz="2400" b="1" dirty="0">
                <a:solidFill>
                  <a:srgbClr val="6B1A84"/>
                </a:solidFill>
              </a:rPr>
              <a:t>  小處著手</a:t>
            </a:r>
            <a:endParaRPr lang="en-US" altLang="zh-TW" sz="2400" b="1" dirty="0">
              <a:solidFill>
                <a:srgbClr val="6B1A84"/>
              </a:solidFill>
            </a:endParaRPr>
          </a:p>
        </p:txBody>
      </p:sp>
    </p:spTree>
    <p:extLst>
      <p:ext uri="{BB962C8B-B14F-4D97-AF65-F5344CB8AC3E}">
        <p14:creationId xmlns:p14="http://schemas.microsoft.com/office/powerpoint/2010/main" val="16764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國外推廣進展</a:t>
            </a:r>
            <a:endParaRPr lang="en-US" sz="2800" b="0" dirty="0"/>
          </a:p>
        </p:txBody>
      </p:sp>
      <p:sp>
        <p:nvSpPr>
          <p:cNvPr id="3" name="內容版面配置區 2"/>
          <p:cNvSpPr>
            <a:spLocks noGrp="1"/>
          </p:cNvSpPr>
          <p:nvPr>
            <p:ph type="body" idx="1"/>
          </p:nvPr>
        </p:nvSpPr>
        <p:spPr/>
        <p:txBody>
          <a:bodyPr>
            <a:normAutofit/>
          </a:bodyPr>
          <a:lstStyle/>
          <a:p>
            <a:pPr marL="457200" indent="-457200">
              <a:buClr>
                <a:srgbClr val="6B1A84"/>
              </a:buClr>
              <a:buFont typeface="+mj-lt"/>
              <a:buAutoNum type="arabicPeriod"/>
            </a:pPr>
            <a:r>
              <a:rPr lang="en-US" altLang="zh-TW" sz="2400" b="1" dirty="0">
                <a:solidFill>
                  <a:srgbClr val="6B1A84"/>
                </a:solidFill>
              </a:rPr>
              <a:t>Nov. 8-10, 2017 </a:t>
            </a:r>
            <a:r>
              <a:rPr lang="zh-TW" altLang="en-US" sz="2400" b="1" dirty="0">
                <a:solidFill>
                  <a:srgbClr val="6B1A84"/>
                </a:solidFill>
              </a:rPr>
              <a:t>世界民主論壇演講</a:t>
            </a:r>
            <a:endParaRPr lang="en-US" altLang="zh-TW" sz="2400" b="1" dirty="0">
              <a:solidFill>
                <a:srgbClr val="6B1A84"/>
              </a:solidFill>
            </a:endParaRPr>
          </a:p>
          <a:p>
            <a:pPr marL="800100" lvl="1" indent="-457200">
              <a:buClr>
                <a:srgbClr val="6B1A84"/>
              </a:buClr>
              <a:buFont typeface="Arial" panose="020B0604020202020204" pitchFamily="34" charset="0"/>
              <a:buChar char="•"/>
            </a:pPr>
            <a:r>
              <a:rPr lang="zh-TW" altLang="en-US" sz="2100" b="1" dirty="0">
                <a:solidFill>
                  <a:srgbClr val="6B1A84"/>
                </a:solidFill>
              </a:rPr>
              <a:t>歐洲理事會 </a:t>
            </a:r>
            <a:r>
              <a:rPr lang="en-US" altLang="zh-TW" sz="2100" b="1" dirty="0">
                <a:solidFill>
                  <a:srgbClr val="6B1A84"/>
                </a:solidFill>
              </a:rPr>
              <a:t>European Council </a:t>
            </a:r>
            <a:r>
              <a:rPr lang="zh-TW" altLang="en-US" sz="2100" b="1" dirty="0">
                <a:solidFill>
                  <a:srgbClr val="6B1A84"/>
                </a:solidFill>
              </a:rPr>
              <a:t>主辦</a:t>
            </a:r>
            <a:r>
              <a:rPr lang="en-US" altLang="zh-TW" sz="2100" b="1" dirty="0">
                <a:solidFill>
                  <a:srgbClr val="6B1A84"/>
                </a:solidFill>
              </a:rPr>
              <a:t>,</a:t>
            </a:r>
            <a:r>
              <a:rPr lang="zh-TW" altLang="en-US" sz="2100" b="1" dirty="0">
                <a:solidFill>
                  <a:srgbClr val="6B1A84"/>
                </a:solidFill>
              </a:rPr>
              <a:t>  </a:t>
            </a:r>
            <a:r>
              <a:rPr lang="en-US" altLang="zh-TW" sz="2100" b="1" dirty="0">
                <a:solidFill>
                  <a:srgbClr val="6B1A84"/>
                </a:solidFill>
              </a:rPr>
              <a:t>Strasbourg, France</a:t>
            </a:r>
          </a:p>
          <a:p>
            <a:pPr marL="800100" lvl="1" indent="-457200">
              <a:buClr>
                <a:srgbClr val="6B1A84"/>
              </a:buClr>
              <a:buFont typeface="Arial" panose="020B0604020202020204" pitchFamily="34" charset="0"/>
              <a:buChar char="•"/>
            </a:pPr>
            <a:r>
              <a:rPr lang="zh-TW" altLang="en-US" sz="2100" b="1" dirty="0">
                <a:solidFill>
                  <a:srgbClr val="6B1A84"/>
                </a:solidFill>
              </a:rPr>
              <a:t>主題</a:t>
            </a:r>
            <a:r>
              <a:rPr lang="en-US" altLang="zh-TW" sz="2100" b="1" dirty="0">
                <a:solidFill>
                  <a:srgbClr val="6B1A84"/>
                </a:solidFill>
              </a:rPr>
              <a:t>:</a:t>
            </a:r>
            <a:r>
              <a:rPr lang="zh-TW" altLang="en-US" sz="2100" b="1" dirty="0">
                <a:solidFill>
                  <a:srgbClr val="6B1A84"/>
                </a:solidFill>
              </a:rPr>
              <a:t> </a:t>
            </a:r>
            <a:r>
              <a:rPr lang="en-US" altLang="zh-TW" sz="2100" b="1" dirty="0">
                <a:solidFill>
                  <a:srgbClr val="6B1A84"/>
                </a:solidFill>
              </a:rPr>
              <a:t>Is Populism a Problem?</a:t>
            </a:r>
          </a:p>
          <a:p>
            <a:pPr marL="800100" lvl="1" indent="-457200">
              <a:buClr>
                <a:srgbClr val="6B1A84"/>
              </a:buClr>
              <a:buFont typeface="Arial" panose="020B0604020202020204" pitchFamily="34" charset="0"/>
              <a:buChar char="•"/>
            </a:pPr>
            <a:r>
              <a:rPr lang="zh-TW" altLang="en-US" sz="2100" b="1" dirty="0">
                <a:solidFill>
                  <a:srgbClr val="6B1A84"/>
                </a:solidFill>
              </a:rPr>
              <a:t>台灣唯一受邀者</a:t>
            </a:r>
            <a:endParaRPr lang="en-US" altLang="zh-TW" sz="2100" b="1" dirty="0">
              <a:solidFill>
                <a:srgbClr val="6B1A84"/>
              </a:solidFill>
            </a:endParaRPr>
          </a:p>
          <a:p>
            <a:pPr marL="800100" lvl="1" indent="-457200">
              <a:buClr>
                <a:srgbClr val="6B1A84"/>
              </a:buClr>
              <a:buFont typeface="Arial" panose="020B0604020202020204" pitchFamily="34" charset="0"/>
              <a:buChar char="•"/>
            </a:pPr>
            <a:r>
              <a:rPr lang="en-US" altLang="zh-TW" sz="2100" b="1" dirty="0">
                <a:solidFill>
                  <a:srgbClr val="6B1A84"/>
                </a:solidFill>
              </a:rPr>
              <a:t>Lab 4:  </a:t>
            </a:r>
            <a:r>
              <a:rPr lang="zh-TW" altLang="en-US" sz="2100" b="1" dirty="0">
                <a:solidFill>
                  <a:srgbClr val="6B1A84"/>
                </a:solidFill>
              </a:rPr>
              <a:t>兩小時</a:t>
            </a:r>
            <a:r>
              <a:rPr lang="en-US" altLang="zh-TW" sz="2100" b="1" dirty="0">
                <a:solidFill>
                  <a:srgbClr val="6B1A84"/>
                </a:solidFill>
              </a:rPr>
              <a:t>,</a:t>
            </a:r>
            <a:r>
              <a:rPr lang="zh-TW" altLang="en-US" sz="2100" b="1" dirty="0">
                <a:solidFill>
                  <a:srgbClr val="6B1A84"/>
                </a:solidFill>
              </a:rPr>
              <a:t>  兩位主講人</a:t>
            </a:r>
            <a:endParaRPr lang="en-US" altLang="zh-TW" sz="2100" b="1" dirty="0">
              <a:solidFill>
                <a:srgbClr val="6B1A84"/>
              </a:solidFill>
            </a:endParaRPr>
          </a:p>
          <a:p>
            <a:pPr marL="800100" lvl="1" indent="-457200">
              <a:buClr>
                <a:srgbClr val="6B1A84"/>
              </a:buClr>
              <a:buFont typeface="Arial" panose="020B0604020202020204" pitchFamily="34" charset="0"/>
              <a:buChar char="•"/>
            </a:pPr>
            <a:r>
              <a:rPr lang="zh-TW" altLang="en-US" sz="2100" b="1" dirty="0">
                <a:solidFill>
                  <a:srgbClr val="6B1A84"/>
                </a:solidFill>
              </a:rPr>
              <a:t>正面迴響</a:t>
            </a:r>
            <a:r>
              <a:rPr lang="en-US" altLang="zh-TW" sz="2100" b="1" dirty="0">
                <a:solidFill>
                  <a:srgbClr val="6B1A84"/>
                </a:solidFill>
              </a:rPr>
              <a:t>:</a:t>
            </a:r>
            <a:r>
              <a:rPr lang="zh-TW" altLang="en-US" sz="2100" b="1" dirty="0">
                <a:solidFill>
                  <a:srgbClr val="6B1A84"/>
                </a:solidFill>
              </a:rPr>
              <a:t> 義大利參議員</a:t>
            </a:r>
            <a:r>
              <a:rPr lang="en-US" altLang="zh-TW" sz="2100" b="1" dirty="0">
                <a:solidFill>
                  <a:srgbClr val="6B1A84"/>
                </a:solidFill>
              </a:rPr>
              <a:t>,</a:t>
            </a:r>
            <a:r>
              <a:rPr lang="zh-TW" altLang="en-US" sz="2100" b="1" dirty="0">
                <a:solidFill>
                  <a:srgbClr val="6B1A84"/>
                </a:solidFill>
              </a:rPr>
              <a:t> 東歐學生</a:t>
            </a:r>
            <a:r>
              <a:rPr lang="en-US" altLang="zh-TW" sz="2100" b="1" dirty="0">
                <a:solidFill>
                  <a:srgbClr val="6B1A84"/>
                </a:solidFill>
              </a:rPr>
              <a:t>,</a:t>
            </a:r>
            <a:r>
              <a:rPr lang="zh-TW" altLang="en-US" sz="2100" b="1" dirty="0">
                <a:solidFill>
                  <a:srgbClr val="6B1A84"/>
                </a:solidFill>
              </a:rPr>
              <a:t> 西非無線電台</a:t>
            </a:r>
            <a:endParaRPr lang="en-US" altLang="zh-TW" sz="2100" b="1" dirty="0">
              <a:solidFill>
                <a:srgbClr val="6B1A84"/>
              </a:solidFill>
            </a:endParaRPr>
          </a:p>
          <a:p>
            <a:pPr marL="800100" lvl="1" indent="-457200">
              <a:buClr>
                <a:srgbClr val="6B1A84"/>
              </a:buClr>
              <a:buFont typeface="Arial" panose="020B0604020202020204" pitchFamily="34" charset="0"/>
              <a:buChar char="•"/>
            </a:pPr>
            <a:endParaRPr lang="en-US" altLang="zh-TW" sz="2100" b="1" dirty="0">
              <a:solidFill>
                <a:srgbClr val="6B1A84"/>
              </a:solidFill>
            </a:endParaRPr>
          </a:p>
          <a:p>
            <a:pPr marL="800100" lvl="1" indent="-457200">
              <a:buClr>
                <a:srgbClr val="6B1A84"/>
              </a:buClr>
              <a:buFont typeface="Arial" panose="020B0604020202020204" pitchFamily="34" charset="0"/>
              <a:buChar char="•"/>
            </a:pPr>
            <a:r>
              <a:rPr lang="en-US" altLang="zh-TW" sz="2100" b="1" dirty="0">
                <a:solidFill>
                  <a:srgbClr val="6B1A84"/>
                </a:solidFill>
                <a:hlinkClick r:id="rId2"/>
              </a:rPr>
              <a:t>https://www.youtube.com/watch?v=b6tauXJgLoM</a:t>
            </a:r>
            <a:endParaRPr lang="en-US" altLang="zh-TW" sz="2100" b="1" dirty="0">
              <a:solidFill>
                <a:srgbClr val="6B1A84"/>
              </a:solidFill>
            </a:endParaRPr>
          </a:p>
          <a:p>
            <a:pPr marL="800100" lvl="1" indent="-457200">
              <a:buClr>
                <a:srgbClr val="6B1A84"/>
              </a:buClr>
              <a:buFont typeface="Arial" panose="020B0604020202020204" pitchFamily="34" charset="0"/>
              <a:buChar char="•"/>
            </a:pPr>
            <a:endParaRPr lang="en-US" altLang="zh-TW" sz="2100" b="1" dirty="0">
              <a:solidFill>
                <a:srgbClr val="6B1A84"/>
              </a:solidFill>
            </a:endParaRPr>
          </a:p>
          <a:p>
            <a:pPr marL="628650" lvl="1" indent="-285750">
              <a:buClr>
                <a:srgbClr val="6B1A84"/>
              </a:buClr>
              <a:buFont typeface="Arial" panose="020B0604020202020204" pitchFamily="34" charset="0"/>
              <a:buChar char="•"/>
            </a:pPr>
            <a:endParaRPr lang="en-US" sz="1300" b="1" dirty="0">
              <a:solidFill>
                <a:srgbClr val="6B1A84"/>
              </a:solidFill>
            </a:endParaRPr>
          </a:p>
        </p:txBody>
      </p:sp>
    </p:spTree>
    <p:extLst>
      <p:ext uri="{BB962C8B-B14F-4D97-AF65-F5344CB8AC3E}">
        <p14:creationId xmlns:p14="http://schemas.microsoft.com/office/powerpoint/2010/main" val="42686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國外推廣進展</a:t>
            </a:r>
            <a:endParaRPr lang="en-US" sz="2800" b="0" dirty="0"/>
          </a:p>
        </p:txBody>
      </p:sp>
      <p:sp>
        <p:nvSpPr>
          <p:cNvPr id="3" name="內容版面配置區 2"/>
          <p:cNvSpPr>
            <a:spLocks noGrp="1"/>
          </p:cNvSpPr>
          <p:nvPr>
            <p:ph type="body" idx="1"/>
          </p:nvPr>
        </p:nvSpPr>
        <p:spPr/>
        <p:txBody>
          <a:bodyPr>
            <a:normAutofit fontScale="92500" lnSpcReduction="20000"/>
          </a:bodyPr>
          <a:lstStyle/>
          <a:p>
            <a:pPr>
              <a:buClr>
                <a:srgbClr val="6B1A84"/>
              </a:buClr>
            </a:pPr>
            <a:r>
              <a:rPr lang="en-US" altLang="zh-TW" sz="2400" b="1" dirty="0">
                <a:solidFill>
                  <a:srgbClr val="6B1A84"/>
                </a:solidFill>
              </a:rPr>
              <a:t>2.  Berkeley, 2020</a:t>
            </a:r>
          </a:p>
          <a:p>
            <a:pPr marL="628650" lvl="1" indent="-285750">
              <a:buClr>
                <a:srgbClr val="6B1A84"/>
              </a:buClr>
              <a:buFont typeface="Arial" panose="020B0604020202020204" pitchFamily="34" charset="0"/>
              <a:buChar char="•"/>
            </a:pPr>
            <a:r>
              <a:rPr lang="en-US" sz="2000" b="1" dirty="0">
                <a:solidFill>
                  <a:srgbClr val="6B1A84"/>
                </a:solidFill>
              </a:rPr>
              <a:t>Why Berkeley</a:t>
            </a:r>
          </a:p>
          <a:p>
            <a:pPr marL="971550" lvl="2" indent="-285750">
              <a:buClr>
                <a:srgbClr val="6B1A84"/>
              </a:buClr>
              <a:buFont typeface="Arial" panose="020B0604020202020204" pitchFamily="34" charset="0"/>
              <a:buChar char="•"/>
            </a:pPr>
            <a:r>
              <a:rPr lang="en-US" sz="1850" b="1" dirty="0">
                <a:solidFill>
                  <a:srgbClr val="6B1A84"/>
                </a:solidFill>
              </a:rPr>
              <a:t>Chartered City</a:t>
            </a:r>
          </a:p>
          <a:p>
            <a:pPr marL="971550" lvl="2" indent="-285750">
              <a:buClr>
                <a:srgbClr val="6B1A84"/>
              </a:buClr>
              <a:buFont typeface="Arial" panose="020B0604020202020204" pitchFamily="34" charset="0"/>
              <a:buChar char="•"/>
            </a:pPr>
            <a:r>
              <a:rPr lang="zh-TW" altLang="en-US" sz="1850" b="1" dirty="0">
                <a:solidFill>
                  <a:srgbClr val="6B1A84"/>
                </a:solidFill>
              </a:rPr>
              <a:t>有公投法規</a:t>
            </a:r>
            <a:r>
              <a:rPr lang="en-US" altLang="zh-TW" sz="1850" b="1" dirty="0">
                <a:solidFill>
                  <a:srgbClr val="6B1A84"/>
                </a:solidFill>
              </a:rPr>
              <a:t>, need 3000 signatures</a:t>
            </a:r>
            <a:endParaRPr lang="en-US" sz="1850" b="1" dirty="0">
              <a:solidFill>
                <a:srgbClr val="6B1A84"/>
              </a:solidFill>
            </a:endParaRPr>
          </a:p>
          <a:p>
            <a:pPr marL="628650" lvl="1" indent="-285750">
              <a:buClr>
                <a:srgbClr val="6B1A84"/>
              </a:buClr>
              <a:buFont typeface="Arial" panose="020B0604020202020204" pitchFamily="34" charset="0"/>
              <a:buChar char="•"/>
            </a:pPr>
            <a:r>
              <a:rPr lang="en-US" sz="2000" b="1" dirty="0">
                <a:solidFill>
                  <a:srgbClr val="6B1A84"/>
                </a:solidFill>
              </a:rPr>
              <a:t>What does it take</a:t>
            </a:r>
          </a:p>
          <a:p>
            <a:pPr marL="971550" lvl="2" indent="-285750">
              <a:buClr>
                <a:srgbClr val="6B1A84"/>
              </a:buClr>
              <a:buFont typeface="Arial" panose="020B0604020202020204" pitchFamily="34" charset="0"/>
              <a:buChar char="•"/>
            </a:pPr>
            <a:r>
              <a:rPr lang="en-US" sz="1850" b="1" dirty="0">
                <a:solidFill>
                  <a:srgbClr val="6B1A84"/>
                </a:solidFill>
              </a:rPr>
              <a:t>League of Women Voters, Berkeley Chapter</a:t>
            </a:r>
          </a:p>
          <a:p>
            <a:pPr marL="971550" lvl="2" indent="-285750">
              <a:buClr>
                <a:srgbClr val="6B1A84"/>
              </a:buClr>
              <a:buFont typeface="Arial" panose="020B0604020202020204" pitchFamily="34" charset="0"/>
              <a:buChar char="•"/>
            </a:pPr>
            <a:r>
              <a:rPr lang="en-US" sz="1850" b="1" dirty="0">
                <a:solidFill>
                  <a:srgbClr val="6B1A84"/>
                </a:solidFill>
              </a:rPr>
              <a:t>UC Berkeley students</a:t>
            </a:r>
          </a:p>
          <a:p>
            <a:pPr marL="971550" lvl="2" indent="-285750">
              <a:buClr>
                <a:srgbClr val="6B1A84"/>
              </a:buClr>
              <a:buFont typeface="Arial" panose="020B0604020202020204" pitchFamily="34" charset="0"/>
              <a:buChar char="•"/>
            </a:pPr>
            <a:r>
              <a:rPr lang="en-US" sz="1850" b="1" dirty="0">
                <a:solidFill>
                  <a:srgbClr val="6B1A84"/>
                </a:solidFill>
              </a:rPr>
              <a:t>Petition firm to collect signatures</a:t>
            </a:r>
          </a:p>
          <a:p>
            <a:pPr marL="971550" lvl="2" indent="-285750">
              <a:buClr>
                <a:srgbClr val="6B1A84"/>
              </a:buClr>
              <a:buFont typeface="Arial" panose="020B0604020202020204" pitchFamily="34" charset="0"/>
              <a:buChar char="•"/>
            </a:pPr>
            <a:r>
              <a:rPr lang="en-US" sz="1850" b="1" dirty="0">
                <a:solidFill>
                  <a:srgbClr val="6B1A84"/>
                </a:solidFill>
              </a:rPr>
              <a:t>Lawyers</a:t>
            </a:r>
          </a:p>
          <a:p>
            <a:pPr marL="971550" lvl="2" indent="-285750">
              <a:buClr>
                <a:srgbClr val="6B1A84"/>
              </a:buClr>
              <a:buFont typeface="Arial" panose="020B0604020202020204" pitchFamily="34" charset="0"/>
              <a:buChar char="•"/>
            </a:pPr>
            <a:r>
              <a:rPr lang="en-US" sz="1850" b="1" dirty="0">
                <a:solidFill>
                  <a:srgbClr val="6B1A84"/>
                </a:solidFill>
              </a:rPr>
              <a:t>Polling firm to do survey</a:t>
            </a:r>
          </a:p>
          <a:p>
            <a:pPr marL="971550" lvl="2" indent="-285750">
              <a:buClr>
                <a:srgbClr val="6B1A84"/>
              </a:buClr>
              <a:buFont typeface="Arial" panose="020B0604020202020204" pitchFamily="34" charset="0"/>
              <a:buChar char="•"/>
            </a:pPr>
            <a:r>
              <a:rPr lang="en-US" sz="1850" b="1" dirty="0">
                <a:solidFill>
                  <a:srgbClr val="6B1A84"/>
                </a:solidFill>
              </a:rPr>
              <a:t>Political consultant</a:t>
            </a:r>
          </a:p>
          <a:p>
            <a:pPr marL="971550" lvl="2" indent="-285750">
              <a:buClr>
                <a:srgbClr val="6B1A84"/>
              </a:buClr>
              <a:buFont typeface="Arial" panose="020B0604020202020204" pitchFamily="34" charset="0"/>
              <a:buChar char="•"/>
            </a:pPr>
            <a:r>
              <a:rPr lang="en-US" sz="1850" b="1" dirty="0">
                <a:solidFill>
                  <a:srgbClr val="6B1A84"/>
                </a:solidFill>
              </a:rPr>
              <a:t>US$60-100K (must be from U.S. citizens)</a:t>
            </a:r>
          </a:p>
          <a:p>
            <a:pPr marL="628650" lvl="1" indent="-285750">
              <a:buClr>
                <a:srgbClr val="6B1A84"/>
              </a:buClr>
              <a:buFont typeface="Arial" panose="020B0604020202020204" pitchFamily="34" charset="0"/>
              <a:buChar char="•"/>
            </a:pPr>
            <a:endParaRPr lang="en-US" sz="1300" b="1" dirty="0">
              <a:solidFill>
                <a:srgbClr val="6B1A84"/>
              </a:solidFill>
            </a:endParaRPr>
          </a:p>
        </p:txBody>
      </p:sp>
    </p:spTree>
    <p:extLst>
      <p:ext uri="{BB962C8B-B14F-4D97-AF65-F5344CB8AC3E}">
        <p14:creationId xmlns:p14="http://schemas.microsoft.com/office/powerpoint/2010/main" val="33204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dirty="0"/>
              <a:t>國外推廣展望</a:t>
            </a:r>
            <a:endParaRPr lang="en-US" sz="2800" b="0" dirty="0"/>
          </a:p>
        </p:txBody>
      </p:sp>
      <p:sp>
        <p:nvSpPr>
          <p:cNvPr id="3" name="內容版面配置區 2"/>
          <p:cNvSpPr>
            <a:spLocks noGrp="1"/>
          </p:cNvSpPr>
          <p:nvPr>
            <p:ph type="body" idx="1"/>
          </p:nvPr>
        </p:nvSpPr>
        <p:spPr/>
        <p:txBody>
          <a:bodyPr>
            <a:normAutofit/>
          </a:bodyPr>
          <a:lstStyle/>
          <a:p>
            <a:pPr>
              <a:buClr>
                <a:srgbClr val="6B1A84"/>
              </a:buClr>
            </a:pPr>
            <a:r>
              <a:rPr lang="en-US" altLang="zh-TW" sz="2400" b="1" dirty="0">
                <a:solidFill>
                  <a:srgbClr val="6B1A84"/>
                </a:solidFill>
              </a:rPr>
              <a:t>3.  More international forums</a:t>
            </a:r>
          </a:p>
          <a:p>
            <a:pPr marL="628650" lvl="1" indent="-285750">
              <a:buClr>
                <a:srgbClr val="6B1A84"/>
              </a:buClr>
              <a:buFont typeface="Arial" panose="020B0604020202020204" pitchFamily="34" charset="0"/>
              <a:buChar char="•"/>
            </a:pPr>
            <a:r>
              <a:rPr lang="en-US" sz="2000" b="1" dirty="0">
                <a:solidFill>
                  <a:srgbClr val="6B1A84"/>
                </a:solidFill>
              </a:rPr>
              <a:t>Rome, Sept.</a:t>
            </a:r>
            <a:r>
              <a:rPr lang="en-US" altLang="zh-TW" sz="2000" b="1" dirty="0">
                <a:solidFill>
                  <a:srgbClr val="6B1A84"/>
                </a:solidFill>
              </a:rPr>
              <a:t>, 2018</a:t>
            </a:r>
            <a:r>
              <a:rPr lang="zh-TW" altLang="en-US" sz="2000" b="1" dirty="0">
                <a:solidFill>
                  <a:srgbClr val="6B1A84"/>
                </a:solidFill>
              </a:rPr>
              <a:t>  </a:t>
            </a:r>
            <a:r>
              <a:rPr lang="en-US" altLang="zh-TW" sz="2000" b="1" dirty="0">
                <a:solidFill>
                  <a:srgbClr val="6B1A84"/>
                </a:solidFill>
              </a:rPr>
              <a:t>Global Forum on Modern Direct Democracy</a:t>
            </a:r>
          </a:p>
          <a:p>
            <a:pPr marL="628650" lvl="1" indent="-285750">
              <a:buClr>
                <a:srgbClr val="6B1A84"/>
              </a:buClr>
              <a:buFont typeface="Arial" panose="020B0604020202020204" pitchFamily="34" charset="0"/>
              <a:buChar char="•"/>
            </a:pPr>
            <a:endParaRPr lang="en-US" sz="2000" b="1" dirty="0">
              <a:solidFill>
                <a:srgbClr val="6B1A84"/>
              </a:solidFill>
            </a:endParaRPr>
          </a:p>
          <a:p>
            <a:pPr>
              <a:buClr>
                <a:srgbClr val="6B1A84"/>
              </a:buClr>
            </a:pPr>
            <a:r>
              <a:rPr lang="en-US" sz="2300" b="1" dirty="0">
                <a:solidFill>
                  <a:srgbClr val="6B1A84"/>
                </a:solidFill>
              </a:rPr>
              <a:t>4. Hong Kong</a:t>
            </a:r>
          </a:p>
          <a:p>
            <a:pPr>
              <a:buClr>
                <a:srgbClr val="6B1A84"/>
              </a:buClr>
            </a:pPr>
            <a:endParaRPr lang="en-US" sz="2300" b="1" dirty="0">
              <a:solidFill>
                <a:srgbClr val="6B1A84"/>
              </a:solidFill>
            </a:endParaRPr>
          </a:p>
          <a:p>
            <a:pPr marL="628650" lvl="1" indent="-285750">
              <a:buClr>
                <a:srgbClr val="6B1A84"/>
              </a:buClr>
              <a:buFont typeface="Arial" panose="020B0604020202020204" pitchFamily="34" charset="0"/>
              <a:buChar char="•"/>
            </a:pPr>
            <a:endParaRPr lang="en-US" sz="1300" b="1" dirty="0">
              <a:solidFill>
                <a:srgbClr val="6B1A84"/>
              </a:solidFill>
            </a:endParaRPr>
          </a:p>
        </p:txBody>
      </p:sp>
    </p:spTree>
    <p:extLst>
      <p:ext uri="{BB962C8B-B14F-4D97-AF65-F5344CB8AC3E}">
        <p14:creationId xmlns:p14="http://schemas.microsoft.com/office/powerpoint/2010/main" val="19490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6583474</TotalTime>
  <Words>853</Words>
  <Application>Microsoft Office PowerPoint</Application>
  <PresentationFormat>如螢幕大小 (16:9)</PresentationFormat>
  <Paragraphs>165</Paragraphs>
  <Slides>22</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22</vt:i4>
      </vt:variant>
    </vt:vector>
  </HeadingPairs>
  <TitlesOfParts>
    <vt:vector size="27" baseType="lpstr">
      <vt:lpstr>微軟正黑體</vt:lpstr>
      <vt:lpstr>新細明體</vt:lpstr>
      <vt:lpstr>Arial</vt:lpstr>
      <vt:lpstr>Calibri</vt:lpstr>
      <vt:lpstr>Office Theme</vt:lpstr>
      <vt:lpstr>負數票推展進度報告</vt:lpstr>
      <vt:lpstr>大綱</vt:lpstr>
      <vt:lpstr>PowerPoint 簡報</vt:lpstr>
      <vt:lpstr>PowerPoint 簡報</vt:lpstr>
      <vt:lpstr>What is a Balanced Ballot</vt:lpstr>
      <vt:lpstr>為什麼平衡式選票可以改善民主制度?</vt:lpstr>
      <vt:lpstr>國外推廣進展</vt:lpstr>
      <vt:lpstr>國外推廣進展</vt:lpstr>
      <vt:lpstr>國外推廣展望</vt:lpstr>
      <vt:lpstr>國內推廣進展</vt:lpstr>
      <vt:lpstr>PowerPoint 簡報</vt:lpstr>
      <vt:lpstr>PowerPoint 簡報</vt:lpstr>
      <vt:lpstr>國內修法展望</vt:lpstr>
      <vt:lpstr>需要協助: 錢</vt:lpstr>
      <vt:lpstr>需要協助: 人</vt:lpstr>
      <vt:lpstr>轉傳下列網址</vt:lpstr>
      <vt:lpstr>PowerPoint 簡報</vt:lpstr>
      <vt:lpstr>心路歷程</vt:lpstr>
      <vt:lpstr>謝謝</vt:lpstr>
      <vt:lpstr>問答</vt:lpstr>
      <vt:lpstr>You can make a difference</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臺灣可以做一件改進全世界的大事</dc:title>
  <dc:creator>sam</dc:creator>
  <cp:lastModifiedBy>Chang Sam</cp:lastModifiedBy>
  <cp:revision>283</cp:revision>
  <cp:lastPrinted>2018-01-22T23:38:52Z</cp:lastPrinted>
  <dcterms:created xsi:type="dcterms:W3CDTF">2014-06-09T10:00:11Z</dcterms:created>
  <dcterms:modified xsi:type="dcterms:W3CDTF">2018-01-24T08:17:09Z</dcterms:modified>
</cp:coreProperties>
</file>