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4" r:id="rId3"/>
    <p:sldId id="285" r:id="rId4"/>
    <p:sldId id="286" r:id="rId5"/>
    <p:sldId id="289" r:id="rId6"/>
    <p:sldId id="291" r:id="rId7"/>
    <p:sldId id="293" r:id="rId8"/>
    <p:sldId id="273" r:id="rId9"/>
    <p:sldId id="275" r:id="rId10"/>
    <p:sldId id="279" r:id="rId11"/>
    <p:sldId id="277" r:id="rId12"/>
    <p:sldId id="268" r:id="rId13"/>
    <p:sldId id="272"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7830459-5C13-49B8-8F7E-86F78C413C18}"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7830459-5C13-49B8-8F7E-86F78C413C18}"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7830459-5C13-49B8-8F7E-86F78C413C18}"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7830459-5C13-49B8-8F7E-86F78C413C18}"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7830459-5C13-49B8-8F7E-86F78C413C18}"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7830459-5C13-49B8-8F7E-86F78C413C18}"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7830459-5C13-49B8-8F7E-86F78C413C18}"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7830459-5C13-49B8-8F7E-86F78C413C18}"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7830459-5C13-49B8-8F7E-86F78C413C18}"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7830459-5C13-49B8-8F7E-86F78C413C18}"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CBD2D33-0FC3-4788-A37A-70B179F83CAA}" type="datetimeFigureOut">
              <a:rPr lang="zh-TW" altLang="en-US" smtClean="0"/>
              <a:t>2017/10/29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7830459-5C13-49B8-8F7E-86F78C413C18}"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CBD2D33-0FC3-4788-A37A-70B179F83CAA}" type="datetimeFigureOut">
              <a:rPr lang="zh-TW" altLang="en-US" smtClean="0"/>
              <a:t>2017/10/29</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7830459-5C13-49B8-8F7E-86F78C413C18}"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5.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dirty="0" smtClean="0"/>
              <a:t>安樂死</a:t>
            </a:r>
            <a:r>
              <a:rPr lang="zh-TW" altLang="en-US" dirty="0"/>
              <a:t>合法化</a:t>
            </a:r>
            <a:r>
              <a:rPr lang="zh-TW" altLang="en-US" dirty="0" smtClean="0"/>
              <a:t>，真能</a:t>
            </a:r>
            <a:r>
              <a:rPr lang="zh-TW" altLang="en-US" dirty="0"/>
              <a:t>生死兩</a:t>
            </a:r>
            <a:r>
              <a:rPr lang="zh-TW" altLang="en-US" dirty="0" smtClean="0"/>
              <a:t>安</a:t>
            </a:r>
            <a:r>
              <a:rPr lang="zh-TW" altLang="en-US" dirty="0"/>
              <a:t>？</a:t>
            </a:r>
            <a:endParaRPr lang="zh-TW" altLang="en-US" sz="2700" dirty="0"/>
          </a:p>
        </p:txBody>
      </p:sp>
      <p:sp>
        <p:nvSpPr>
          <p:cNvPr id="3" name="副標題 2"/>
          <p:cNvSpPr>
            <a:spLocks noGrp="1"/>
          </p:cNvSpPr>
          <p:nvPr>
            <p:ph type="subTitle" idx="1"/>
          </p:nvPr>
        </p:nvSpPr>
        <p:spPr/>
        <p:txBody>
          <a:bodyPr>
            <a:normAutofit/>
          </a:bodyPr>
          <a:lstStyle/>
          <a:p>
            <a:r>
              <a:rPr lang="zh-TW" altLang="en-US" sz="2400" dirty="0" smtClean="0">
                <a:solidFill>
                  <a:schemeClr val="tx1"/>
                </a:solidFill>
              </a:rPr>
              <a:t>中華生死學會理事長孔令信</a:t>
            </a:r>
            <a:endParaRPr lang="zh-TW" altLang="en-US" sz="2400" dirty="0">
              <a:solidFill>
                <a:schemeClr val="tx1"/>
              </a:solidFill>
            </a:endParaRPr>
          </a:p>
        </p:txBody>
      </p:sp>
    </p:spTree>
    <p:extLst>
      <p:ext uri="{BB962C8B-B14F-4D97-AF65-F5344CB8AC3E}">
        <p14:creationId xmlns:p14="http://schemas.microsoft.com/office/powerpoint/2010/main" val="242515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庫布勒</a:t>
            </a:r>
            <a:r>
              <a:rPr lang="en-US" altLang="zh-TW" dirty="0" smtClean="0"/>
              <a:t>—</a:t>
            </a:r>
            <a:r>
              <a:rPr lang="zh-TW" altLang="en-US" dirty="0" smtClean="0"/>
              <a:t>羅斯醫師談彼德救母</a:t>
            </a:r>
            <a:endParaRPr lang="zh-TW" altLang="en-US" dirty="0"/>
          </a:p>
        </p:txBody>
      </p:sp>
      <p:sp>
        <p:nvSpPr>
          <p:cNvPr id="3" name="矩形 2"/>
          <p:cNvSpPr/>
          <p:nvPr/>
        </p:nvSpPr>
        <p:spPr>
          <a:xfrm>
            <a:off x="827584" y="1988840"/>
            <a:ext cx="5834893" cy="369332"/>
          </a:xfrm>
          <a:prstGeom prst="rect">
            <a:avLst/>
          </a:prstGeom>
        </p:spPr>
        <p:txBody>
          <a:bodyPr wrap="square">
            <a:spAutoFit/>
          </a:bodyPr>
          <a:lstStyle/>
          <a:p>
            <a:r>
              <a:rPr lang="en-US" altLang="zh-TW" b="1" dirty="0" smtClean="0"/>
              <a:t>2.1.</a:t>
            </a:r>
            <a:r>
              <a:rPr lang="zh-TW" altLang="zh-TW" b="1" dirty="0" smtClean="0"/>
              <a:t>精準的南加大</a:t>
            </a:r>
            <a:r>
              <a:rPr lang="zh-TW" altLang="zh-TW" b="1" dirty="0"/>
              <a:t>民調團隊（破曉民調）</a:t>
            </a:r>
            <a:endParaRPr lang="zh-TW" altLang="zh-TW"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83" y="1988840"/>
            <a:ext cx="8116433" cy="3724795"/>
          </a:xfrm>
          <a:prstGeom prst="rect">
            <a:avLst/>
          </a:prstGeom>
        </p:spPr>
      </p:pic>
    </p:spTree>
    <p:extLst>
      <p:ext uri="{BB962C8B-B14F-4D97-AF65-F5344CB8AC3E}">
        <p14:creationId xmlns:p14="http://schemas.microsoft.com/office/powerpoint/2010/main" val="26002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6736" y="332656"/>
            <a:ext cx="8110562" cy="646331"/>
          </a:xfrm>
          <a:prstGeom prst="rect">
            <a:avLst/>
          </a:prstGeom>
        </p:spPr>
        <p:txBody>
          <a:bodyPr wrap="square">
            <a:spAutoFit/>
          </a:bodyPr>
          <a:lstStyle/>
          <a:p>
            <a:r>
              <a:rPr lang="zh-TW" altLang="en-US" sz="3600" b="1" dirty="0" smtClean="0"/>
              <a:t>自然死</a:t>
            </a:r>
            <a:r>
              <a:rPr lang="zh-TW" altLang="en-US" sz="3600" b="1" dirty="0"/>
              <a:t>，</a:t>
            </a:r>
            <a:r>
              <a:rPr lang="zh-TW" altLang="en-US" sz="3600" b="1" dirty="0" smtClean="0"/>
              <a:t>讓生死兩安，不留遺 憾</a:t>
            </a:r>
            <a:endParaRPr lang="zh-TW" altLang="zh-TW" sz="3600" dirty="0"/>
          </a:p>
        </p:txBody>
      </p:sp>
      <p:sp>
        <p:nvSpPr>
          <p:cNvPr id="4" name="矩形 3"/>
          <p:cNvSpPr/>
          <p:nvPr/>
        </p:nvSpPr>
        <p:spPr>
          <a:xfrm>
            <a:off x="323528" y="1340768"/>
            <a:ext cx="2818031" cy="3970318"/>
          </a:xfrm>
          <a:prstGeom prst="rect">
            <a:avLst/>
          </a:prstGeom>
        </p:spPr>
        <p:txBody>
          <a:bodyPr wrap="square">
            <a:spAutoFit/>
          </a:bodyPr>
          <a:lstStyle/>
          <a:p>
            <a:r>
              <a:rPr lang="zh-TW" altLang="en-US" dirty="0"/>
              <a:t>像孩子一樣單純，所以對於死亡的害怕與畏懼這些情緒的變化比較少一些，當他沉醉在另一個世界時，無視於愛他的母親正在哀慟至極這樣的深淵，這種愛的牽絆顯然不是安樂死就能中斷、結束的。所以，不要以為推動安樂死合法化就能一次解決所有的問題，就能不再難受或遺憾。不去與家人和親友共同處理人生的最後道別，生死兩安是很 難期待的。</a:t>
            </a:r>
            <a:endParaRPr lang="zh-TW" altLang="en-US"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443368"/>
            <a:ext cx="5518274" cy="3867718"/>
          </a:xfrm>
          <a:prstGeom prst="rect">
            <a:avLst/>
          </a:prstGeom>
        </p:spPr>
      </p:pic>
    </p:spTree>
    <p:extLst>
      <p:ext uri="{BB962C8B-B14F-4D97-AF65-F5344CB8AC3E}">
        <p14:creationId xmlns:p14="http://schemas.microsoft.com/office/powerpoint/2010/main" val="45140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南韓推消極安樂死</a:t>
            </a:r>
            <a:r>
              <a:rPr lang="en-US" altLang="zh-TW" b="1" dirty="0" smtClean="0"/>
              <a:t>—</a:t>
            </a:r>
            <a:r>
              <a:rPr lang="zh-TW" altLang="en-US" b="1" dirty="0" smtClean="0"/>
              <a:t>尊嚴死</a:t>
            </a:r>
            <a:endParaRPr lang="zh-TW" altLang="en-US" dirty="0"/>
          </a:p>
        </p:txBody>
      </p:sp>
      <p:sp>
        <p:nvSpPr>
          <p:cNvPr id="3" name="內容版面配置區 2"/>
          <p:cNvSpPr>
            <a:spLocks noGrp="1"/>
          </p:cNvSpPr>
          <p:nvPr>
            <p:ph sz="quarter" idx="13"/>
          </p:nvPr>
        </p:nvSpPr>
        <p:spPr>
          <a:xfrm>
            <a:off x="179513" y="1844824"/>
            <a:ext cx="2232248" cy="4680520"/>
          </a:xfrm>
        </p:spPr>
        <p:txBody>
          <a:bodyPr>
            <a:normAutofit fontScale="85000" lnSpcReduction="20000"/>
          </a:bodyPr>
          <a:lstStyle/>
          <a:p>
            <a:pPr marL="0" indent="0">
              <a:buNone/>
            </a:pPr>
            <a:r>
              <a:rPr lang="zh-TW" altLang="en-US" b="1" dirty="0" smtClean="0"/>
              <a:t>南韓</a:t>
            </a:r>
            <a:r>
              <a:rPr lang="zh-TW" altLang="en-US" b="1" dirty="0"/>
              <a:t>繼今年初國會通過</a:t>
            </a:r>
            <a:r>
              <a:rPr lang="en-US" altLang="zh-TW" b="1" dirty="0"/>
              <a:t>《</a:t>
            </a:r>
            <a:r>
              <a:rPr lang="zh-TW" altLang="en-US" b="1" dirty="0"/>
              <a:t>延命治療決定法</a:t>
            </a:r>
            <a:r>
              <a:rPr lang="en-US" altLang="zh-TW" b="1" dirty="0"/>
              <a:t>》</a:t>
            </a:r>
            <a:r>
              <a:rPr lang="zh-TW" altLang="en-US" b="1" dirty="0"/>
              <a:t>後，近日首先指定</a:t>
            </a:r>
            <a:r>
              <a:rPr lang="en-US" altLang="zh-TW" b="1" dirty="0"/>
              <a:t>10</a:t>
            </a:r>
            <a:r>
              <a:rPr lang="zh-TW" altLang="en-US" b="1" dirty="0"/>
              <a:t>家醫療機構實施示範工作，並開放年滿</a:t>
            </a:r>
            <a:r>
              <a:rPr lang="en-US" altLang="zh-TW" b="1" dirty="0"/>
              <a:t>19</a:t>
            </a:r>
            <a:r>
              <a:rPr lang="zh-TW" altLang="en-US" b="1" dirty="0"/>
              <a:t>歲的民眾事前簽署放棄治療同意書，目前總計有</a:t>
            </a:r>
            <a:r>
              <a:rPr lang="en-US" altLang="zh-TW" b="1" dirty="0"/>
              <a:t>37</a:t>
            </a:r>
            <a:r>
              <a:rPr lang="zh-TW" altLang="en-US" b="1" dirty="0"/>
              <a:t>人申請，新法預計明年</a:t>
            </a:r>
            <a:r>
              <a:rPr lang="en-US" altLang="zh-TW" b="1" dirty="0"/>
              <a:t>2</a:t>
            </a:r>
            <a:r>
              <a:rPr lang="zh-TW" altLang="en-US" b="1" dirty="0"/>
              <a:t>月正式上路。安樂死（又稱「尊嚴死」）議題向來爭議不斷，究竟南韓能否順利實施新法，改善臨終病患現況，備受矚目。</a:t>
            </a:r>
            <a:endParaRPr lang="zh-TW" altLang="en-US" dirty="0"/>
          </a:p>
        </p:txBody>
      </p:sp>
      <p:sp>
        <p:nvSpPr>
          <p:cNvPr id="4" name="內容版面配置區 3"/>
          <p:cNvSpPr>
            <a:spLocks noGrp="1"/>
          </p:cNvSpPr>
          <p:nvPr>
            <p:ph sz="quarter" idx="14"/>
          </p:nvPr>
        </p:nvSpPr>
        <p:spPr/>
        <p:txBody>
          <a:bodyPr>
            <a:normAutofit/>
          </a:bodyPr>
          <a:lstStyle/>
          <a:p>
            <a:pPr marL="0" indent="0">
              <a:buNone/>
            </a:pPr>
            <a:endParaRPr lang="zh-TW" altLang="en-US" dirty="0"/>
          </a:p>
          <a:p>
            <a:endParaRPr lang="zh-TW" altLang="en-US"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700808"/>
            <a:ext cx="6754896" cy="3608780"/>
          </a:xfrm>
          <a:prstGeom prst="rect">
            <a:avLst/>
          </a:prstGeom>
        </p:spPr>
      </p:pic>
    </p:spTree>
    <p:extLst>
      <p:ext uri="{BB962C8B-B14F-4D97-AF65-F5344CB8AC3E}">
        <p14:creationId xmlns:p14="http://schemas.microsoft.com/office/powerpoint/2010/main" val="336832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3808" y="2852936"/>
            <a:ext cx="2859271" cy="1569660"/>
          </a:xfrm>
          <a:prstGeom prst="rect">
            <a:avLst/>
          </a:prstGeom>
        </p:spPr>
        <p:txBody>
          <a:bodyPr wrap="square">
            <a:spAutoFit/>
          </a:bodyPr>
          <a:lstStyle/>
          <a:p>
            <a:r>
              <a:rPr lang="zh-TW" altLang="en-US" sz="4800" b="1" smtClean="0"/>
              <a:t>敬請指正 歡迎對話</a:t>
            </a:r>
            <a:endParaRPr lang="zh-TW" altLang="zh-TW" sz="4800" dirty="0"/>
          </a:p>
        </p:txBody>
      </p:sp>
    </p:spTree>
    <p:extLst>
      <p:ext uri="{BB962C8B-B14F-4D97-AF65-F5344CB8AC3E}">
        <p14:creationId xmlns:p14="http://schemas.microsoft.com/office/powerpoint/2010/main" val="143474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從器捐加入「心跳停止後器捐」到思考「安樂死</a:t>
            </a:r>
            <a:r>
              <a:rPr lang="zh-TW" altLang="en-US" dirty="0" smtClean="0"/>
              <a:t>」</a:t>
            </a:r>
            <a:endParaRPr lang="zh-TW" altLang="en-US" dirty="0"/>
          </a:p>
        </p:txBody>
      </p:sp>
      <p:sp>
        <p:nvSpPr>
          <p:cNvPr id="3" name="文字版面配置區 2"/>
          <p:cNvSpPr>
            <a:spLocks noGrp="1"/>
          </p:cNvSpPr>
          <p:nvPr>
            <p:ph type="body" idx="1"/>
          </p:nvPr>
        </p:nvSpPr>
        <p:spPr/>
        <p:txBody>
          <a:bodyPr/>
          <a:lstStyle/>
          <a:p>
            <a:r>
              <a:rPr lang="zh-TW" altLang="en-US" dirty="0" smtClean="0"/>
              <a:t>器官捐 贈</a:t>
            </a:r>
            <a:endParaRPr lang="zh-TW" altLang="en-US" dirty="0"/>
          </a:p>
        </p:txBody>
      </p:sp>
      <p:sp>
        <p:nvSpPr>
          <p:cNvPr id="5" name="文字版面配置區 4"/>
          <p:cNvSpPr>
            <a:spLocks noGrp="1"/>
          </p:cNvSpPr>
          <p:nvPr>
            <p:ph type="body" sz="quarter" idx="3"/>
          </p:nvPr>
        </p:nvSpPr>
        <p:spPr/>
        <p:txBody>
          <a:bodyPr/>
          <a:lstStyle/>
          <a:p>
            <a:r>
              <a:rPr lang="en-US" altLang="zh-TW" dirty="0" smtClean="0"/>
              <a:t> </a:t>
            </a:r>
            <a:r>
              <a:rPr lang="zh-TW" altLang="en-US" dirty="0" smtClean="0"/>
              <a:t>安樂死</a:t>
            </a:r>
            <a:endParaRPr lang="zh-TW" altLang="en-US" dirty="0"/>
          </a:p>
        </p:txBody>
      </p:sp>
      <p:pic>
        <p:nvPicPr>
          <p:cNvPr id="9" name="內容版面配置區 8" descr="畫面剪輯"/>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309" y="3429000"/>
            <a:ext cx="3639438" cy="3096344"/>
          </a:xfrm>
        </p:spPr>
      </p:pic>
      <p:pic>
        <p:nvPicPr>
          <p:cNvPr id="10" name="內容版面配置區 9" descr="畫面剪輯"/>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56183" y="3429000"/>
            <a:ext cx="4660404" cy="2664296"/>
          </a:xfrm>
        </p:spPr>
      </p:pic>
    </p:spTree>
    <p:extLst>
      <p:ext uri="{BB962C8B-B14F-4D97-AF65-F5344CB8AC3E}">
        <p14:creationId xmlns:p14="http://schemas.microsoft.com/office/powerpoint/2010/main" val="197342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199" y="332656"/>
            <a:ext cx="8229600" cy="1252728"/>
          </a:xfrm>
        </p:spPr>
        <p:txBody>
          <a:bodyPr/>
          <a:lstStyle/>
          <a:p>
            <a:r>
              <a:rPr lang="zh-TW" altLang="en-US" dirty="0" smtClean="0"/>
              <a:t>遺愛與習俗文化的衝突</a:t>
            </a:r>
            <a:endParaRPr lang="zh-TW" altLang="en-US" dirty="0"/>
          </a:p>
        </p:txBody>
      </p:sp>
      <p:sp>
        <p:nvSpPr>
          <p:cNvPr id="3" name="文字版面配置區 2"/>
          <p:cNvSpPr>
            <a:spLocks noGrp="1"/>
          </p:cNvSpPr>
          <p:nvPr>
            <p:ph type="body" idx="1"/>
          </p:nvPr>
        </p:nvSpPr>
        <p:spPr/>
        <p:txBody>
          <a:bodyPr>
            <a:normAutofit/>
          </a:bodyPr>
          <a:lstStyle/>
          <a:p>
            <a:r>
              <a:rPr lang="zh-TW" altLang="en-US" dirty="0" smtClean="0"/>
              <a:t>遺愛他人</a:t>
            </a:r>
            <a:endParaRPr lang="zh-TW" altLang="en-US" dirty="0"/>
          </a:p>
        </p:txBody>
      </p:sp>
      <p:sp>
        <p:nvSpPr>
          <p:cNvPr id="5" name="文字版面配置區 4"/>
          <p:cNvSpPr>
            <a:spLocks noGrp="1"/>
          </p:cNvSpPr>
          <p:nvPr>
            <p:ph type="body" sz="quarter" idx="3"/>
          </p:nvPr>
        </p:nvSpPr>
        <p:spPr/>
        <p:txBody>
          <a:bodyPr>
            <a:normAutofit/>
          </a:bodyPr>
          <a:lstStyle/>
          <a:p>
            <a:r>
              <a:rPr lang="zh-TW" altLang="en-US" dirty="0" smtClean="0"/>
              <a:t>習俗與文化衝突</a:t>
            </a:r>
            <a:endParaRPr lang="zh-TW" altLang="en-US" dirty="0"/>
          </a:p>
        </p:txBody>
      </p:sp>
      <p:pic>
        <p:nvPicPr>
          <p:cNvPr id="9" name="內容版面配置區 8" descr="畫面剪輯"/>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568" y="3284984"/>
            <a:ext cx="2376264" cy="3417108"/>
          </a:xfrm>
        </p:spPr>
      </p:pic>
      <p:pic>
        <p:nvPicPr>
          <p:cNvPr id="10" name="內容版面配置區 9" descr="畫面剪輯"/>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563888" y="3356992"/>
            <a:ext cx="3832204" cy="3143268"/>
          </a:xfrm>
        </p:spPr>
      </p:pic>
      <p:pic>
        <p:nvPicPr>
          <p:cNvPr id="11" name="圖片 10"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3356992"/>
            <a:ext cx="1671156" cy="2304256"/>
          </a:xfrm>
          <a:prstGeom prst="rect">
            <a:avLst/>
          </a:prstGeom>
        </p:spPr>
      </p:pic>
    </p:spTree>
    <p:extLst>
      <p:ext uri="{BB962C8B-B14F-4D97-AF65-F5344CB8AC3E}">
        <p14:creationId xmlns:p14="http://schemas.microsoft.com/office/powerpoint/2010/main" val="304072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1967</a:t>
            </a:r>
            <a:r>
              <a:rPr lang="zh-TW" altLang="en-US" dirty="0" smtClean="0"/>
              <a:t>巴納德首開移植心臟第一例</a:t>
            </a:r>
            <a:endParaRPr lang="zh-TW" altLang="en-US" dirty="0"/>
          </a:p>
        </p:txBody>
      </p:sp>
      <p:sp>
        <p:nvSpPr>
          <p:cNvPr id="4" name="矩形 3"/>
          <p:cNvSpPr/>
          <p:nvPr/>
        </p:nvSpPr>
        <p:spPr>
          <a:xfrm>
            <a:off x="5717964" y="1556792"/>
            <a:ext cx="3203848" cy="4524315"/>
          </a:xfrm>
          <a:prstGeom prst="rect">
            <a:avLst/>
          </a:prstGeom>
        </p:spPr>
        <p:txBody>
          <a:bodyPr wrap="square">
            <a:spAutoFit/>
          </a:bodyPr>
          <a:lstStyle/>
          <a:p>
            <a:r>
              <a:rPr lang="zh-TW" altLang="en-US" dirty="0"/>
              <a:t>南非外科醫生克里斯蒂安</a:t>
            </a:r>
            <a:r>
              <a:rPr lang="en-US" altLang="zh-TW" dirty="0"/>
              <a:t>‧</a:t>
            </a:r>
            <a:r>
              <a:rPr lang="zh-TW" altLang="en-US" dirty="0"/>
              <a:t>尼斯林</a:t>
            </a:r>
            <a:r>
              <a:rPr lang="en-US" altLang="zh-TW" dirty="0"/>
              <a:t>‧</a:t>
            </a:r>
            <a:r>
              <a:rPr lang="zh-TW" altLang="en-US" dirty="0"/>
              <a:t>巴納德（</a:t>
            </a:r>
            <a:r>
              <a:rPr lang="en-US" altLang="zh-TW" dirty="0"/>
              <a:t>Christiaan </a:t>
            </a:r>
            <a:r>
              <a:rPr lang="en-US" altLang="zh-TW" dirty="0" err="1"/>
              <a:t>Neethling</a:t>
            </a:r>
            <a:r>
              <a:rPr lang="en-US" altLang="zh-TW" dirty="0"/>
              <a:t> Barnard</a:t>
            </a:r>
            <a:r>
              <a:rPr lang="zh-TW" altLang="en-US" dirty="0"/>
              <a:t>，</a:t>
            </a:r>
            <a:r>
              <a:rPr lang="en-US" altLang="zh-TW" dirty="0"/>
              <a:t>1922</a:t>
            </a:r>
            <a:r>
              <a:rPr lang="zh-TW" altLang="en-US" dirty="0"/>
              <a:t>－</a:t>
            </a:r>
            <a:r>
              <a:rPr lang="en-US" altLang="zh-TW" dirty="0"/>
              <a:t>2001</a:t>
            </a:r>
            <a:r>
              <a:rPr lang="zh-TW" altLang="en-US" dirty="0"/>
              <a:t>年），在</a:t>
            </a:r>
            <a:r>
              <a:rPr lang="en-US" altLang="zh-TW" dirty="0"/>
              <a:t>1967</a:t>
            </a:r>
            <a:r>
              <a:rPr lang="zh-TW" altLang="en-US" dirty="0"/>
              <a:t>年</a:t>
            </a:r>
            <a:r>
              <a:rPr lang="en-US" altLang="zh-TW" dirty="0"/>
              <a:t>12</a:t>
            </a:r>
            <a:r>
              <a:rPr lang="zh-TW" altLang="en-US" dirty="0"/>
              <a:t>月</a:t>
            </a:r>
            <a:r>
              <a:rPr lang="en-US" altLang="zh-TW" dirty="0"/>
              <a:t>2</a:t>
            </a:r>
            <a:r>
              <a:rPr lang="zh-TW" altLang="en-US" dirty="0"/>
              <a:t>日開啟了世界首例人類心臟移植手術成功案例，術後案主</a:t>
            </a:r>
            <a:r>
              <a:rPr lang="en-US" altLang="zh-TW" dirty="0"/>
              <a:t>53</a:t>
            </a:r>
            <a:r>
              <a:rPr lang="zh-TW" altLang="en-US" dirty="0"/>
              <a:t>歲的露易絲</a:t>
            </a:r>
            <a:r>
              <a:rPr lang="en-US" altLang="zh-TW" dirty="0"/>
              <a:t>‧</a:t>
            </a:r>
            <a:r>
              <a:rPr lang="zh-TW" altLang="en-US" dirty="0"/>
              <a:t>沃什坎斯基存活了</a:t>
            </a:r>
            <a:r>
              <a:rPr lang="en-US" altLang="zh-TW" dirty="0"/>
              <a:t>18</a:t>
            </a:r>
            <a:r>
              <a:rPr lang="zh-TW" altLang="en-US" dirty="0"/>
              <a:t>天。當天晚上，一名</a:t>
            </a:r>
            <a:r>
              <a:rPr lang="en-US" altLang="zh-TW" dirty="0"/>
              <a:t>25</a:t>
            </a:r>
            <a:r>
              <a:rPr lang="zh-TW" altLang="en-US" dirty="0"/>
              <a:t>歲的南非女子在車禍中身亡，她的血型和沃什坎斯基匹配，她的父親最終同意捐獻女兒的心臟。巴納德等</a:t>
            </a:r>
            <a:r>
              <a:rPr lang="en-US" altLang="zh-TW" dirty="0"/>
              <a:t>30</a:t>
            </a:r>
            <a:r>
              <a:rPr lang="zh-TW" altLang="en-US" dirty="0"/>
              <a:t>名醫護人員在</a:t>
            </a:r>
            <a:r>
              <a:rPr lang="en-US" altLang="zh-TW" dirty="0"/>
              <a:t>2</a:t>
            </a:r>
            <a:r>
              <a:rPr lang="zh-TW" altLang="en-US" dirty="0"/>
              <a:t>日午夜進入手術室，次日早晨</a:t>
            </a:r>
            <a:r>
              <a:rPr lang="en-US" altLang="zh-TW" dirty="0"/>
              <a:t>8</a:t>
            </a:r>
            <a:r>
              <a:rPr lang="zh-TW" altLang="en-US" dirty="0"/>
              <a:t>點結束手術。沒有事先告知院方，只有術後才向院方電話通報。</a:t>
            </a:r>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792" y="1628800"/>
            <a:ext cx="2637172" cy="5013176"/>
          </a:xfrm>
          <a:prstGeom prst="rect">
            <a:avLst/>
          </a:prstGeom>
        </p:spPr>
      </p:pic>
      <p:pic>
        <p:nvPicPr>
          <p:cNvPr id="6" name="圖片 5"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02" y="1628800"/>
            <a:ext cx="2812690" cy="4238658"/>
          </a:xfrm>
          <a:prstGeom prst="rect">
            <a:avLst/>
          </a:prstGeom>
        </p:spPr>
      </p:pic>
    </p:spTree>
    <p:extLst>
      <p:ext uri="{BB962C8B-B14F-4D97-AF65-F5344CB8AC3E}">
        <p14:creationId xmlns:p14="http://schemas.microsoft.com/office/powerpoint/2010/main" val="39608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32655"/>
            <a:ext cx="8712968" cy="1200329"/>
          </a:xfrm>
          <a:prstGeom prst="rect">
            <a:avLst/>
          </a:prstGeom>
        </p:spPr>
        <p:txBody>
          <a:bodyPr wrap="square">
            <a:spAutoFit/>
          </a:bodyPr>
          <a:lstStyle/>
          <a:p>
            <a:r>
              <a:rPr lang="en-US" altLang="zh-TW" sz="3600" b="1" dirty="0" smtClean="0"/>
              <a:t>1990</a:t>
            </a:r>
            <a:r>
              <a:rPr lang="zh-TW" altLang="en-US" sz="3600" b="1" dirty="0" smtClean="0"/>
              <a:t>諾貝爾生理</a:t>
            </a:r>
            <a:r>
              <a:rPr lang="zh-TW" altLang="en-US" sz="3600" b="1" dirty="0"/>
              <a:t>／</a:t>
            </a:r>
            <a:r>
              <a:rPr lang="zh-TW" altLang="en-US" sz="3600" b="1" dirty="0" smtClean="0"/>
              <a:t>醫學獎</a:t>
            </a:r>
            <a:r>
              <a:rPr lang="zh-TW" altLang="en-US" sz="3600" b="1" dirty="0"/>
              <a:t>：</a:t>
            </a:r>
            <a:r>
              <a:rPr lang="zh-TW" altLang="en-US" sz="3600" b="1" dirty="0" smtClean="0"/>
              <a:t>唐</a:t>
            </a:r>
            <a:r>
              <a:rPr lang="zh-TW" altLang="en-US" sz="3600" b="1" dirty="0"/>
              <a:t>納爾</a:t>
            </a:r>
            <a:r>
              <a:rPr lang="en-US" altLang="zh-TW" sz="3600" b="1" dirty="0"/>
              <a:t>‧</a:t>
            </a:r>
            <a:r>
              <a:rPr lang="zh-TW" altLang="en-US" sz="3600" b="1" dirty="0"/>
              <a:t>湯瑪</a:t>
            </a:r>
            <a:r>
              <a:rPr lang="zh-TW" altLang="en-US" sz="3600" b="1" dirty="0" smtClean="0"/>
              <a:t>斯</a:t>
            </a:r>
            <a:r>
              <a:rPr lang="zh-TW" altLang="en-US" sz="3600" b="1" dirty="0"/>
              <a:t>與</a:t>
            </a:r>
            <a:r>
              <a:rPr lang="zh-TW" altLang="en-US" sz="3600" b="1" dirty="0" smtClean="0"/>
              <a:t>約</a:t>
            </a:r>
            <a:r>
              <a:rPr lang="zh-TW" altLang="en-US" sz="3600" b="1" dirty="0"/>
              <a:t>瑟夫</a:t>
            </a:r>
            <a:r>
              <a:rPr lang="en-US" altLang="zh-TW" sz="3600" b="1" dirty="0"/>
              <a:t>‧</a:t>
            </a:r>
            <a:r>
              <a:rPr lang="zh-TW" altLang="en-US" sz="3600" b="1" dirty="0"/>
              <a:t>莫</a:t>
            </a:r>
            <a:r>
              <a:rPr lang="zh-TW" altLang="en-US" sz="3600" b="1" dirty="0" smtClean="0"/>
              <a:t>里</a:t>
            </a:r>
            <a:r>
              <a:rPr lang="en-US" altLang="zh-TW" sz="3600" b="1" dirty="0" smtClean="0"/>
              <a:t> </a:t>
            </a:r>
            <a:r>
              <a:rPr lang="zh-TW" altLang="en-US" sz="3600" b="1" dirty="0" smtClean="0"/>
              <a:t>兩</a:t>
            </a:r>
            <a:r>
              <a:rPr lang="zh-TW" altLang="en-US" sz="3600" b="1" dirty="0"/>
              <a:t>位移植學專家</a:t>
            </a:r>
            <a:endParaRPr lang="zh-TW" altLang="en-US" sz="3600" b="1" dirty="0"/>
          </a:p>
        </p:txBody>
      </p:sp>
      <p:sp>
        <p:nvSpPr>
          <p:cNvPr id="3" name="矩形 2"/>
          <p:cNvSpPr/>
          <p:nvPr/>
        </p:nvSpPr>
        <p:spPr>
          <a:xfrm>
            <a:off x="395536" y="1772816"/>
            <a:ext cx="2376264" cy="4247317"/>
          </a:xfrm>
          <a:prstGeom prst="rect">
            <a:avLst/>
          </a:prstGeom>
        </p:spPr>
        <p:txBody>
          <a:bodyPr wrap="square">
            <a:spAutoFit/>
          </a:bodyPr>
          <a:lstStyle/>
          <a:p>
            <a:r>
              <a:rPr lang="en-US" altLang="zh-TW" dirty="0"/>
              <a:t>1990</a:t>
            </a:r>
            <a:r>
              <a:rPr lang="zh-TW" altLang="en-US" dirty="0"/>
              <a:t>年諾貝爾生理學或醫學獎的得獎者，是美國哈佛大學外科教授和波士頓布利格漢姆醫院外科醫生約瑟夫．穆雷</a:t>
            </a:r>
            <a:r>
              <a:rPr lang="en-US" altLang="zh-TW" dirty="0"/>
              <a:t>(Joseph E. Murray)</a:t>
            </a:r>
            <a:r>
              <a:rPr lang="zh-TW" altLang="en-US" dirty="0"/>
              <a:t>，及美國華盛頓大學教授和西雅圖佛雷德哈金森</a:t>
            </a:r>
            <a:r>
              <a:rPr lang="en-US" altLang="zh-TW" dirty="0"/>
              <a:t>(Fred-Hutchison)</a:t>
            </a:r>
            <a:r>
              <a:rPr lang="zh-TW" altLang="en-US" dirty="0"/>
              <a:t>醫學中心醫生唐納爾．托馬斯</a:t>
            </a:r>
            <a:r>
              <a:rPr lang="en-US" altLang="zh-TW" dirty="0"/>
              <a:t>(E. </a:t>
            </a:r>
            <a:r>
              <a:rPr lang="en-US" altLang="zh-TW" dirty="0" err="1"/>
              <a:t>Donnall</a:t>
            </a:r>
            <a:r>
              <a:rPr lang="en-US" altLang="zh-TW" dirty="0"/>
              <a:t> Thomas)</a:t>
            </a:r>
            <a:r>
              <a:rPr lang="zh-TW" altLang="en-US" dirty="0"/>
              <a:t>。穆雷為腎臟移植的開創者，托馬斯則是骨髓移植的先驅。</a:t>
            </a:r>
            <a:endParaRPr lang="zh-TW" altLang="en-US" dirty="0"/>
          </a:p>
        </p:txBody>
      </p:sp>
      <p:pic>
        <p:nvPicPr>
          <p:cNvPr id="7" name="圖片 6"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364" y="1796338"/>
            <a:ext cx="6022834" cy="4200272"/>
          </a:xfrm>
          <a:prstGeom prst="rect">
            <a:avLst/>
          </a:prstGeom>
        </p:spPr>
      </p:pic>
    </p:spTree>
    <p:extLst>
      <p:ext uri="{BB962C8B-B14F-4D97-AF65-F5344CB8AC3E}">
        <p14:creationId xmlns:p14="http://schemas.microsoft.com/office/powerpoint/2010/main" val="130019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260648"/>
            <a:ext cx="7848872" cy="646331"/>
          </a:xfrm>
          <a:prstGeom prst="rect">
            <a:avLst/>
          </a:prstGeom>
        </p:spPr>
        <p:txBody>
          <a:bodyPr wrap="square">
            <a:spAutoFit/>
          </a:bodyPr>
          <a:lstStyle/>
          <a:p>
            <a:r>
              <a:rPr lang="zh-TW" altLang="en-US" sz="3600" b="1" dirty="0" smtClean="0"/>
              <a:t>器捐引發的爭議：強摘器官</a:t>
            </a:r>
            <a:endParaRPr lang="zh-TW" altLang="en-US" sz="3600" b="1" dirty="0"/>
          </a:p>
        </p:txBody>
      </p:sp>
      <p:sp>
        <p:nvSpPr>
          <p:cNvPr id="4" name="矩形 3"/>
          <p:cNvSpPr/>
          <p:nvPr/>
        </p:nvSpPr>
        <p:spPr>
          <a:xfrm>
            <a:off x="6876256" y="1460976"/>
            <a:ext cx="2088231" cy="4247317"/>
          </a:xfrm>
          <a:prstGeom prst="rect">
            <a:avLst/>
          </a:prstGeom>
        </p:spPr>
        <p:txBody>
          <a:bodyPr wrap="square">
            <a:spAutoFit/>
          </a:bodyPr>
          <a:lstStyle/>
          <a:p>
            <a:r>
              <a:rPr lang="en-US" altLang="zh-TW" dirty="0"/>
              <a:t>‧2016</a:t>
            </a:r>
            <a:r>
              <a:rPr lang="zh-TW" altLang="en-US" dirty="0"/>
              <a:t>年第</a:t>
            </a:r>
            <a:r>
              <a:rPr lang="en-US" altLang="zh-TW" dirty="0"/>
              <a:t>26</a:t>
            </a:r>
            <a:r>
              <a:rPr lang="zh-TW" altLang="en-US" dirty="0"/>
              <a:t>屆國際器官移植大會，</a:t>
            </a:r>
            <a:r>
              <a:rPr lang="en-US" altLang="zh-TW" dirty="0"/>
              <a:t>2016/8/18</a:t>
            </a:r>
            <a:r>
              <a:rPr lang="zh-TW" altLang="en-US" dirty="0"/>
              <a:t>在香港舉行</a:t>
            </a:r>
            <a:r>
              <a:rPr lang="zh-TW" altLang="en-US" dirty="0" smtClean="0"/>
              <a:t>。</a:t>
            </a:r>
            <a:r>
              <a:rPr lang="en-US" altLang="zh-TW" dirty="0" smtClean="0"/>
              <a:t>  </a:t>
            </a:r>
            <a:endParaRPr lang="zh-TW" altLang="en-US" dirty="0"/>
          </a:p>
          <a:p>
            <a:r>
              <a:rPr lang="zh-TW" altLang="en-US" dirty="0"/>
              <a:t>陳靜瑜指出從</a:t>
            </a:r>
            <a:r>
              <a:rPr lang="en-US" altLang="zh-TW" dirty="0"/>
              <a:t>2015</a:t>
            </a:r>
            <a:r>
              <a:rPr lang="zh-TW" altLang="en-US" dirty="0"/>
              <a:t>年</a:t>
            </a:r>
            <a:r>
              <a:rPr lang="en-US" altLang="zh-TW" dirty="0"/>
              <a:t>1</a:t>
            </a:r>
            <a:r>
              <a:rPr lang="zh-TW" altLang="en-US" dirty="0"/>
              <a:t>月</a:t>
            </a:r>
            <a:r>
              <a:rPr lang="en-US" altLang="zh-TW" dirty="0"/>
              <a:t>1</a:t>
            </a:r>
            <a:r>
              <a:rPr lang="zh-TW" altLang="en-US" dirty="0"/>
              <a:t>日起，中國大陸全面停止使用死囚器官作為移植供體來源，公民逝世後自願器官捐獻將成為器官移植使用的唯一管道，公民腦死亡和心臟死亡供體成為肺移植供肺主要</a:t>
            </a:r>
            <a:r>
              <a:rPr lang="zh-TW" altLang="en-US" dirty="0" smtClean="0"/>
              <a:t>來源。</a:t>
            </a:r>
            <a:endParaRPr lang="zh-TW" altLang="en-US"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99660"/>
            <a:ext cx="6120680" cy="4108633"/>
          </a:xfrm>
          <a:prstGeom prst="rect">
            <a:avLst/>
          </a:prstGeom>
        </p:spPr>
      </p:pic>
    </p:spTree>
    <p:extLst>
      <p:ext uri="{BB962C8B-B14F-4D97-AF65-F5344CB8AC3E}">
        <p14:creationId xmlns:p14="http://schemas.microsoft.com/office/powerpoint/2010/main" val="390044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1828" y="332655"/>
            <a:ext cx="8256636" cy="646331"/>
          </a:xfrm>
          <a:prstGeom prst="rect">
            <a:avLst/>
          </a:prstGeom>
        </p:spPr>
        <p:txBody>
          <a:bodyPr wrap="square">
            <a:spAutoFit/>
          </a:bodyPr>
          <a:lstStyle/>
          <a:p>
            <a:r>
              <a:rPr lang="zh-TW" altLang="en-US" sz="3600" b="1" dirty="0" smtClean="0"/>
              <a:t>器官來源如何才是合理與利他管道</a:t>
            </a:r>
            <a:r>
              <a:rPr lang="zh-TW" altLang="en-US" sz="3600" b="1" dirty="0"/>
              <a:t>？</a:t>
            </a:r>
            <a:endParaRPr lang="zh-TW" altLang="en-US" sz="3600" b="1" dirty="0"/>
          </a:p>
        </p:txBody>
      </p:sp>
      <p:sp>
        <p:nvSpPr>
          <p:cNvPr id="3" name="矩形 2"/>
          <p:cNvSpPr/>
          <p:nvPr/>
        </p:nvSpPr>
        <p:spPr>
          <a:xfrm>
            <a:off x="467544" y="1772816"/>
            <a:ext cx="1728192" cy="4247317"/>
          </a:xfrm>
          <a:prstGeom prst="rect">
            <a:avLst/>
          </a:prstGeom>
        </p:spPr>
        <p:txBody>
          <a:bodyPr wrap="square">
            <a:spAutoFit/>
          </a:bodyPr>
          <a:lstStyle/>
          <a:p>
            <a:r>
              <a:rPr lang="zh-TW" altLang="en-US" dirty="0"/>
              <a:t>中國大陸一直都是強迫器官移植的執行者，像法輪功就強烈抗議中共對於他們被囚禁的學員強行摘除器官的殘忍行徑。教廷這回的邀請中國大陸與會被批為向北京示好的成份比醫療專業問題還要來得更多！</a:t>
            </a:r>
            <a:endParaRPr lang="zh-TW" altLang="en-US"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792" y="1916832"/>
            <a:ext cx="5994628" cy="4326020"/>
          </a:xfrm>
          <a:prstGeom prst="rect">
            <a:avLst/>
          </a:prstGeom>
        </p:spPr>
      </p:pic>
    </p:spTree>
    <p:extLst>
      <p:ext uri="{BB962C8B-B14F-4D97-AF65-F5344CB8AC3E}">
        <p14:creationId xmlns:p14="http://schemas.microsoft.com/office/powerpoint/2010/main" val="141144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pPr lvl="0"/>
            <a:r>
              <a:rPr lang="zh-TW" altLang="en-US" b="1" dirty="0" smtClean="0"/>
              <a:t>安樂死合法化，真能安樂？</a:t>
            </a:r>
            <a:r>
              <a:rPr lang="zh-TW" altLang="zh-TW" dirty="0"/>
              <a:t/>
            </a:r>
            <a:br>
              <a:rPr lang="zh-TW" altLang="zh-TW" dirty="0"/>
            </a:br>
            <a:endParaRPr lang="zh-TW" altLang="en-US" dirty="0"/>
          </a:p>
        </p:txBody>
      </p:sp>
      <p:sp>
        <p:nvSpPr>
          <p:cNvPr id="5" name="矩形 4"/>
          <p:cNvSpPr/>
          <p:nvPr/>
        </p:nvSpPr>
        <p:spPr>
          <a:xfrm>
            <a:off x="986880" y="4797152"/>
            <a:ext cx="7416823" cy="2246769"/>
          </a:xfrm>
          <a:prstGeom prst="rect">
            <a:avLst/>
          </a:prstGeom>
        </p:spPr>
        <p:txBody>
          <a:bodyPr wrap="square">
            <a:spAutoFit/>
          </a:bodyPr>
          <a:lstStyle/>
          <a:p>
            <a:r>
              <a:rPr lang="zh-TW" altLang="en-US" sz="2000" dirty="0"/>
              <a:t>知名記者傅達仁與作家瓊瑤最近力推「安樂死」合法，好讓人死得更有尊嚴一些。對於面臨人生最後一個階段的朋友來說，事實上疼痛與生活品質才是讓他們最迫切需要解決的困擾。器捐問題是往生後之事，在臨終階段都還未安度過去，如何讓他們去面對器捐的抉擇而做出決定呢？</a:t>
            </a:r>
            <a:r>
              <a:rPr lang="zh-TW" altLang="en-US" sz="2000" dirty="0"/>
              <a:t/>
            </a:r>
            <a:br>
              <a:rPr lang="zh-TW" altLang="en-US" sz="2000" dirty="0"/>
            </a:br>
            <a:r>
              <a:rPr lang="zh-TW" altLang="en-US" sz="2000" dirty="0"/>
              <a:t/>
            </a:r>
            <a:br>
              <a:rPr lang="zh-TW" altLang="en-US" sz="2000" dirty="0"/>
            </a:br>
            <a:endParaRPr lang="zh-TW" altLang="en-US" sz="2000" dirty="0"/>
          </a:p>
        </p:txBody>
      </p:sp>
      <p:pic>
        <p:nvPicPr>
          <p:cNvPr id="6" name="內容版面配置區 5"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383" y="1345927"/>
            <a:ext cx="5233815" cy="3451225"/>
          </a:xfrm>
        </p:spPr>
      </p:pic>
    </p:spTree>
    <p:extLst>
      <p:ext uri="{BB962C8B-B14F-4D97-AF65-F5344CB8AC3E}">
        <p14:creationId xmlns:p14="http://schemas.microsoft.com/office/powerpoint/2010/main" val="187747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3608" y="1465730"/>
            <a:ext cx="2479104" cy="5016758"/>
          </a:xfrm>
          <a:prstGeom prst="rect">
            <a:avLst/>
          </a:prstGeom>
        </p:spPr>
        <p:txBody>
          <a:bodyPr wrap="square">
            <a:spAutoFit/>
          </a:bodyPr>
          <a:lstStyle/>
          <a:p>
            <a:r>
              <a:rPr lang="zh-TW" altLang="en-US" sz="2000" dirty="0"/>
              <a:t>談到安樂死，傅偉勳教授在</a:t>
            </a:r>
            <a:r>
              <a:rPr lang="en-US" altLang="zh-TW" sz="2000" dirty="0"/>
              <a:t>1984</a:t>
            </a:r>
            <a:r>
              <a:rPr lang="zh-TW" altLang="en-US" sz="2000" dirty="0"/>
              <a:t>年</a:t>
            </a:r>
            <a:r>
              <a:rPr lang="en-US" altLang="zh-TW" sz="2000" dirty="0"/>
              <a:t>6</a:t>
            </a:r>
            <a:r>
              <a:rPr lang="zh-TW" altLang="en-US" sz="2000" dirty="0"/>
              <a:t>月</a:t>
            </a:r>
            <a:r>
              <a:rPr lang="en-US" altLang="zh-TW" sz="2000" dirty="0"/>
              <a:t>22</a:t>
            </a:r>
            <a:r>
              <a:rPr lang="zh-TW" altLang="en-US" sz="2000" dirty="0"/>
              <a:t>日於中國時報人間副刊發表文章，首先提出「安易死」這個觀念。傅偉勳認為「安樂死」（</a:t>
            </a:r>
            <a:r>
              <a:rPr lang="en-US" altLang="zh-TW" sz="2000" dirty="0"/>
              <a:t>euthanasia</a:t>
            </a:r>
            <a:r>
              <a:rPr lang="zh-TW" altLang="en-US" sz="2000" dirty="0"/>
              <a:t>）原為日本人的譯名，我們拿來使用。這個英文字原出希臘語，意謂「</a:t>
            </a:r>
            <a:r>
              <a:rPr lang="en-US" altLang="zh-TW" sz="2000" dirty="0"/>
              <a:t>easy death</a:t>
            </a:r>
            <a:r>
              <a:rPr lang="zh-TW" altLang="en-US" sz="2000" dirty="0"/>
              <a:t>」即「安易（而無痛苦的）死」，並無所謂樂不樂，因此大力推動將這個字改譯為「安易死」。</a:t>
            </a:r>
            <a:endParaRPr lang="zh-TW" altLang="en-US" sz="2000" dirty="0"/>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809" y="2988546"/>
            <a:ext cx="2347825" cy="3209258"/>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481" y="1628800"/>
            <a:ext cx="2723019" cy="4032448"/>
          </a:xfrm>
          <a:prstGeom prst="rect">
            <a:avLst/>
          </a:prstGeom>
        </p:spPr>
      </p:pic>
      <p:sp>
        <p:nvSpPr>
          <p:cNvPr id="6" name="矩形 5"/>
          <p:cNvSpPr/>
          <p:nvPr/>
        </p:nvSpPr>
        <p:spPr>
          <a:xfrm>
            <a:off x="301990" y="116632"/>
            <a:ext cx="8518482" cy="1323439"/>
          </a:xfrm>
          <a:prstGeom prst="rect">
            <a:avLst/>
          </a:prstGeom>
        </p:spPr>
        <p:txBody>
          <a:bodyPr wrap="square">
            <a:spAutoFit/>
          </a:bodyPr>
          <a:lstStyle/>
          <a:p>
            <a:r>
              <a:rPr lang="zh-TW" altLang="en-US" sz="4000" dirty="0" smtClean="0"/>
              <a:t>傅偉勳：「</a:t>
            </a:r>
            <a:r>
              <a:rPr lang="zh-TW" altLang="en-US" sz="4000" dirty="0"/>
              <a:t>安樂死」（</a:t>
            </a:r>
            <a:r>
              <a:rPr lang="en-US" altLang="zh-TW" sz="4000" dirty="0"/>
              <a:t>euthanasia</a:t>
            </a:r>
            <a:r>
              <a:rPr lang="zh-TW" altLang="en-US" sz="4000" dirty="0" smtClean="0"/>
              <a:t>）</a:t>
            </a:r>
            <a:r>
              <a:rPr lang="zh-TW" altLang="en-US" sz="4000" dirty="0"/>
              <a:t>應</a:t>
            </a:r>
            <a:r>
              <a:rPr lang="zh-TW" altLang="en-US" sz="4000" dirty="0" smtClean="0"/>
              <a:t>改</a:t>
            </a:r>
            <a:r>
              <a:rPr lang="zh-TW" altLang="en-US" sz="4000" dirty="0"/>
              <a:t>譯為「安易死</a:t>
            </a:r>
            <a:r>
              <a:rPr lang="zh-TW" altLang="en-US" sz="4000" dirty="0" smtClean="0"/>
              <a:t>」</a:t>
            </a:r>
            <a:endParaRPr lang="zh-TW" altLang="en-US" sz="4000" dirty="0"/>
          </a:p>
        </p:txBody>
      </p:sp>
    </p:spTree>
    <p:extLst>
      <p:ext uri="{BB962C8B-B14F-4D97-AF65-F5344CB8AC3E}">
        <p14:creationId xmlns:p14="http://schemas.microsoft.com/office/powerpoint/2010/main" val="3628656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557</TotalTime>
  <Words>891</Words>
  <Application>Microsoft Office PowerPoint</Application>
  <PresentationFormat>如螢幕大小 (4:3)</PresentationFormat>
  <Paragraphs>28</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波形</vt:lpstr>
      <vt:lpstr>安樂死合法化，真能生死兩安？</vt:lpstr>
      <vt:lpstr>從器捐加入「心跳停止後器捐」到思考「安樂死」</vt:lpstr>
      <vt:lpstr>遺愛與習俗文化的衝突</vt:lpstr>
      <vt:lpstr>1967巴納德首開移植心臟第一例</vt:lpstr>
      <vt:lpstr>PowerPoint 簡報</vt:lpstr>
      <vt:lpstr>PowerPoint 簡報</vt:lpstr>
      <vt:lpstr>PowerPoint 簡報</vt:lpstr>
      <vt:lpstr>安樂死合法化，真能安樂？ </vt:lpstr>
      <vt:lpstr>PowerPoint 簡報</vt:lpstr>
      <vt:lpstr>庫布勒—羅斯醫師談彼德救母</vt:lpstr>
      <vt:lpstr>PowerPoint 簡報</vt:lpstr>
      <vt:lpstr>南韓推消極安樂死—尊嚴死</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社群媒體+大數據與內容行銷 -318學運媒體整合傳播的啟示</dc:title>
  <dc:creator>user</dc:creator>
  <cp:lastModifiedBy>user</cp:lastModifiedBy>
  <cp:revision>58</cp:revision>
  <dcterms:created xsi:type="dcterms:W3CDTF">2015-05-18T12:32:24Z</dcterms:created>
  <dcterms:modified xsi:type="dcterms:W3CDTF">2017-10-29T12:03:52Z</dcterms:modified>
</cp:coreProperties>
</file>