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68" r:id="rId2"/>
    <p:sldId id="579" r:id="rId3"/>
    <p:sldId id="593" r:id="rId4"/>
    <p:sldId id="580" r:id="rId5"/>
    <p:sldId id="583" r:id="rId6"/>
    <p:sldId id="581" r:id="rId7"/>
    <p:sldId id="584" r:id="rId8"/>
    <p:sldId id="585" r:id="rId9"/>
    <p:sldId id="586" r:id="rId10"/>
    <p:sldId id="589" r:id="rId11"/>
    <p:sldId id="590" r:id="rId12"/>
    <p:sldId id="574" r:id="rId13"/>
    <p:sldId id="591" r:id="rId14"/>
    <p:sldId id="592" r:id="rId15"/>
    <p:sldId id="573" r:id="rId16"/>
    <p:sldId id="552" r:id="rId17"/>
    <p:sldId id="476" r:id="rId18"/>
    <p:sldId id="502" r:id="rId19"/>
    <p:sldId id="517" r:id="rId20"/>
    <p:sldId id="473" r:id="rId21"/>
    <p:sldId id="605" r:id="rId22"/>
    <p:sldId id="607" r:id="rId23"/>
    <p:sldId id="595" r:id="rId24"/>
    <p:sldId id="567"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900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896" y="-4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D95A6D64-DDC5-4FB2-9F46-02BB8A650D07}" type="datetimeFigureOut">
              <a:rPr lang="zh-TW" altLang="en-US"/>
              <a:pPr>
                <a:defRPr/>
              </a:pPr>
              <a:t>2017/10/31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6F474C5C-86F4-4A5B-9CEA-FDDBF60ABB5E}" type="slidenum">
              <a:rPr lang="zh-TW" altLang="en-US"/>
              <a:pPr>
                <a:defRPr/>
              </a:pPr>
              <a:t>‹#›</a:t>
            </a:fld>
            <a:endParaRPr lang="zh-TW" altLang="en-US"/>
          </a:p>
        </p:txBody>
      </p:sp>
    </p:spTree>
    <p:extLst>
      <p:ext uri="{BB962C8B-B14F-4D97-AF65-F5344CB8AC3E}">
        <p14:creationId xmlns:p14="http://schemas.microsoft.com/office/powerpoint/2010/main" val="606781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F474C5C-86F4-4A5B-9CEA-FDDBF60ABB5E}" type="slidenum">
              <a:rPr lang="zh-TW" altLang="en-US" smtClean="0"/>
              <a:pPr>
                <a:defRPr/>
              </a:pPr>
              <a:t>9</a:t>
            </a:fld>
            <a:endParaRPr lang="zh-TW" altLang="en-US"/>
          </a:p>
        </p:txBody>
      </p:sp>
    </p:spTree>
    <p:extLst>
      <p:ext uri="{BB962C8B-B14F-4D97-AF65-F5344CB8AC3E}">
        <p14:creationId xmlns:p14="http://schemas.microsoft.com/office/powerpoint/2010/main" val="396108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F474C5C-86F4-4A5B-9CEA-FDDBF60ABB5E}" type="slidenum">
              <a:rPr lang="zh-TW" altLang="en-US" smtClean="0"/>
              <a:pPr>
                <a:defRPr/>
              </a:pPr>
              <a:t>10</a:t>
            </a:fld>
            <a:endParaRPr lang="zh-TW" altLang="en-US"/>
          </a:p>
        </p:txBody>
      </p:sp>
    </p:spTree>
    <p:extLst>
      <p:ext uri="{BB962C8B-B14F-4D97-AF65-F5344CB8AC3E}">
        <p14:creationId xmlns:p14="http://schemas.microsoft.com/office/powerpoint/2010/main" val="127959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BB1BAFC-4187-4C75-ACBC-01066C611C42}" type="datetime1">
              <a:rPr lang="zh-TW" altLang="en-US" smtClean="0"/>
              <a:t>2017/10/31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B9A4CCC-75F6-4385-A38D-440F28085216}" type="slidenum">
              <a:rPr lang="zh-TW" altLang="en-US"/>
              <a:pPr>
                <a:defRPr/>
              </a:pPr>
              <a:t>‹#›</a:t>
            </a:fld>
            <a:endParaRPr lang="zh-TW" altLang="en-US"/>
          </a:p>
        </p:txBody>
      </p:sp>
    </p:spTree>
    <p:extLst>
      <p:ext uri="{BB962C8B-B14F-4D97-AF65-F5344CB8AC3E}">
        <p14:creationId xmlns:p14="http://schemas.microsoft.com/office/powerpoint/2010/main" val="2012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BA21558-B50F-430F-BA38-D5E01D200B0F}" type="datetime1">
              <a:rPr lang="zh-TW" altLang="en-US" smtClean="0"/>
              <a:t>2017/10/31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89404B6-7259-44BE-B62D-2D94F7771574}" type="slidenum">
              <a:rPr lang="zh-TW" altLang="en-US"/>
              <a:pPr>
                <a:defRPr/>
              </a:pPr>
              <a:t>‹#›</a:t>
            </a:fld>
            <a:endParaRPr lang="zh-TW" altLang="en-US"/>
          </a:p>
        </p:txBody>
      </p:sp>
    </p:spTree>
    <p:extLst>
      <p:ext uri="{BB962C8B-B14F-4D97-AF65-F5344CB8AC3E}">
        <p14:creationId xmlns:p14="http://schemas.microsoft.com/office/powerpoint/2010/main" val="5311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08872D4-D286-483C-951F-AD0A6AACC0A9}" type="datetime1">
              <a:rPr lang="zh-TW" altLang="en-US" smtClean="0"/>
              <a:t>2017/10/31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9186B65-8A58-4337-9E07-02895A8EED9A}" type="slidenum">
              <a:rPr lang="zh-TW" altLang="en-US"/>
              <a:pPr>
                <a:defRPr/>
              </a:pPr>
              <a:t>‹#›</a:t>
            </a:fld>
            <a:endParaRPr lang="zh-TW" altLang="en-US"/>
          </a:p>
        </p:txBody>
      </p:sp>
    </p:spTree>
    <p:extLst>
      <p:ext uri="{BB962C8B-B14F-4D97-AF65-F5344CB8AC3E}">
        <p14:creationId xmlns:p14="http://schemas.microsoft.com/office/powerpoint/2010/main" val="295920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53E868F-A6DB-4D4C-879F-C45E61037A58}" type="datetime1">
              <a:rPr lang="zh-TW" altLang="en-US" smtClean="0"/>
              <a:t>2017/10/31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4E30A8-D264-4E72-8AA5-160288B368CA}" type="slidenum">
              <a:rPr lang="zh-TW" altLang="en-US"/>
              <a:pPr>
                <a:defRPr/>
              </a:pPr>
              <a:t>‹#›</a:t>
            </a:fld>
            <a:endParaRPr lang="zh-TW" altLang="en-US"/>
          </a:p>
        </p:txBody>
      </p:sp>
    </p:spTree>
    <p:extLst>
      <p:ext uri="{BB962C8B-B14F-4D97-AF65-F5344CB8AC3E}">
        <p14:creationId xmlns:p14="http://schemas.microsoft.com/office/powerpoint/2010/main" val="37088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9D140C6-3FF3-4A73-93C9-F1F178F78417}" type="datetime1">
              <a:rPr lang="zh-TW" altLang="en-US" smtClean="0"/>
              <a:t>2017/10/31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539A557-B555-4969-8788-A311CF614C6C}" type="slidenum">
              <a:rPr lang="zh-TW" altLang="en-US"/>
              <a:pPr>
                <a:defRPr/>
              </a:pPr>
              <a:t>‹#›</a:t>
            </a:fld>
            <a:endParaRPr lang="zh-TW" altLang="en-US"/>
          </a:p>
        </p:txBody>
      </p:sp>
    </p:spTree>
    <p:extLst>
      <p:ext uri="{BB962C8B-B14F-4D97-AF65-F5344CB8AC3E}">
        <p14:creationId xmlns:p14="http://schemas.microsoft.com/office/powerpoint/2010/main" val="82579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DC1868C-7108-4172-9DA7-3B9A6FB3BB08}" type="datetime1">
              <a:rPr lang="zh-TW" altLang="en-US" smtClean="0"/>
              <a:t>2017/10/31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A40B32E-3253-42F6-899F-9D3362B2B643}" type="slidenum">
              <a:rPr lang="zh-TW" altLang="en-US"/>
              <a:pPr>
                <a:defRPr/>
              </a:pPr>
              <a:t>‹#›</a:t>
            </a:fld>
            <a:endParaRPr lang="zh-TW" altLang="en-US"/>
          </a:p>
        </p:txBody>
      </p:sp>
    </p:spTree>
    <p:extLst>
      <p:ext uri="{BB962C8B-B14F-4D97-AF65-F5344CB8AC3E}">
        <p14:creationId xmlns:p14="http://schemas.microsoft.com/office/powerpoint/2010/main" val="197253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0E8BEE04-4D43-4134-A4DD-91E56CC00C32}" type="datetime1">
              <a:rPr lang="zh-TW" altLang="en-US" smtClean="0"/>
              <a:t>2017/10/31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410BFE8-292C-49F4-893A-638154B611E6}" type="slidenum">
              <a:rPr lang="zh-TW" altLang="en-US"/>
              <a:pPr>
                <a:defRPr/>
              </a:pPr>
              <a:t>‹#›</a:t>
            </a:fld>
            <a:endParaRPr lang="zh-TW" altLang="en-US"/>
          </a:p>
        </p:txBody>
      </p:sp>
    </p:spTree>
    <p:extLst>
      <p:ext uri="{BB962C8B-B14F-4D97-AF65-F5344CB8AC3E}">
        <p14:creationId xmlns:p14="http://schemas.microsoft.com/office/powerpoint/2010/main" val="358125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47F943A-7B5E-4229-98C3-6CACDE0B201B}" type="datetime1">
              <a:rPr lang="zh-TW" altLang="en-US" smtClean="0"/>
              <a:t>2017/10/31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4009CE2-AF5D-41D6-8E84-6159621678FD}" type="slidenum">
              <a:rPr lang="zh-TW" altLang="en-US"/>
              <a:pPr>
                <a:defRPr/>
              </a:pPr>
              <a:t>‹#›</a:t>
            </a:fld>
            <a:endParaRPr lang="zh-TW" altLang="en-US"/>
          </a:p>
        </p:txBody>
      </p:sp>
    </p:spTree>
    <p:extLst>
      <p:ext uri="{BB962C8B-B14F-4D97-AF65-F5344CB8AC3E}">
        <p14:creationId xmlns:p14="http://schemas.microsoft.com/office/powerpoint/2010/main" val="12009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E8CE0EF-BBE4-4A21-8864-4F6FB857CCF8}" type="datetime1">
              <a:rPr lang="zh-TW" altLang="en-US" smtClean="0"/>
              <a:t>2017/10/31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E0473B4-C3F3-47A6-927E-48C86AC7F964}" type="slidenum">
              <a:rPr lang="zh-TW" altLang="en-US"/>
              <a:pPr>
                <a:defRPr/>
              </a:pPr>
              <a:t>‹#›</a:t>
            </a:fld>
            <a:endParaRPr lang="zh-TW" altLang="en-US"/>
          </a:p>
        </p:txBody>
      </p:sp>
    </p:spTree>
    <p:extLst>
      <p:ext uri="{BB962C8B-B14F-4D97-AF65-F5344CB8AC3E}">
        <p14:creationId xmlns:p14="http://schemas.microsoft.com/office/powerpoint/2010/main" val="345858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0ED303F-0FC3-453E-8298-8B63EF4FCF44}" type="datetime1">
              <a:rPr lang="zh-TW" altLang="en-US" smtClean="0"/>
              <a:t>2017/10/31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F547609-D55E-41A8-A1AC-FEE7BCD94036}" type="slidenum">
              <a:rPr lang="zh-TW" altLang="en-US"/>
              <a:pPr>
                <a:defRPr/>
              </a:pPr>
              <a:t>‹#›</a:t>
            </a:fld>
            <a:endParaRPr lang="zh-TW" altLang="en-US"/>
          </a:p>
        </p:txBody>
      </p:sp>
    </p:spTree>
    <p:extLst>
      <p:ext uri="{BB962C8B-B14F-4D97-AF65-F5344CB8AC3E}">
        <p14:creationId xmlns:p14="http://schemas.microsoft.com/office/powerpoint/2010/main" val="198956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00FB66A-BEC5-4B34-A004-4633B13A8495}" type="datetime1">
              <a:rPr lang="zh-TW" altLang="en-US" smtClean="0"/>
              <a:t>2017/10/31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D5E1D31-09BA-469A-9E93-E594A1EE8894}" type="slidenum">
              <a:rPr lang="zh-TW" altLang="en-US"/>
              <a:pPr>
                <a:defRPr/>
              </a:pPr>
              <a:t>‹#›</a:t>
            </a:fld>
            <a:endParaRPr lang="zh-TW" altLang="en-US"/>
          </a:p>
        </p:txBody>
      </p:sp>
    </p:spTree>
    <p:extLst>
      <p:ext uri="{BB962C8B-B14F-4D97-AF65-F5344CB8AC3E}">
        <p14:creationId xmlns:p14="http://schemas.microsoft.com/office/powerpoint/2010/main" val="91545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8C63A3B8-38F3-49BA-9462-C6E55F7EE2AC}" type="datetime1">
              <a:rPr lang="zh-TW" altLang="en-US" smtClean="0"/>
              <a:t>2017/10/31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BD56A8C9-91CD-4B62-B244-74B51E123E0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6000" smtClean="0">
                <a:latin typeface="標楷體" pitchFamily="65" charset="-120"/>
                <a:ea typeface="標楷體" pitchFamily="65" charset="-120"/>
              </a:rPr>
              <a:pPr>
                <a:defRPr/>
              </a:pPr>
              <a:t>1</a:t>
            </a:fld>
            <a:endParaRPr lang="zh-TW" altLang="en-US" sz="6000" dirty="0">
              <a:latin typeface="標楷體" pitchFamily="65" charset="-120"/>
              <a:ea typeface="標楷體" pitchFamily="65" charset="-120"/>
            </a:endParaRPr>
          </a:p>
        </p:txBody>
      </p:sp>
      <p:sp>
        <p:nvSpPr>
          <p:cNvPr id="5" name="矩形 4"/>
          <p:cNvSpPr/>
          <p:nvPr/>
        </p:nvSpPr>
        <p:spPr>
          <a:xfrm>
            <a:off x="251520" y="476672"/>
            <a:ext cx="8637161" cy="2862322"/>
          </a:xfrm>
          <a:prstGeom prst="rect">
            <a:avLst/>
          </a:prstGeom>
        </p:spPr>
        <p:txBody>
          <a:bodyPr wrap="square">
            <a:spAutoFit/>
          </a:bodyPr>
          <a:lstStyle/>
          <a:p>
            <a:pPr algn="ctr"/>
            <a:r>
              <a:rPr lang="zh-TW" altLang="en-US" sz="6000" b="1" dirty="0">
                <a:solidFill>
                  <a:srgbClr val="006666"/>
                </a:solidFill>
                <a:latin typeface="標楷體" pitchFamily="65" charset="-120"/>
                <a:ea typeface="標楷體" pitchFamily="65" charset="-120"/>
                <a:cs typeface="Times New Roman" pitchFamily="18" charset="0"/>
              </a:rPr>
              <a:t>智慧、</a:t>
            </a:r>
            <a:r>
              <a:rPr lang="zh-TW" altLang="en-US" sz="6000" b="1" dirty="0" smtClean="0">
                <a:solidFill>
                  <a:srgbClr val="006666"/>
                </a:solidFill>
                <a:latin typeface="標楷體" pitchFamily="65" charset="-120"/>
                <a:ea typeface="標楷體" pitchFamily="65" charset="-120"/>
                <a:cs typeface="Times New Roman" pitchFamily="18" charset="0"/>
              </a:rPr>
              <a:t>人工智慧</a:t>
            </a:r>
            <a:endParaRPr lang="en-US" altLang="zh-TW" sz="6000" b="1" dirty="0" smtClean="0">
              <a:solidFill>
                <a:srgbClr val="006666"/>
              </a:solidFill>
              <a:latin typeface="標楷體" pitchFamily="65" charset="-120"/>
              <a:ea typeface="標楷體" pitchFamily="65" charset="-120"/>
              <a:cs typeface="Times New Roman" pitchFamily="18" charset="0"/>
            </a:endParaRPr>
          </a:p>
          <a:p>
            <a:pPr algn="ctr"/>
            <a:r>
              <a:rPr lang="zh-TW" altLang="en-US" sz="6000" b="1" dirty="0" smtClean="0">
                <a:solidFill>
                  <a:srgbClr val="006666"/>
                </a:solidFill>
                <a:latin typeface="標楷體" pitchFamily="65" charset="-120"/>
                <a:ea typeface="標楷體" pitchFamily="65" charset="-120"/>
                <a:cs typeface="Times New Roman" pitchFamily="18" charset="0"/>
              </a:rPr>
              <a:t>與</a:t>
            </a:r>
            <a:endParaRPr lang="en-US" altLang="zh-TW" sz="6000" b="1" dirty="0" smtClean="0">
              <a:solidFill>
                <a:srgbClr val="006666"/>
              </a:solidFill>
              <a:latin typeface="標楷體" pitchFamily="65" charset="-120"/>
              <a:ea typeface="標楷體" pitchFamily="65" charset="-120"/>
              <a:cs typeface="Times New Roman" pitchFamily="18" charset="0"/>
            </a:endParaRPr>
          </a:p>
          <a:p>
            <a:pPr algn="ctr"/>
            <a:r>
              <a:rPr lang="zh-TW" altLang="en-US" sz="6000" b="1" dirty="0" smtClean="0">
                <a:solidFill>
                  <a:srgbClr val="006666"/>
                </a:solidFill>
                <a:latin typeface="標楷體" pitchFamily="65" charset="-120"/>
                <a:ea typeface="標楷體" pitchFamily="65" charset="-120"/>
                <a:cs typeface="Times New Roman" pitchFamily="18" charset="0"/>
              </a:rPr>
              <a:t>電腦</a:t>
            </a:r>
            <a:r>
              <a:rPr lang="zh-TW" altLang="en-US" sz="6000" b="1" dirty="0">
                <a:solidFill>
                  <a:srgbClr val="006666"/>
                </a:solidFill>
                <a:latin typeface="標楷體" pitchFamily="65" charset="-120"/>
                <a:ea typeface="標楷體" pitchFamily="65" charset="-120"/>
                <a:cs typeface="Times New Roman" pitchFamily="18" charset="0"/>
              </a:rPr>
              <a:t>圍棋</a:t>
            </a:r>
            <a:endParaRPr lang="zh-TW" altLang="en-US" sz="6000" b="1" dirty="0">
              <a:solidFill>
                <a:srgbClr val="006666"/>
              </a:solidFill>
              <a:latin typeface="標楷體" pitchFamily="65" charset="-120"/>
              <a:ea typeface="標楷體" pitchFamily="65" charset="-120"/>
              <a:cs typeface="Times New Roman" pitchFamily="18" charset="0"/>
            </a:endParaRPr>
          </a:p>
        </p:txBody>
      </p:sp>
      <p:sp>
        <p:nvSpPr>
          <p:cNvPr id="8" name="標題 1"/>
          <p:cNvSpPr txBox="1">
            <a:spLocks/>
          </p:cNvSpPr>
          <p:nvPr/>
        </p:nvSpPr>
        <p:spPr>
          <a:xfrm>
            <a:off x="1331640" y="3645024"/>
            <a:ext cx="5904656" cy="27089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600" b="1" dirty="0" smtClean="0">
                <a:solidFill>
                  <a:srgbClr val="990033"/>
                </a:solidFill>
                <a:latin typeface="標楷體" pitchFamily="65" charset="-120"/>
                <a:ea typeface="標楷體" pitchFamily="65" charset="-120"/>
                <a:cs typeface="Times New Roman" pitchFamily="18" charset="0"/>
              </a:rPr>
              <a:t>陳華夫博士</a:t>
            </a:r>
            <a:endParaRPr lang="en-US" altLang="zh-TW" sz="3600" b="1" dirty="0" smtClean="0">
              <a:solidFill>
                <a:srgbClr val="990033"/>
              </a:solidFill>
              <a:latin typeface="標楷體" pitchFamily="65" charset="-120"/>
              <a:ea typeface="標楷體" pitchFamily="65" charset="-12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zh-TW" sz="3600" b="1" dirty="0" smtClean="0">
              <a:solidFill>
                <a:srgbClr val="990033"/>
              </a:solidFill>
              <a:latin typeface="標楷體" pitchFamily="65" charset="-120"/>
              <a:ea typeface="標楷體" pitchFamily="65" charset="-12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600" b="1" dirty="0" smtClean="0">
                <a:solidFill>
                  <a:srgbClr val="990033"/>
                </a:solidFill>
                <a:latin typeface="標楷體" pitchFamily="65" charset="-120"/>
                <a:ea typeface="標楷體" pitchFamily="65" charset="-120"/>
                <a:cs typeface="Times New Roman" pitchFamily="18" charset="0"/>
              </a:rPr>
              <a:t>阿法狗兒童電腦圍棋學院</a:t>
            </a:r>
            <a:endParaRPr lang="en-US" altLang="zh-TW" sz="3600" b="1" dirty="0" smtClean="0">
              <a:solidFill>
                <a:srgbClr val="990033"/>
              </a:solidFill>
              <a:latin typeface="標楷體" pitchFamily="65" charset="-120"/>
              <a:ea typeface="標楷體" pitchFamily="65" charset="-12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3600" b="1" dirty="0" smtClean="0">
                <a:solidFill>
                  <a:srgbClr val="990033"/>
                </a:solidFill>
                <a:latin typeface="標楷體" pitchFamily="65" charset="-120"/>
                <a:ea typeface="標楷體" pitchFamily="65" charset="-120"/>
                <a:cs typeface="Times New Roman" pitchFamily="18" charset="0"/>
              </a:rPr>
              <a:t>www.daphago.com</a:t>
            </a:r>
            <a:endParaRPr kumimoji="0" lang="en-US" altLang="zh-TW" sz="3600" b="1" i="0" u="none" strike="noStrike" kern="1200" cap="none" spc="0" normalizeH="0" baseline="0" noProof="0" dirty="0" smtClean="0">
              <a:ln>
                <a:noFill/>
              </a:ln>
              <a:solidFill>
                <a:srgbClr val="990033"/>
              </a:solidFill>
              <a:effectLst/>
              <a:uLnTx/>
              <a:uFillTx/>
              <a:latin typeface="標楷體" pitchFamily="65" charset="-120"/>
              <a:ea typeface="標楷體" pitchFamily="65" charset="-12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dirty="0" smtClean="0">
                <a:ln>
                  <a:noFill/>
                </a:ln>
                <a:solidFill>
                  <a:srgbClr val="990033"/>
                </a:solidFill>
                <a:effectLst/>
                <a:uLnTx/>
                <a:uFillTx/>
                <a:latin typeface="標楷體" pitchFamily="65" charset="-120"/>
                <a:ea typeface="標楷體" pitchFamily="65" charset="-120"/>
                <a:cs typeface="Times New Roman" pitchFamily="18" charset="0"/>
              </a:rPr>
              <a:t>hwafuchen@gmail.com</a:t>
            </a:r>
            <a:endParaRPr kumimoji="0" lang="zh-TW" altLang="en-US" sz="3600" b="1" i="0" u="none" strike="noStrike" kern="1200" cap="none" spc="0" normalizeH="0" baseline="0" noProof="0" dirty="0">
              <a:ln>
                <a:noFill/>
              </a:ln>
              <a:solidFill>
                <a:srgbClr val="990033"/>
              </a:solidFill>
              <a:effectLst/>
              <a:uLnTx/>
              <a:uFillTx/>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856537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237312"/>
            <a:ext cx="2133600" cy="365125"/>
          </a:xfrm>
        </p:spPr>
        <p:txBody>
          <a:bodyPr/>
          <a:lstStyle/>
          <a:p>
            <a:pPr>
              <a:defRPr/>
            </a:pPr>
            <a:fld id="{B64E30A8-D264-4E72-8AA5-160288B368CA}" type="slidenum">
              <a:rPr lang="zh-TW" altLang="en-US" sz="6000" smtClean="0"/>
              <a:pPr>
                <a:defRPr/>
              </a:pPr>
              <a:t>10</a:t>
            </a:fld>
            <a:endParaRPr lang="zh-TW" altLang="en-US" sz="6000" dirty="0"/>
          </a:p>
        </p:txBody>
      </p:sp>
      <p:sp>
        <p:nvSpPr>
          <p:cNvPr id="6" name="矩形 5"/>
          <p:cNvSpPr/>
          <p:nvPr/>
        </p:nvSpPr>
        <p:spPr>
          <a:xfrm>
            <a:off x="-41464" y="179929"/>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的自我對</a:t>
            </a:r>
            <a:r>
              <a:rPr lang="zh-TW" altLang="en-US" sz="3200" b="1" dirty="0" smtClean="0">
                <a:solidFill>
                  <a:srgbClr val="006666"/>
                </a:solidFill>
                <a:latin typeface="Times New Roman" panose="02020603050405020304" pitchFamily="18" charset="0"/>
                <a:cs typeface="Times New Roman" panose="02020603050405020304" pitchFamily="18" charset="0"/>
              </a:rPr>
              <a:t>弈</a:t>
            </a:r>
            <a:r>
              <a:rPr lang="zh-TW" altLang="en-US" sz="3200" b="1" dirty="0">
                <a:solidFill>
                  <a:srgbClr val="006666"/>
                </a:solidFill>
                <a:latin typeface="Times New Roman" panose="02020603050405020304" pitchFamily="18" charset="0"/>
                <a:cs typeface="Times New Roman" panose="02020603050405020304" pitchFamily="18" charset="0"/>
              </a:rPr>
              <a:t>前</a:t>
            </a:r>
            <a:r>
              <a:rPr lang="en-US" altLang="zh-TW" sz="3200" b="1" dirty="0">
                <a:solidFill>
                  <a:srgbClr val="006666"/>
                </a:solidFill>
                <a:latin typeface="Times New Roman" panose="02020603050405020304" pitchFamily="18" charset="0"/>
                <a:cs typeface="Times New Roman" panose="02020603050405020304" pitchFamily="18" charset="0"/>
              </a:rPr>
              <a:t>80</a:t>
            </a:r>
            <a:r>
              <a:rPr lang="zh-TW" altLang="en-US" sz="3200" b="1" dirty="0" smtClean="0">
                <a:solidFill>
                  <a:srgbClr val="006666"/>
                </a:solidFill>
                <a:latin typeface="Times New Roman" panose="02020603050405020304" pitchFamily="18" charset="0"/>
                <a:cs typeface="Times New Roman" panose="02020603050405020304" pitchFamily="18" charset="0"/>
              </a:rPr>
              <a:t>手之二</a:t>
            </a:r>
            <a:endParaRPr lang="zh-TW" altLang="en-US" sz="3200" b="1" dirty="0">
              <a:solidFill>
                <a:srgbClr val="006666"/>
              </a:solidFill>
              <a:latin typeface="標楷體" pitchFamily="65" charset="-120"/>
              <a:ea typeface="標楷體" pitchFamily="65" charset="-12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45" t="27658" r="28184" b="12688"/>
          <a:stretch/>
        </p:blipFill>
        <p:spPr bwMode="auto">
          <a:xfrm>
            <a:off x="1429748" y="956162"/>
            <a:ext cx="5482512" cy="59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44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309320"/>
            <a:ext cx="2133600" cy="365125"/>
          </a:xfrm>
        </p:spPr>
        <p:txBody>
          <a:bodyPr/>
          <a:lstStyle/>
          <a:p>
            <a:pPr>
              <a:defRPr/>
            </a:pPr>
            <a:fld id="{B64E30A8-D264-4E72-8AA5-160288B368CA}" type="slidenum">
              <a:rPr lang="zh-TW" altLang="en-US" sz="6000" smtClean="0"/>
              <a:pPr>
                <a:defRPr/>
              </a:pPr>
              <a:t>11</a:t>
            </a:fld>
            <a:endParaRPr lang="zh-TW" altLang="en-US" sz="6000" dirty="0"/>
          </a:p>
        </p:txBody>
      </p:sp>
      <p:sp>
        <p:nvSpPr>
          <p:cNvPr id="6" name="矩形 5"/>
          <p:cNvSpPr/>
          <p:nvPr/>
        </p:nvSpPr>
        <p:spPr>
          <a:xfrm>
            <a:off x="-108520" y="134370"/>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的自我對</a:t>
            </a:r>
            <a:r>
              <a:rPr lang="zh-TW" altLang="en-US" sz="3200" b="1" dirty="0" smtClean="0">
                <a:solidFill>
                  <a:srgbClr val="006666"/>
                </a:solidFill>
                <a:latin typeface="Times New Roman" panose="02020603050405020304" pitchFamily="18" charset="0"/>
                <a:cs typeface="Times New Roman" panose="02020603050405020304" pitchFamily="18" charset="0"/>
              </a:rPr>
              <a:t>弈</a:t>
            </a:r>
            <a:r>
              <a:rPr lang="zh-TW" altLang="en-US" sz="3200" b="1" dirty="0">
                <a:solidFill>
                  <a:srgbClr val="006666"/>
                </a:solidFill>
                <a:latin typeface="Times New Roman" panose="02020603050405020304" pitchFamily="18" charset="0"/>
                <a:cs typeface="Times New Roman" panose="02020603050405020304" pitchFamily="18" charset="0"/>
              </a:rPr>
              <a:t>前</a:t>
            </a:r>
            <a:r>
              <a:rPr lang="en-US" altLang="zh-TW" sz="3200" b="1" dirty="0">
                <a:solidFill>
                  <a:srgbClr val="006666"/>
                </a:solidFill>
                <a:latin typeface="Times New Roman" panose="02020603050405020304" pitchFamily="18" charset="0"/>
                <a:cs typeface="Times New Roman" panose="02020603050405020304" pitchFamily="18" charset="0"/>
              </a:rPr>
              <a:t>80</a:t>
            </a:r>
            <a:r>
              <a:rPr lang="zh-TW" altLang="en-US" sz="3200" b="1" dirty="0" smtClean="0">
                <a:solidFill>
                  <a:srgbClr val="006666"/>
                </a:solidFill>
                <a:latin typeface="Times New Roman" panose="02020603050405020304" pitchFamily="18" charset="0"/>
                <a:cs typeface="Times New Roman" panose="02020603050405020304" pitchFamily="18" charset="0"/>
              </a:rPr>
              <a:t>手之三</a:t>
            </a:r>
            <a:endParaRPr lang="zh-TW" altLang="en-US" sz="3200" b="1" dirty="0">
              <a:solidFill>
                <a:srgbClr val="006666"/>
              </a:solidFill>
              <a:latin typeface="標楷體" pitchFamily="65" charset="-120"/>
              <a:ea typeface="標楷體" pitchFamily="65" charset="-12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74" t="26451" r="16774" b="9033"/>
          <a:stretch/>
        </p:blipFill>
        <p:spPr bwMode="auto">
          <a:xfrm>
            <a:off x="1115616" y="836712"/>
            <a:ext cx="6276662" cy="591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8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686872" y="6309320"/>
            <a:ext cx="2133600" cy="365125"/>
          </a:xfrm>
        </p:spPr>
        <p:txBody>
          <a:bodyPr/>
          <a:lstStyle/>
          <a:p>
            <a:pPr>
              <a:defRPr/>
            </a:pPr>
            <a:fld id="{B64E30A8-D264-4E72-8AA5-160288B368CA}" type="slidenum">
              <a:rPr lang="zh-TW" altLang="en-US" sz="6000" smtClean="0"/>
              <a:pPr>
                <a:defRPr/>
              </a:pPr>
              <a:t>12</a:t>
            </a:fld>
            <a:endParaRPr lang="zh-TW" altLang="en-US" sz="6000" dirty="0"/>
          </a:p>
        </p:txBody>
      </p:sp>
      <p:sp>
        <p:nvSpPr>
          <p:cNvPr id="5" name="矩形 4"/>
          <p:cNvSpPr/>
          <p:nvPr/>
        </p:nvSpPr>
        <p:spPr>
          <a:xfrm>
            <a:off x="467544" y="404664"/>
            <a:ext cx="8417400" cy="4955203"/>
          </a:xfrm>
          <a:prstGeom prst="rect">
            <a:avLst/>
          </a:prstGeom>
        </p:spPr>
        <p:txBody>
          <a:bodyPr wrap="square">
            <a:spAutoFit/>
          </a:bodyPr>
          <a:lstStyle/>
          <a:p>
            <a:r>
              <a:rPr lang="zh-TW" altLang="en-US" sz="3200" b="1" dirty="0" smtClean="0">
                <a:solidFill>
                  <a:srgbClr val="006666"/>
                </a:solidFill>
                <a:latin typeface="Times New Roman" panose="02020603050405020304" pitchFamily="18" charset="0"/>
                <a:cs typeface="Times New Roman" panose="02020603050405020304" pitchFamily="18" charset="0"/>
              </a:rPr>
              <a:t>人工智慧專家、美國北卡羅萊納大學夏洛特分校洪韜</a:t>
            </a:r>
            <a:r>
              <a:rPr lang="zh-TW" altLang="en-US" sz="3200" b="1" dirty="0">
                <a:solidFill>
                  <a:srgbClr val="006666"/>
                </a:solidFill>
                <a:latin typeface="Times New Roman" panose="02020603050405020304" pitchFamily="18" charset="0"/>
                <a:cs typeface="Times New Roman" panose="02020603050405020304" pitchFamily="18" charset="0"/>
              </a:rPr>
              <a:t>教授</a:t>
            </a:r>
            <a:r>
              <a:rPr lang="zh-TW" altLang="en-US" sz="3200" b="1" dirty="0" smtClean="0">
                <a:solidFill>
                  <a:srgbClr val="006666"/>
                </a:solidFill>
                <a:latin typeface="Times New Roman" panose="02020603050405020304" pitchFamily="18" charset="0"/>
                <a:cs typeface="Times New Roman" panose="02020603050405020304" pitchFamily="18" charset="0"/>
              </a:rPr>
              <a:t>：</a:t>
            </a:r>
            <a:endParaRPr lang="en-US" altLang="zh-TW" sz="3200" b="1" dirty="0" smtClean="0">
              <a:solidFill>
                <a:srgbClr val="006666"/>
              </a:solidFill>
              <a:latin typeface="Times New Roman" panose="02020603050405020304" pitchFamily="18" charset="0"/>
              <a:cs typeface="Times New Roman" panose="02020603050405020304" pitchFamily="18" charset="0"/>
            </a:endParaRPr>
          </a:p>
          <a:p>
            <a:endParaRPr lang="en-US" altLang="zh-TW" sz="2800" b="1" dirty="0" smtClean="0">
              <a:solidFill>
                <a:srgbClr val="990033"/>
              </a:solidFill>
              <a:latin typeface="Times New Roman" panose="02020603050405020304" pitchFamily="18" charset="0"/>
              <a:cs typeface="Times New Roman" panose="02020603050405020304" pitchFamily="18" charset="0"/>
            </a:endParaRPr>
          </a:p>
          <a:p>
            <a:r>
              <a:rPr lang="zh-TW" altLang="en-US" sz="2800" b="1" dirty="0" smtClean="0">
                <a:solidFill>
                  <a:srgbClr val="990033"/>
                </a:solidFill>
                <a:latin typeface="Times New Roman" panose="02020603050405020304" pitchFamily="18" charset="0"/>
                <a:cs typeface="Times New Roman" panose="02020603050405020304" pitchFamily="18" charset="0"/>
              </a:rPr>
              <a:t>我</a:t>
            </a:r>
            <a:r>
              <a:rPr lang="zh-TW" altLang="en-US" sz="2800" b="1" dirty="0">
                <a:solidFill>
                  <a:srgbClr val="990033"/>
                </a:solidFill>
                <a:latin typeface="Times New Roman" panose="02020603050405020304" pitchFamily="18" charset="0"/>
                <a:cs typeface="Times New Roman" panose="02020603050405020304" pitchFamily="18" charset="0"/>
              </a:rPr>
              <a:t>非常仔細從頭到尾讀了這篇論文。首先要肯定工作本身的價值。從用棋譜</a:t>
            </a:r>
            <a:r>
              <a:rPr lang="en-US" altLang="zh-TW" sz="2800" b="1" dirty="0">
                <a:solidFill>
                  <a:srgbClr val="990033"/>
                </a:solidFill>
                <a:latin typeface="Times New Roman" panose="02020603050405020304" pitchFamily="18" charset="0"/>
                <a:cs typeface="Times New Roman" panose="02020603050405020304" pitchFamily="18" charset="0"/>
              </a:rPr>
              <a:t>(supervised learning)</a:t>
            </a:r>
            <a:r>
              <a:rPr lang="zh-TW" altLang="en-US" sz="2800" b="1" dirty="0">
                <a:solidFill>
                  <a:srgbClr val="990033"/>
                </a:solidFill>
                <a:latin typeface="Times New Roman" panose="02020603050405020304" pitchFamily="18" charset="0"/>
                <a:cs typeface="Times New Roman" panose="02020603050405020304" pitchFamily="18" charset="0"/>
              </a:rPr>
              <a:t>到扔棋譜，是重大貢獻</a:t>
            </a:r>
            <a:r>
              <a:rPr lang="en-US" altLang="zh-TW" sz="2800" b="1" dirty="0">
                <a:solidFill>
                  <a:srgbClr val="990033"/>
                </a:solidFill>
                <a:latin typeface="Times New Roman" panose="02020603050405020304" pitchFamily="18" charset="0"/>
                <a:cs typeface="Times New Roman" panose="02020603050405020304" pitchFamily="18" charset="0"/>
              </a:rPr>
              <a:t>(contribution)</a:t>
            </a:r>
            <a:r>
              <a:rPr lang="zh-TW" altLang="en-US" sz="2800" b="1" dirty="0">
                <a:solidFill>
                  <a:srgbClr val="990033"/>
                </a:solidFill>
                <a:latin typeface="Times New Roman" panose="02020603050405020304" pitchFamily="18" charset="0"/>
                <a:cs typeface="Times New Roman" panose="02020603050405020304" pitchFamily="18" charset="0"/>
              </a:rPr>
              <a:t>！幹掉了當前最牛的棋手（變身前的阿法狗），是</a:t>
            </a:r>
            <a:r>
              <a:rPr lang="en-US" altLang="zh-TW" sz="2800" b="1" dirty="0">
                <a:solidFill>
                  <a:srgbClr val="990033"/>
                </a:solidFill>
                <a:latin typeface="Times New Roman" panose="02020603050405020304" pitchFamily="18" charset="0"/>
                <a:cs typeface="Times New Roman" panose="02020603050405020304" pitchFamily="18" charset="0"/>
              </a:rPr>
              <a:t>advancing state-of-the-art </a:t>
            </a:r>
            <a:r>
              <a:rPr lang="zh-TW" altLang="en-US" sz="2800" b="1" dirty="0">
                <a:solidFill>
                  <a:srgbClr val="990033"/>
                </a:solidFill>
                <a:latin typeface="Times New Roman" panose="02020603050405020304" pitchFamily="18" charset="0"/>
                <a:cs typeface="Times New Roman" panose="02020603050405020304" pitchFamily="18" charset="0"/>
              </a:rPr>
              <a:t>。神經網絡的設計和訓練方法都有改進，是創新（</a:t>
            </a:r>
            <a:r>
              <a:rPr lang="en-US" altLang="zh-TW" sz="2800" b="1" dirty="0">
                <a:solidFill>
                  <a:srgbClr val="990033"/>
                </a:solidFill>
                <a:latin typeface="Times New Roman" panose="02020603050405020304" pitchFamily="18" charset="0"/>
                <a:cs typeface="Times New Roman" panose="02020603050405020304" pitchFamily="18" charset="0"/>
              </a:rPr>
              <a:t>novelty</a:t>
            </a:r>
            <a:r>
              <a:rPr lang="zh-TW" altLang="en-US" sz="2800" b="1" dirty="0">
                <a:solidFill>
                  <a:srgbClr val="990033"/>
                </a:solidFill>
                <a:latin typeface="Times New Roman" panose="02020603050405020304" pitchFamily="18" charset="0"/>
                <a:cs typeface="Times New Roman" panose="02020603050405020304" pitchFamily="18" charset="0"/>
              </a:rPr>
              <a:t>）。從應用角度，以後可能不再需要耗費人工去為</a:t>
            </a:r>
            <a:r>
              <a:rPr lang="en-US" altLang="zh-TW" sz="2800" b="1" dirty="0">
                <a:solidFill>
                  <a:srgbClr val="990033"/>
                </a:solidFill>
                <a:latin typeface="Times New Roman" panose="02020603050405020304" pitchFamily="18" charset="0"/>
                <a:cs typeface="Times New Roman" panose="02020603050405020304" pitchFamily="18" charset="0"/>
              </a:rPr>
              <a:t>AI</a:t>
            </a:r>
            <a:r>
              <a:rPr lang="zh-TW" altLang="en-US" sz="2800" b="1" dirty="0">
                <a:solidFill>
                  <a:srgbClr val="990033"/>
                </a:solidFill>
                <a:latin typeface="Times New Roman" panose="02020603050405020304" pitchFamily="18" charset="0"/>
                <a:cs typeface="Times New Roman" panose="02020603050405020304" pitchFamily="18" charset="0"/>
              </a:rPr>
              <a:t>的產品做大量的前期準備工作，這是其意義</a:t>
            </a:r>
            <a:r>
              <a:rPr lang="en-US" altLang="zh-TW" sz="2800" b="1" dirty="0">
                <a:solidFill>
                  <a:srgbClr val="990033"/>
                </a:solidFill>
                <a:latin typeface="Times New Roman" panose="02020603050405020304" pitchFamily="18" charset="0"/>
                <a:cs typeface="Times New Roman" panose="02020603050405020304" pitchFamily="18" charset="0"/>
              </a:rPr>
              <a:t>(significance)</a:t>
            </a:r>
            <a:r>
              <a:rPr lang="zh-TW" altLang="en-US" sz="2800" b="1" dirty="0">
                <a:solidFill>
                  <a:srgbClr val="990033"/>
                </a:solidFill>
                <a:latin typeface="Times New Roman" panose="02020603050405020304" pitchFamily="18" charset="0"/>
                <a:cs typeface="Times New Roman" panose="02020603050405020304" pitchFamily="18" charset="0"/>
              </a:rPr>
              <a:t>所在！</a:t>
            </a:r>
            <a:endParaRPr lang="en-US" altLang="zh-TW" sz="2800" b="1" dirty="0" smtClean="0">
              <a:solidFill>
                <a:srgbClr val="990033"/>
              </a:solidFill>
              <a:latin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57074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1344" y="6237312"/>
            <a:ext cx="2133600" cy="365125"/>
          </a:xfrm>
        </p:spPr>
        <p:txBody>
          <a:bodyPr/>
          <a:lstStyle/>
          <a:p>
            <a:pPr>
              <a:defRPr/>
            </a:pPr>
            <a:fld id="{B64E30A8-D264-4E72-8AA5-160288B368CA}" type="slidenum">
              <a:rPr lang="zh-TW" altLang="en-US" sz="6000" smtClean="0"/>
              <a:pPr>
                <a:defRPr/>
              </a:pPr>
              <a:t>13</a:t>
            </a:fld>
            <a:endParaRPr lang="zh-TW" altLang="en-US" sz="6000" dirty="0"/>
          </a:p>
        </p:txBody>
      </p:sp>
      <p:sp>
        <p:nvSpPr>
          <p:cNvPr id="5" name="矩形 4"/>
          <p:cNvSpPr/>
          <p:nvPr/>
        </p:nvSpPr>
        <p:spPr>
          <a:xfrm>
            <a:off x="467544" y="980728"/>
            <a:ext cx="8417400" cy="4093428"/>
          </a:xfrm>
          <a:prstGeom prst="rect">
            <a:avLst/>
          </a:prstGeom>
        </p:spPr>
        <p:txBody>
          <a:bodyPr wrap="square">
            <a:spAutoFit/>
          </a:bodyPr>
          <a:lstStyle/>
          <a:p>
            <a:r>
              <a:rPr lang="zh-TW" altLang="en-US" sz="3200" b="1" dirty="0" smtClean="0">
                <a:solidFill>
                  <a:srgbClr val="006666"/>
                </a:solidFill>
                <a:latin typeface="Times New Roman" panose="02020603050405020304" pitchFamily="18" charset="0"/>
                <a:cs typeface="Times New Roman" panose="02020603050405020304" pitchFamily="18" charset="0"/>
              </a:rPr>
              <a:t>人工智慧</a:t>
            </a:r>
            <a:r>
              <a:rPr lang="zh-TW" altLang="en-US" sz="3200" b="1" dirty="0">
                <a:solidFill>
                  <a:srgbClr val="006666"/>
                </a:solidFill>
                <a:latin typeface="Times New Roman" panose="02020603050405020304" pitchFamily="18" charset="0"/>
                <a:cs typeface="Times New Roman" panose="02020603050405020304" pitchFamily="18" charset="0"/>
              </a:rPr>
              <a:t>專家、美國密西根大學人工智慧實驗室主任</a:t>
            </a:r>
            <a:r>
              <a:rPr lang="en-US" altLang="zh-TW" sz="3200" b="1" dirty="0" err="1">
                <a:solidFill>
                  <a:srgbClr val="006666"/>
                </a:solidFill>
                <a:latin typeface="Times New Roman" panose="02020603050405020304" pitchFamily="18" charset="0"/>
                <a:cs typeface="Times New Roman" panose="02020603050405020304" pitchFamily="18" charset="0"/>
              </a:rPr>
              <a:t>Satinder</a:t>
            </a:r>
            <a:r>
              <a:rPr lang="en-US" altLang="zh-TW" sz="3200" b="1" dirty="0">
                <a:solidFill>
                  <a:srgbClr val="006666"/>
                </a:solidFill>
                <a:latin typeface="Times New Roman" panose="02020603050405020304" pitchFamily="18" charset="0"/>
                <a:cs typeface="Times New Roman" panose="02020603050405020304" pitchFamily="18" charset="0"/>
              </a:rPr>
              <a:t> </a:t>
            </a:r>
            <a:r>
              <a:rPr lang="en-US" altLang="zh-TW" sz="3200" b="1" dirty="0" smtClean="0">
                <a:solidFill>
                  <a:srgbClr val="006666"/>
                </a:solidFill>
                <a:latin typeface="Times New Roman" panose="02020603050405020304" pitchFamily="18" charset="0"/>
                <a:cs typeface="Times New Roman" panose="02020603050405020304" pitchFamily="18" charset="0"/>
              </a:rPr>
              <a:t>Singh</a:t>
            </a:r>
            <a:r>
              <a:rPr lang="zh-TW" altLang="en-US" sz="3200" b="1" dirty="0" smtClean="0">
                <a:solidFill>
                  <a:srgbClr val="006666"/>
                </a:solidFill>
                <a:latin typeface="Times New Roman" panose="02020603050405020304" pitchFamily="18" charset="0"/>
                <a:cs typeface="Times New Roman" panose="02020603050405020304" pitchFamily="18" charset="0"/>
              </a:rPr>
              <a:t>：</a:t>
            </a:r>
            <a:endParaRPr lang="en-US" altLang="zh-TW" sz="3200" b="1" dirty="0" smtClean="0">
              <a:solidFill>
                <a:srgbClr val="006666"/>
              </a:solidFill>
              <a:latin typeface="Times New Roman" panose="02020603050405020304" pitchFamily="18" charset="0"/>
              <a:cs typeface="Times New Roman" panose="02020603050405020304" pitchFamily="18" charset="0"/>
            </a:endParaRPr>
          </a:p>
          <a:p>
            <a:endParaRPr lang="en-US" altLang="zh-TW" sz="2800" b="1" dirty="0">
              <a:solidFill>
                <a:srgbClr val="990033"/>
              </a:solidFill>
              <a:latin typeface="Times New Roman" panose="02020603050405020304" pitchFamily="18" charset="0"/>
              <a:cs typeface="Times New Roman" panose="02020603050405020304" pitchFamily="18" charset="0"/>
            </a:endParaRPr>
          </a:p>
          <a:p>
            <a:r>
              <a:rPr lang="zh-TW" altLang="en-US" sz="2800" b="1" dirty="0" smtClean="0">
                <a:solidFill>
                  <a:srgbClr val="990033"/>
                </a:solidFill>
                <a:latin typeface="Times New Roman" panose="02020603050405020304" pitchFamily="18" charset="0"/>
                <a:cs typeface="Times New Roman" panose="02020603050405020304" pitchFamily="18" charset="0"/>
              </a:rPr>
              <a:t>這（</a:t>
            </a:r>
            <a:r>
              <a:rPr lang="en-US" altLang="zh-TW" sz="2800" b="1" dirty="0">
                <a:solidFill>
                  <a:srgbClr val="990033"/>
                </a:solidFill>
                <a:latin typeface="Times New Roman" panose="02020603050405020304" pitchFamily="18" charset="0"/>
                <a:cs typeface="Times New Roman" panose="02020603050405020304" pitchFamily="18" charset="0"/>
              </a:rPr>
              <a:t> AlphaGo</a:t>
            </a:r>
            <a:r>
              <a:rPr lang="zh-TW" altLang="en-US" sz="2800" b="1" dirty="0">
                <a:solidFill>
                  <a:srgbClr val="990033"/>
                </a:solidFill>
                <a:latin typeface="Times New Roman" panose="02020603050405020304" pitchFamily="18" charset="0"/>
                <a:cs typeface="Times New Roman" panose="02020603050405020304" pitchFamily="18" charset="0"/>
              </a:rPr>
              <a:t> </a:t>
            </a:r>
            <a:r>
              <a:rPr lang="en-US" altLang="zh-TW" sz="2800" b="1" dirty="0">
                <a:solidFill>
                  <a:srgbClr val="990033"/>
                </a:solidFill>
                <a:latin typeface="Times New Roman" panose="02020603050405020304" pitchFamily="18" charset="0"/>
                <a:cs typeface="Times New Roman" panose="02020603050405020304" pitchFamily="18" charset="0"/>
              </a:rPr>
              <a:t>Zero </a:t>
            </a:r>
            <a:r>
              <a:rPr lang="zh-TW" altLang="en-US" sz="2800" b="1" dirty="0" smtClean="0">
                <a:solidFill>
                  <a:srgbClr val="990033"/>
                </a:solidFill>
                <a:latin typeface="Times New Roman" panose="02020603050405020304" pitchFamily="18" charset="0"/>
                <a:cs typeface="Times New Roman" panose="02020603050405020304" pitchFamily="18" charset="0"/>
              </a:rPr>
              <a:t>）並非</a:t>
            </a:r>
            <a:r>
              <a:rPr lang="zh-TW" altLang="en-US" sz="2800" b="1" dirty="0">
                <a:solidFill>
                  <a:srgbClr val="990033"/>
                </a:solidFill>
                <a:latin typeface="Times New Roman" panose="02020603050405020304" pitchFamily="18" charset="0"/>
                <a:cs typeface="Times New Roman" panose="02020603050405020304" pitchFamily="18" charset="0"/>
              </a:rPr>
              <a:t>任何結束的開始，因為人工智慧和人甚至動物相比，所知所能依然極端有限</a:t>
            </a:r>
            <a:r>
              <a:rPr lang="zh-TW" altLang="en-US" sz="2800" b="1" dirty="0" smtClean="0">
                <a:solidFill>
                  <a:srgbClr val="990033"/>
                </a:solidFill>
                <a:latin typeface="Times New Roman" panose="02020603050405020304" pitchFamily="18" charset="0"/>
                <a:cs typeface="Times New Roman" panose="02020603050405020304" pitchFamily="18" charset="0"/>
              </a:rPr>
              <a:t>。</a:t>
            </a:r>
            <a:endParaRPr lang="en-US" altLang="zh-TW" sz="2800" b="1" dirty="0" smtClean="0">
              <a:solidFill>
                <a:srgbClr val="990033"/>
              </a:solidFill>
              <a:latin typeface="Times New Roman" panose="02020603050405020304" pitchFamily="18" charset="0"/>
              <a:cs typeface="Times New Roman" panose="02020603050405020304" pitchFamily="18" charset="0"/>
            </a:endParaRPr>
          </a:p>
          <a:p>
            <a:endParaRPr lang="en-US" altLang="zh-TW" sz="2800" b="1" dirty="0">
              <a:solidFill>
                <a:srgbClr val="990033"/>
              </a:solidFill>
              <a:latin typeface="Times New Roman" panose="02020603050405020304" pitchFamily="18" charset="0"/>
              <a:cs typeface="Times New Roman" panose="02020603050405020304" pitchFamily="18" charset="0"/>
            </a:endParaRPr>
          </a:p>
          <a:p>
            <a:r>
              <a:rPr lang="zh-TW" altLang="en-US" sz="2800" b="1" dirty="0" smtClean="0">
                <a:solidFill>
                  <a:srgbClr val="990033"/>
                </a:solidFill>
                <a:latin typeface="Times New Roman" panose="02020603050405020304" pitchFamily="18" charset="0"/>
                <a:cs typeface="Times New Roman" panose="02020603050405020304" pitchFamily="18" charset="0"/>
              </a:rPr>
              <a:t>這</a:t>
            </a:r>
            <a:r>
              <a:rPr lang="zh-TW" altLang="en-US" sz="2800" b="1" dirty="0">
                <a:solidFill>
                  <a:srgbClr val="990033"/>
                </a:solidFill>
                <a:latin typeface="Times New Roman" panose="02020603050405020304" pitchFamily="18" charset="0"/>
                <a:cs typeface="Times New Roman" panose="02020603050405020304" pitchFamily="18" charset="0"/>
              </a:rPr>
              <a:t>是一項重大成就</a:t>
            </a:r>
            <a:r>
              <a:rPr lang="en-US" altLang="zh-TW" sz="2800" b="1" dirty="0">
                <a:solidFill>
                  <a:srgbClr val="990033"/>
                </a:solidFill>
                <a:latin typeface="Times New Roman" panose="02020603050405020304" pitchFamily="18" charset="0"/>
                <a:cs typeface="Times New Roman" panose="02020603050405020304" pitchFamily="18" charset="0"/>
              </a:rPr>
              <a:t>, </a:t>
            </a:r>
            <a:r>
              <a:rPr lang="zh-TW" altLang="en-US" sz="2800" b="1" dirty="0">
                <a:solidFill>
                  <a:srgbClr val="990033"/>
                </a:solidFill>
                <a:latin typeface="Times New Roman" panose="02020603050405020304" pitchFamily="18" charset="0"/>
                <a:cs typeface="Times New Roman" panose="02020603050405020304" pitchFamily="18" charset="0"/>
              </a:rPr>
              <a:t>顯示強化學習而不依賴人的經驗，可以做的更</a:t>
            </a:r>
            <a:r>
              <a:rPr lang="zh-TW" altLang="en-US" sz="2800" b="1" dirty="0" smtClean="0">
                <a:solidFill>
                  <a:srgbClr val="990033"/>
                </a:solidFill>
                <a:latin typeface="Times New Roman" panose="02020603050405020304" pitchFamily="18" charset="0"/>
                <a:cs typeface="Times New Roman" panose="02020603050405020304" pitchFamily="18" charset="0"/>
              </a:rPr>
              <a:t>好。</a:t>
            </a:r>
            <a:endParaRPr lang="en-US" altLang="zh-TW" sz="2800" b="1" dirty="0" smtClean="0">
              <a:solidFill>
                <a:srgbClr val="990033"/>
              </a:solidFill>
              <a:latin typeface="Times New Roman" panose="02020603050405020304" pitchFamily="18" charset="0"/>
              <a:cs typeface="Times New Roman" panose="02020603050405020304" pitchFamily="18" charset="0"/>
            </a:endParaRPr>
          </a:p>
          <a:p>
            <a:endParaRPr lang="en-US" altLang="zh-TW" sz="2800" b="1" dirty="0" smtClean="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42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46912" y="6309320"/>
            <a:ext cx="2133600" cy="365125"/>
          </a:xfrm>
        </p:spPr>
        <p:txBody>
          <a:bodyPr/>
          <a:lstStyle/>
          <a:p>
            <a:pPr>
              <a:defRPr/>
            </a:pPr>
            <a:fld id="{B64E30A8-D264-4E72-8AA5-160288B368CA}" type="slidenum">
              <a:rPr lang="zh-TW" altLang="en-US" sz="6000" smtClean="0"/>
              <a:pPr>
                <a:defRPr/>
              </a:pPr>
              <a:t>14</a:t>
            </a:fld>
            <a:endParaRPr lang="zh-TW" altLang="en-US" sz="6000" dirty="0"/>
          </a:p>
        </p:txBody>
      </p:sp>
      <p:sp>
        <p:nvSpPr>
          <p:cNvPr id="5" name="矩形 4"/>
          <p:cNvSpPr/>
          <p:nvPr/>
        </p:nvSpPr>
        <p:spPr>
          <a:xfrm>
            <a:off x="179512" y="44624"/>
            <a:ext cx="8784976" cy="6801862"/>
          </a:xfrm>
          <a:prstGeom prst="rect">
            <a:avLst/>
          </a:prstGeom>
        </p:spPr>
        <p:txBody>
          <a:bodyPr wrap="square">
            <a:spAutoFit/>
          </a:bodyPr>
          <a:lstStyle/>
          <a:p>
            <a:r>
              <a:rPr lang="zh-TW" altLang="en-US" sz="3200" b="1" dirty="0" smtClean="0">
                <a:solidFill>
                  <a:srgbClr val="006666"/>
                </a:solidFill>
                <a:latin typeface="Times New Roman" panose="02020603050405020304" pitchFamily="18" charset="0"/>
                <a:cs typeface="Times New Roman" panose="02020603050405020304" pitchFamily="18" charset="0"/>
              </a:rPr>
              <a:t>人工智慧</a:t>
            </a:r>
            <a:r>
              <a:rPr lang="zh-TW" altLang="en-US" sz="3200" b="1" dirty="0">
                <a:solidFill>
                  <a:srgbClr val="006666"/>
                </a:solidFill>
                <a:latin typeface="Times New Roman" panose="02020603050405020304" pitchFamily="18" charset="0"/>
                <a:cs typeface="Times New Roman" panose="02020603050405020304" pitchFamily="18" charset="0"/>
              </a:rPr>
              <a:t>專家、</a:t>
            </a:r>
            <a:r>
              <a:rPr lang="zh-TW" altLang="en-US" sz="3200" b="1" dirty="0" smtClean="0">
                <a:solidFill>
                  <a:srgbClr val="006666"/>
                </a:solidFill>
                <a:latin typeface="Times New Roman" panose="02020603050405020304" pitchFamily="18" charset="0"/>
                <a:cs typeface="Times New Roman" panose="02020603050405020304" pitchFamily="18" charset="0"/>
              </a:rPr>
              <a:t>美國杜</a:t>
            </a:r>
            <a:r>
              <a:rPr lang="zh-TW" altLang="en-US" sz="3200" b="1" dirty="0">
                <a:solidFill>
                  <a:srgbClr val="006666"/>
                </a:solidFill>
                <a:latin typeface="Times New Roman" panose="02020603050405020304" pitchFamily="18" charset="0"/>
                <a:cs typeface="Times New Roman" panose="02020603050405020304" pitchFamily="18" charset="0"/>
              </a:rPr>
              <a:t>克大學人工智慧專家陳怡然教授</a:t>
            </a:r>
            <a:r>
              <a:rPr lang="zh-TW" altLang="en-US" sz="2800" b="1" dirty="0" smtClean="0">
                <a:solidFill>
                  <a:srgbClr val="006666"/>
                </a:solidFill>
                <a:latin typeface="Times New Roman" panose="02020603050405020304" pitchFamily="18" charset="0"/>
                <a:cs typeface="Times New Roman" panose="02020603050405020304" pitchFamily="18" charset="0"/>
              </a:rPr>
              <a:t>：</a:t>
            </a:r>
            <a:endParaRPr lang="en-US" altLang="zh-TW" sz="1200" b="1" dirty="0">
              <a:solidFill>
                <a:srgbClr val="006666"/>
              </a:solidFill>
              <a:latin typeface="Times New Roman" panose="02020603050405020304" pitchFamily="18" charset="0"/>
              <a:cs typeface="Times New Roman" panose="02020603050405020304" pitchFamily="18" charset="0"/>
            </a:endParaRPr>
          </a:p>
          <a:p>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r>
              <a:rPr lang="en-US" altLang="zh-TW" sz="2400" b="1" dirty="0" smtClean="0">
                <a:solidFill>
                  <a:srgbClr val="990033"/>
                </a:solidFill>
                <a:latin typeface="Times New Roman" panose="02020603050405020304" pitchFamily="18" charset="0"/>
                <a:cs typeface="Times New Roman" panose="02020603050405020304" pitchFamily="18" charset="0"/>
              </a:rPr>
              <a:t>DeepMind</a:t>
            </a:r>
            <a:r>
              <a:rPr lang="zh-TW" altLang="en-US" sz="2400" b="1" dirty="0">
                <a:solidFill>
                  <a:srgbClr val="990033"/>
                </a:solidFill>
                <a:latin typeface="Times New Roman" panose="02020603050405020304" pitchFamily="18" charset="0"/>
                <a:cs typeface="Times New Roman" panose="02020603050405020304" pitchFamily="18" charset="0"/>
              </a:rPr>
              <a:t>最新推出的</a:t>
            </a:r>
            <a:r>
              <a:rPr lang="en-US" altLang="zh-TW" sz="2400" b="1" dirty="0">
                <a:solidFill>
                  <a:srgbClr val="990033"/>
                </a:solidFill>
                <a:latin typeface="Times New Roman" panose="02020603050405020304" pitchFamily="18" charset="0"/>
                <a:cs typeface="Times New Roman" panose="02020603050405020304" pitchFamily="18" charset="0"/>
              </a:rPr>
              <a:t>AlphaGo Zero</a:t>
            </a:r>
            <a:r>
              <a:rPr lang="zh-TW" altLang="en-US" sz="2400" b="1" dirty="0">
                <a:solidFill>
                  <a:srgbClr val="990033"/>
                </a:solidFill>
                <a:latin typeface="Times New Roman" panose="02020603050405020304" pitchFamily="18" charset="0"/>
                <a:cs typeface="Times New Roman" panose="02020603050405020304" pitchFamily="18" charset="0"/>
              </a:rPr>
              <a:t>降低了訓練複雜度，擺脫了對人類標注樣本</a:t>
            </a:r>
            <a:r>
              <a:rPr lang="en-US" altLang="zh-TW" sz="2400" b="1" dirty="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人類歷史棋局</a:t>
            </a:r>
            <a:r>
              <a:rPr lang="en-US" altLang="zh-TW" sz="2400" b="1" dirty="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的依賴，讓深度學習用於複雜決策更加方便可行。我個人覺得最有趣的是證明了人類經驗由於樣本空間大小的限制，往往都收斂於局部最優而不自知（或無法發現），而機器學習可以突破這個限制。之前大家隱隱約約覺得應該如此，而現在是鐵的量化事實擺在面前！這篇論文資料顯示學習人類選手的下法雖然能在訓練之初獲得較好的棋力，但在訓練後期所能達到的棋力卻只能與原版的</a:t>
            </a:r>
            <a:r>
              <a:rPr lang="en-US" altLang="zh-TW" sz="2400" b="1" dirty="0">
                <a:solidFill>
                  <a:srgbClr val="990033"/>
                </a:solidFill>
                <a:latin typeface="Times New Roman" panose="02020603050405020304" pitchFamily="18" charset="0"/>
                <a:cs typeface="Times New Roman" panose="02020603050405020304" pitchFamily="18" charset="0"/>
              </a:rPr>
              <a:t>AlphaGo</a:t>
            </a:r>
            <a:r>
              <a:rPr lang="zh-TW" altLang="en-US" sz="2400" b="1" dirty="0">
                <a:solidFill>
                  <a:srgbClr val="990033"/>
                </a:solidFill>
                <a:latin typeface="Times New Roman" panose="02020603050405020304" pitchFamily="18" charset="0"/>
                <a:cs typeface="Times New Roman" panose="02020603050405020304" pitchFamily="18" charset="0"/>
              </a:rPr>
              <a:t>相近，而不學習人類下法的</a:t>
            </a:r>
            <a:r>
              <a:rPr lang="en-US" altLang="zh-TW" sz="2400" b="1" dirty="0">
                <a:solidFill>
                  <a:srgbClr val="990033"/>
                </a:solidFill>
                <a:latin typeface="Times New Roman" panose="02020603050405020304" pitchFamily="18" charset="0"/>
                <a:cs typeface="Times New Roman" panose="02020603050405020304" pitchFamily="18" charset="0"/>
              </a:rPr>
              <a:t>AlphaGo Zero</a:t>
            </a:r>
            <a:r>
              <a:rPr lang="zh-TW" altLang="en-US" sz="2400" b="1" dirty="0">
                <a:solidFill>
                  <a:srgbClr val="990033"/>
                </a:solidFill>
                <a:latin typeface="Times New Roman" panose="02020603050405020304" pitchFamily="18" charset="0"/>
                <a:cs typeface="Times New Roman" panose="02020603050405020304" pitchFamily="18" charset="0"/>
              </a:rPr>
              <a:t>最終卻能表現得更好</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en-US" altLang="zh-TW" sz="2400" b="1" dirty="0" smtClean="0">
              <a:solidFill>
                <a:srgbClr val="990033"/>
              </a:solidFill>
              <a:latin typeface="Times New Roman" panose="02020603050405020304" pitchFamily="18" charset="0"/>
              <a:cs typeface="Times New Roman" panose="02020603050405020304" pitchFamily="18" charset="0"/>
            </a:endParaRPr>
          </a:p>
          <a:p>
            <a:endParaRPr lang="en-US" altLang="zh-TW" sz="2400" b="1" dirty="0">
              <a:solidFill>
                <a:srgbClr val="990033"/>
              </a:solidFill>
              <a:latin typeface="Times New Roman" panose="02020603050405020304" pitchFamily="18" charset="0"/>
              <a:cs typeface="Times New Roman" panose="02020603050405020304" pitchFamily="18" charset="0"/>
            </a:endParaRPr>
          </a:p>
          <a:p>
            <a:r>
              <a:rPr lang="zh-TW" altLang="en-US" sz="2400" b="1" dirty="0" smtClean="0">
                <a:solidFill>
                  <a:srgbClr val="990033"/>
                </a:solidFill>
                <a:latin typeface="Times New Roman" panose="02020603050405020304" pitchFamily="18" charset="0"/>
                <a:cs typeface="Times New Roman" panose="02020603050405020304" pitchFamily="18" charset="0"/>
              </a:rPr>
              <a:t>這</a:t>
            </a:r>
            <a:r>
              <a:rPr lang="zh-TW" altLang="en-US" sz="2400" b="1" dirty="0">
                <a:solidFill>
                  <a:srgbClr val="990033"/>
                </a:solidFill>
                <a:latin typeface="Times New Roman" panose="02020603050405020304" pitchFamily="18" charset="0"/>
                <a:cs typeface="Times New Roman" panose="02020603050405020304" pitchFamily="18" charset="0"/>
              </a:rPr>
              <a:t>或許說明人類的下棋資料將演算法導向了局部最優</a:t>
            </a:r>
            <a:r>
              <a:rPr lang="en-US" altLang="zh-TW" sz="2400" b="1" dirty="0">
                <a:solidFill>
                  <a:srgbClr val="990033"/>
                </a:solidFill>
                <a:latin typeface="Times New Roman" panose="02020603050405020304" pitchFamily="18" charset="0"/>
                <a:cs typeface="Times New Roman" panose="02020603050405020304" pitchFamily="18" charset="0"/>
              </a:rPr>
              <a:t>(local optima)</a:t>
            </a:r>
            <a:r>
              <a:rPr lang="zh-TW" altLang="en-US" sz="2400" b="1" dirty="0">
                <a:solidFill>
                  <a:srgbClr val="990033"/>
                </a:solidFill>
                <a:latin typeface="Times New Roman" panose="02020603050405020304" pitchFamily="18" charset="0"/>
                <a:cs typeface="Times New Roman" panose="02020603050405020304" pitchFamily="18" charset="0"/>
              </a:rPr>
              <a:t>，而實際更優或者最優的下法與人類的下法存在一些本質的不同，人類</a:t>
            </a:r>
            <a:r>
              <a:rPr lang="zh-TW" altLang="en-US" sz="2400" b="1" dirty="0" smtClean="0">
                <a:solidFill>
                  <a:srgbClr val="990033"/>
                </a:solidFill>
                <a:latin typeface="Times New Roman" panose="02020603050405020304" pitchFamily="18" charset="0"/>
                <a:cs typeface="Times New Roman" panose="02020603050405020304" pitchFamily="18" charset="0"/>
              </a:rPr>
              <a:t>實際誤導了</a:t>
            </a:r>
            <a:r>
              <a:rPr lang="en-US" altLang="zh-TW" sz="2400" b="1" dirty="0">
                <a:solidFill>
                  <a:srgbClr val="990033"/>
                </a:solidFill>
                <a:latin typeface="Times New Roman" panose="02020603050405020304" pitchFamily="18" charset="0"/>
                <a:cs typeface="Times New Roman" panose="02020603050405020304" pitchFamily="18" charset="0"/>
              </a:rPr>
              <a:t>AlphaGo</a:t>
            </a:r>
            <a:r>
              <a:rPr lang="zh-TW" altLang="en-US" sz="2400" b="1" dirty="0">
                <a:solidFill>
                  <a:srgbClr val="990033"/>
                </a:solidFill>
                <a:latin typeface="Times New Roman" panose="02020603050405020304" pitchFamily="18" charset="0"/>
                <a:cs typeface="Times New Roman" panose="02020603050405020304" pitchFamily="18" charset="0"/>
              </a:rPr>
              <a:t>。有趣的是如果</a:t>
            </a:r>
            <a:r>
              <a:rPr lang="en-US" altLang="zh-TW" sz="2400" b="1" dirty="0">
                <a:solidFill>
                  <a:srgbClr val="990033"/>
                </a:solidFill>
                <a:latin typeface="Times New Roman" panose="02020603050405020304" pitchFamily="18" charset="0"/>
                <a:cs typeface="Times New Roman" panose="02020603050405020304" pitchFamily="18" charset="0"/>
              </a:rPr>
              <a:t>AlphaGo Zero</a:t>
            </a:r>
            <a:r>
              <a:rPr lang="zh-TW" altLang="en-US" sz="2400" b="1" dirty="0">
                <a:solidFill>
                  <a:srgbClr val="990033"/>
                </a:solidFill>
                <a:latin typeface="Times New Roman" panose="02020603050405020304" pitchFamily="18" charset="0"/>
                <a:cs typeface="Times New Roman" panose="02020603050405020304" pitchFamily="18" charset="0"/>
              </a:rPr>
              <a:t>放棄學習人類而使用完全隨機的初始下法，訓練過程也一直朝著收斂的方向進行，而沒有產生難以收斂的現象。</a:t>
            </a:r>
            <a:endParaRPr lang="en-US" altLang="zh-TW" sz="2400" b="1" dirty="0" smtClean="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96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985268" y="6456921"/>
            <a:ext cx="2133600" cy="365125"/>
          </a:xfrm>
        </p:spPr>
        <p:txBody>
          <a:bodyPr/>
          <a:lstStyle/>
          <a:p>
            <a:pPr>
              <a:defRPr/>
            </a:pPr>
            <a:fld id="{B64E30A8-D264-4E72-8AA5-160288B368CA}" type="slidenum">
              <a:rPr lang="zh-TW" altLang="en-US" sz="6000" smtClean="0"/>
              <a:pPr>
                <a:defRPr/>
              </a:pPr>
              <a:t>15</a:t>
            </a:fld>
            <a:endParaRPr lang="zh-TW" altLang="en-US" sz="6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18" t="15699" r="35524" b="29893"/>
          <a:stretch/>
        </p:blipFill>
        <p:spPr bwMode="auto">
          <a:xfrm>
            <a:off x="800160" y="908720"/>
            <a:ext cx="7766121" cy="539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23528" y="272563"/>
            <a:ext cx="8424936" cy="584775"/>
          </a:xfrm>
          <a:prstGeom prst="rect">
            <a:avLst/>
          </a:prstGeom>
        </p:spPr>
        <p:txBody>
          <a:bodyPr wrap="square">
            <a:spAutoFit/>
          </a:bodyPr>
          <a:lstStyle/>
          <a:p>
            <a:pPr algn="ctr"/>
            <a:r>
              <a:rPr lang="en-US" altLang="zh-TW" sz="3200" b="1" dirty="0" smtClean="0">
                <a:solidFill>
                  <a:srgbClr val="006666"/>
                </a:solidFill>
                <a:latin typeface="標楷體" pitchFamily="65" charset="-120"/>
                <a:ea typeface="標楷體" pitchFamily="65" charset="-120"/>
              </a:rPr>
              <a:t>2017</a:t>
            </a:r>
            <a:r>
              <a:rPr lang="zh-TW" altLang="en-US" sz="3200" b="1" dirty="0" smtClean="0">
                <a:solidFill>
                  <a:srgbClr val="006666"/>
                </a:solidFill>
                <a:latin typeface="標楷體" pitchFamily="65" charset="-120"/>
                <a:ea typeface="標楷體" pitchFamily="65" charset="-120"/>
              </a:rPr>
              <a:t>年</a:t>
            </a:r>
            <a:r>
              <a:rPr lang="en-US" altLang="zh-TW" sz="3200" b="1" dirty="0" smtClean="0">
                <a:solidFill>
                  <a:srgbClr val="006666"/>
                </a:solidFill>
                <a:latin typeface="標楷體" pitchFamily="65" charset="-120"/>
                <a:ea typeface="標楷體" pitchFamily="65" charset="-120"/>
              </a:rPr>
              <a:t>11</a:t>
            </a:r>
            <a:r>
              <a:rPr lang="zh-TW" altLang="en-US" sz="3200" b="1" dirty="0" smtClean="0">
                <a:solidFill>
                  <a:srgbClr val="006666"/>
                </a:solidFill>
                <a:latin typeface="標楷體" pitchFamily="65" charset="-120"/>
                <a:ea typeface="標楷體" pitchFamily="65" charset="-120"/>
              </a:rPr>
              <a:t>月</a:t>
            </a:r>
            <a:r>
              <a:rPr lang="en-US" altLang="zh-TW" sz="3200" b="1" dirty="0" smtClean="0">
                <a:solidFill>
                  <a:srgbClr val="006666"/>
                </a:solidFill>
                <a:latin typeface="標楷體" pitchFamily="65" charset="-120"/>
                <a:ea typeface="標楷體" pitchFamily="65" charset="-120"/>
              </a:rPr>
              <a:t>8</a:t>
            </a:r>
            <a:r>
              <a:rPr lang="zh-TW" altLang="en-US" sz="3200" b="1" dirty="0" smtClean="0">
                <a:solidFill>
                  <a:srgbClr val="006666"/>
                </a:solidFill>
                <a:latin typeface="標楷體" pitchFamily="65" charset="-120"/>
                <a:ea typeface="標楷體" pitchFamily="65" charset="-120"/>
              </a:rPr>
              <a:t>日世界人工智能大會在北京召開</a:t>
            </a:r>
            <a:endParaRPr lang="zh-TW" altLang="en-US" sz="3200" b="1" dirty="0">
              <a:solidFill>
                <a:srgbClr val="006666"/>
              </a:solidFill>
              <a:latin typeface="標楷體" pitchFamily="65" charset="-120"/>
              <a:ea typeface="標楷體" pitchFamily="65" charset="-120"/>
            </a:endParaRPr>
          </a:p>
        </p:txBody>
      </p:sp>
    </p:spTree>
    <p:extLst>
      <p:ext uri="{BB962C8B-B14F-4D97-AF65-F5344CB8AC3E}">
        <p14:creationId xmlns:p14="http://schemas.microsoft.com/office/powerpoint/2010/main" val="57074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381328"/>
            <a:ext cx="2133600" cy="365125"/>
          </a:xfrm>
        </p:spPr>
        <p:txBody>
          <a:bodyPr/>
          <a:lstStyle/>
          <a:p>
            <a:pPr>
              <a:defRPr/>
            </a:pPr>
            <a:fld id="{B64E30A8-D264-4E72-8AA5-160288B368CA}" type="slidenum">
              <a:rPr lang="zh-TW" altLang="en-US" sz="6000" smtClean="0"/>
              <a:pPr>
                <a:defRPr/>
              </a:pPr>
              <a:t>16</a:t>
            </a:fld>
            <a:endParaRPr lang="zh-TW" altLang="en-US" sz="6000" dirty="0"/>
          </a:p>
        </p:txBody>
      </p:sp>
      <p:sp>
        <p:nvSpPr>
          <p:cNvPr id="3" name="矩形 2"/>
          <p:cNvSpPr/>
          <p:nvPr/>
        </p:nvSpPr>
        <p:spPr>
          <a:xfrm>
            <a:off x="1835696" y="25460"/>
            <a:ext cx="6552728" cy="584775"/>
          </a:xfrm>
          <a:prstGeom prst="rect">
            <a:avLst/>
          </a:prstGeom>
        </p:spPr>
        <p:txBody>
          <a:bodyPr wrap="square">
            <a:spAutoFit/>
          </a:bodyPr>
          <a:lstStyle/>
          <a:p>
            <a:pPr algn="ctr"/>
            <a:r>
              <a:rPr lang="zh-TW" altLang="en-US" sz="3200" b="1" dirty="0" smtClean="0">
                <a:solidFill>
                  <a:srgbClr val="006666"/>
                </a:solidFill>
                <a:latin typeface="新細明體" panose="02020500000000000000" pitchFamily="18" charset="-120"/>
              </a:rPr>
              <a:t>人類智慧是什麼？─現代與傳統</a:t>
            </a:r>
            <a:endParaRPr lang="zh-TW" altLang="en-US" sz="3200" b="1" dirty="0">
              <a:solidFill>
                <a:srgbClr val="006666"/>
              </a:solidFill>
              <a:latin typeface="新細明體" panose="02020500000000000000" pitchFamily="18" charset="-120"/>
            </a:endParaRPr>
          </a:p>
        </p:txBody>
      </p:sp>
      <p:sp>
        <p:nvSpPr>
          <p:cNvPr id="5" name="矩形 4"/>
          <p:cNvSpPr/>
          <p:nvPr/>
        </p:nvSpPr>
        <p:spPr>
          <a:xfrm>
            <a:off x="395536" y="708367"/>
            <a:ext cx="8419406" cy="5816977"/>
          </a:xfrm>
          <a:prstGeom prst="rect">
            <a:avLst/>
          </a:prstGeom>
        </p:spPr>
        <p:txBody>
          <a:bodyPr wrap="square">
            <a:spAutoFit/>
          </a:bodyPr>
          <a:lstStyle/>
          <a:p>
            <a:r>
              <a:rPr lang="zh-TW" altLang="en-US" sz="2400" b="1" dirty="0" smtClean="0">
                <a:solidFill>
                  <a:srgbClr val="006666"/>
                </a:solidFill>
                <a:latin typeface="新細明體" panose="02020500000000000000" pitchFamily="18" charset="-120"/>
              </a:rPr>
              <a:t>傳統版：</a:t>
            </a:r>
            <a:endParaRPr lang="en-US" altLang="zh-TW" sz="1200" b="1" dirty="0" smtClean="0">
              <a:solidFill>
                <a:srgbClr val="006666"/>
              </a:solidFill>
              <a:latin typeface="新細明體" panose="02020500000000000000" pitchFamily="18" charset="-120"/>
            </a:endParaRPr>
          </a:p>
          <a:p>
            <a:endParaRPr lang="en-US" altLang="zh-TW" sz="1200" b="1" dirty="0" smtClean="0">
              <a:solidFill>
                <a:srgbClr val="006666"/>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＊佛家觀點：彼岸、涅槃、「見性成佛」、「</a:t>
            </a:r>
            <a:r>
              <a:rPr lang="zh-TW" altLang="en-US" sz="2400" b="1" dirty="0">
                <a:solidFill>
                  <a:srgbClr val="990033"/>
                </a:solidFill>
                <a:latin typeface="新細明體" panose="02020500000000000000" pitchFamily="18" charset="-120"/>
              </a:rPr>
              <a:t>立地成佛」。</a:t>
            </a:r>
            <a:endParaRPr lang="en-US" altLang="zh-TW" sz="24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＊儒家</a:t>
            </a:r>
            <a:r>
              <a:rPr lang="zh-TW" altLang="en-US" sz="2400" b="1" dirty="0">
                <a:solidFill>
                  <a:srgbClr val="990033"/>
                </a:solidFill>
                <a:latin typeface="新細明體" panose="02020500000000000000" pitchFamily="18" charset="-120"/>
              </a:rPr>
              <a:t>觀點</a:t>
            </a:r>
            <a:r>
              <a:rPr lang="zh-TW" altLang="en-US" sz="2400" b="1" dirty="0" smtClean="0">
                <a:solidFill>
                  <a:srgbClr val="990033"/>
                </a:solidFill>
                <a:latin typeface="新細明體" panose="02020500000000000000" pitchFamily="18" charset="-120"/>
              </a:rPr>
              <a:t>：此岸</a:t>
            </a:r>
            <a:r>
              <a:rPr lang="zh-TW" altLang="en-US" sz="2400" b="1" dirty="0">
                <a:solidFill>
                  <a:srgbClr val="990033"/>
                </a:solidFill>
                <a:latin typeface="新細明體" panose="02020500000000000000" pitchFamily="18" charset="-120"/>
              </a:rPr>
              <a:t>，「修身、</a:t>
            </a:r>
            <a:r>
              <a:rPr lang="zh-TW" altLang="en-US" sz="2400" b="1" dirty="0" smtClean="0">
                <a:solidFill>
                  <a:srgbClr val="990033"/>
                </a:solidFill>
                <a:latin typeface="新細明體" panose="02020500000000000000" pitchFamily="18" charset="-120"/>
              </a:rPr>
              <a:t>齊家、</a:t>
            </a:r>
            <a:r>
              <a:rPr lang="zh-TW" altLang="en-US" sz="2400" b="1" dirty="0">
                <a:solidFill>
                  <a:srgbClr val="990033"/>
                </a:solidFill>
                <a:latin typeface="新細明體" panose="02020500000000000000" pitchFamily="18" charset="-120"/>
              </a:rPr>
              <a:t>治國、平天下」。</a:t>
            </a:r>
            <a:endParaRPr lang="en-US" altLang="zh-TW" sz="24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＊道家</a:t>
            </a:r>
            <a:r>
              <a:rPr lang="zh-TW" altLang="en-US" sz="2400" b="1" dirty="0">
                <a:solidFill>
                  <a:srgbClr val="990033"/>
                </a:solidFill>
                <a:latin typeface="新細明體" panose="02020500000000000000" pitchFamily="18" charset="-120"/>
              </a:rPr>
              <a:t>觀點</a:t>
            </a:r>
            <a:r>
              <a:rPr lang="zh-TW" altLang="en-US" sz="2400" b="1" dirty="0" smtClean="0">
                <a:solidFill>
                  <a:srgbClr val="990033"/>
                </a:solidFill>
                <a:latin typeface="新細明體" panose="02020500000000000000" pitchFamily="18" charset="-120"/>
              </a:rPr>
              <a:t>：出岸、成仙、無為而無不為。</a:t>
            </a:r>
            <a:endParaRPr lang="en-US" altLang="zh-TW" sz="2400" b="1" dirty="0" smtClean="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＊基督教觀點：信仰上帝，「榮耀上帝」、尊敬所有的</a:t>
            </a:r>
            <a:r>
              <a:rPr lang="zh-TW" altLang="en-US" sz="2400" b="1" dirty="0" smtClean="0">
                <a:solidFill>
                  <a:srgbClr val="990033"/>
                </a:solidFill>
                <a:latin typeface="新細明體" panose="02020500000000000000" pitchFamily="18" charset="-120"/>
              </a:rPr>
              <a:t>人。</a:t>
            </a:r>
            <a:endParaRPr lang="en-US" altLang="zh-TW" sz="24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＊印度教觀點：心靈與靈魂的解放。</a:t>
            </a:r>
            <a:endParaRPr lang="en-US" altLang="zh-TW" sz="24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＊伊斯教觀點：信仰阿拉真神。</a:t>
            </a:r>
            <a:endParaRPr lang="en-US" altLang="zh-TW" sz="2400" b="1" dirty="0" smtClean="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＊猶太教觀點</a:t>
            </a:r>
            <a:r>
              <a:rPr lang="zh-TW" altLang="en-US" sz="2400" b="1" dirty="0" smtClean="0">
                <a:solidFill>
                  <a:srgbClr val="990033"/>
                </a:solidFill>
                <a:latin typeface="新細明體" panose="02020500000000000000" pitchFamily="18" charset="-120"/>
              </a:rPr>
              <a:t>：預知未來，先知。</a:t>
            </a:r>
            <a:endParaRPr lang="en-US" altLang="zh-TW" sz="24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＊馬林諾斯基：巫術，科學、宗教。</a:t>
            </a:r>
            <a:endParaRPr lang="en-US" altLang="zh-TW" sz="2400" b="1" dirty="0" smtClean="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＊渡邊淳</a:t>
            </a:r>
            <a:r>
              <a:rPr lang="zh-TW" altLang="en-US" sz="2400" b="1" dirty="0" smtClean="0">
                <a:solidFill>
                  <a:srgbClr val="990033"/>
                </a:solidFill>
                <a:latin typeface="新細明體" panose="02020500000000000000" pitchFamily="18" charset="-120"/>
              </a:rPr>
              <a:t>一：「師樂園」─情欲。</a:t>
            </a:r>
            <a:endParaRPr lang="en-US" altLang="zh-TW" sz="2400" b="1" dirty="0" smtClean="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＊卡夫</a:t>
            </a:r>
            <a:r>
              <a:rPr lang="zh-TW" altLang="en-US" sz="2400" b="1" dirty="0" smtClean="0">
                <a:solidFill>
                  <a:srgbClr val="990033"/>
                </a:solidFill>
                <a:latin typeface="新細明體" panose="02020500000000000000" pitchFamily="18" charset="-120"/>
              </a:rPr>
              <a:t>卡：</a:t>
            </a:r>
            <a:r>
              <a:rPr lang="en-US" altLang="zh-TW"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變形記</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無因之果─</a:t>
            </a:r>
            <a:r>
              <a:rPr lang="zh-TW" altLang="en-US" sz="2400" b="1" dirty="0" smtClean="0">
                <a:solidFill>
                  <a:srgbClr val="990033"/>
                </a:solidFill>
                <a:latin typeface="新細明體" panose="02020500000000000000" pitchFamily="18" charset="-120"/>
              </a:rPr>
              <a:t>荒誕─寫作。</a:t>
            </a:r>
            <a:endParaRPr lang="en-US" altLang="zh-TW" sz="24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＊馬奎斯：「</a:t>
            </a:r>
            <a:r>
              <a:rPr lang="zh-TW" altLang="en-US" sz="2400" b="1" dirty="0">
                <a:solidFill>
                  <a:srgbClr val="990033"/>
                </a:solidFill>
                <a:latin typeface="新細明體" panose="02020500000000000000" pitchFamily="18" charset="-120"/>
              </a:rPr>
              <a:t>百</a:t>
            </a:r>
            <a:r>
              <a:rPr lang="zh-TW" altLang="en-US" sz="2400" b="1" dirty="0" smtClean="0">
                <a:solidFill>
                  <a:srgbClr val="990033"/>
                </a:solidFill>
                <a:latin typeface="新細明體" panose="02020500000000000000" pitchFamily="18" charset="-120"/>
              </a:rPr>
              <a:t>年孤獨」─魔幻寫實。</a:t>
            </a:r>
            <a:endParaRPr lang="en-US" altLang="zh-TW" sz="24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＊閻連科：「日熄」─夢遊者不知道自己是夢遊者，不是夢遊者拼命裝成夢 遊者，致使集體迷失在無盡慾望的夢遊中。</a:t>
            </a:r>
            <a:endParaRPr lang="en-US" altLang="zh-TW" sz="24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田村</a:t>
            </a:r>
            <a:r>
              <a:rPr lang="zh-TW" altLang="en-US" sz="2400" b="1" dirty="0" smtClean="0">
                <a:solidFill>
                  <a:srgbClr val="990033"/>
                </a:solidFill>
                <a:latin typeface="新細明體" panose="02020500000000000000" pitchFamily="18" charset="-120"/>
              </a:rPr>
              <a:t>毅：</a:t>
            </a:r>
            <a:r>
              <a:rPr lang="zh-TW" altLang="en-US" sz="2400" b="1" dirty="0">
                <a:solidFill>
                  <a:srgbClr val="990033"/>
                </a:solidFill>
                <a:latin typeface="新細明體" panose="02020500000000000000" pitchFamily="18" charset="-120"/>
              </a:rPr>
              <a:t>「繭居族」─拒學和繭</a:t>
            </a:r>
            <a:r>
              <a:rPr lang="zh-TW" altLang="en-US" sz="2400" b="1" dirty="0" smtClean="0">
                <a:solidFill>
                  <a:srgbClr val="990033"/>
                </a:solidFill>
                <a:latin typeface="新細明體" panose="02020500000000000000" pitchFamily="18" charset="-120"/>
              </a:rPr>
              <a:t>居─起因：父親的缺席。</a:t>
            </a:r>
            <a:endParaRPr lang="en-US" altLang="zh-TW" sz="2400" b="1" dirty="0" smtClean="0">
              <a:solidFill>
                <a:srgbClr val="990033"/>
              </a:solidFill>
              <a:latin typeface="新細明體" panose="02020500000000000000" pitchFamily="18" charset="-120"/>
            </a:endParaRPr>
          </a:p>
        </p:txBody>
      </p:sp>
    </p:spTree>
    <p:extLst>
      <p:ext uri="{BB962C8B-B14F-4D97-AF65-F5344CB8AC3E}">
        <p14:creationId xmlns:p14="http://schemas.microsoft.com/office/powerpoint/2010/main" val="185927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5400" smtClean="0"/>
              <a:pPr>
                <a:defRPr/>
              </a:pPr>
              <a:t>17</a:t>
            </a:fld>
            <a:endParaRPr lang="zh-TW" altLang="en-US" sz="5400"/>
          </a:p>
        </p:txBody>
      </p:sp>
      <p:sp>
        <p:nvSpPr>
          <p:cNvPr id="5" name="矩形 4"/>
          <p:cNvSpPr/>
          <p:nvPr/>
        </p:nvSpPr>
        <p:spPr>
          <a:xfrm>
            <a:off x="380029" y="1014983"/>
            <a:ext cx="8512451" cy="5078313"/>
          </a:xfrm>
          <a:prstGeom prst="rect">
            <a:avLst/>
          </a:prstGeom>
        </p:spPr>
        <p:txBody>
          <a:bodyPr wrap="square">
            <a:spAutoFit/>
          </a:bodyPr>
          <a:lstStyle/>
          <a:p>
            <a:r>
              <a:rPr lang="zh-TW" altLang="en-US" sz="2400" b="1" dirty="0">
                <a:solidFill>
                  <a:srgbClr val="006666"/>
                </a:solidFill>
                <a:latin typeface="新細明體" panose="02020500000000000000" pitchFamily="18" charset="-120"/>
              </a:rPr>
              <a:t>現代</a:t>
            </a:r>
            <a:r>
              <a:rPr lang="zh-TW" altLang="en-US" sz="2400" b="1" dirty="0" smtClean="0">
                <a:solidFill>
                  <a:srgbClr val="006666"/>
                </a:solidFill>
                <a:latin typeface="新細明體" panose="02020500000000000000" pitchFamily="18" charset="-120"/>
              </a:rPr>
              <a:t>版</a:t>
            </a:r>
            <a:r>
              <a:rPr lang="zh-TW" altLang="en-US" sz="2400" b="1" dirty="0">
                <a:solidFill>
                  <a:srgbClr val="006666"/>
                </a:solidFill>
                <a:latin typeface="新細明體" panose="02020500000000000000" pitchFamily="18" charset="-120"/>
              </a:rPr>
              <a:t>：</a:t>
            </a:r>
            <a:endParaRPr lang="en-US" altLang="zh-TW" sz="1200" b="1" dirty="0">
              <a:solidFill>
                <a:srgbClr val="006666"/>
              </a:solidFill>
              <a:latin typeface="新細明體" panose="02020500000000000000" pitchFamily="18" charset="-120"/>
            </a:endParaRPr>
          </a:p>
          <a:p>
            <a:endParaRPr lang="en-US" altLang="zh-TW" sz="12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＊智慧即是學習，也就是</a:t>
            </a:r>
            <a:r>
              <a:rPr lang="zh-TW" altLang="en-US" sz="2400" b="1" dirty="0">
                <a:solidFill>
                  <a:srgbClr val="990033"/>
                </a:solidFill>
                <a:latin typeface="新細明體" panose="02020500000000000000" pitchFamily="18" charset="-120"/>
              </a:rPr>
              <a:t>在「</a:t>
            </a:r>
            <a:r>
              <a:rPr lang="en-US" altLang="zh-TW" sz="2400" b="1" dirty="0">
                <a:solidFill>
                  <a:srgbClr val="990033"/>
                </a:solidFill>
                <a:latin typeface="新細明體" panose="02020500000000000000" pitchFamily="18" charset="-120"/>
              </a:rPr>
              <a:t>Exploitation</a:t>
            </a:r>
            <a:r>
              <a:rPr lang="zh-TW" altLang="en-US" sz="2400" b="1" dirty="0">
                <a:solidFill>
                  <a:srgbClr val="990033"/>
                </a:solidFill>
                <a:latin typeface="新細明體" panose="02020500000000000000" pitchFamily="18" charset="-120"/>
              </a:rPr>
              <a:t>」（開採）及「</a:t>
            </a:r>
            <a:r>
              <a:rPr lang="en-US" altLang="zh-TW" sz="2400" b="1" dirty="0">
                <a:solidFill>
                  <a:srgbClr val="990033"/>
                </a:solidFill>
                <a:latin typeface="新細明體" panose="02020500000000000000" pitchFamily="18" charset="-120"/>
              </a:rPr>
              <a:t>Exploration</a:t>
            </a:r>
            <a:r>
              <a:rPr lang="zh-TW" altLang="en-US" sz="2400" b="1" dirty="0">
                <a:solidFill>
                  <a:srgbClr val="990033"/>
                </a:solidFill>
                <a:latin typeface="新細明體" panose="02020500000000000000" pitchFamily="18" charset="-120"/>
              </a:rPr>
              <a:t>」（</a:t>
            </a:r>
            <a:r>
              <a:rPr lang="zh-TW" altLang="en-US" sz="2400" b="1" dirty="0">
                <a:solidFill>
                  <a:srgbClr val="990033"/>
                </a:solidFill>
              </a:rPr>
              <a:t>探索</a:t>
            </a:r>
            <a:r>
              <a:rPr lang="zh-TW" altLang="en-US" sz="2400" b="1" dirty="0">
                <a:solidFill>
                  <a:srgbClr val="990033"/>
                </a:solidFill>
                <a:latin typeface="新細明體" panose="02020500000000000000" pitchFamily="18" charset="-120"/>
              </a:rPr>
              <a:t>）兩端做最佳的平衡</a:t>
            </a:r>
            <a:r>
              <a:rPr lang="zh-TW" altLang="en-US" sz="2400" b="1" dirty="0" smtClean="0">
                <a:solidFill>
                  <a:srgbClr val="990033"/>
                </a:solidFill>
                <a:latin typeface="新細明體" panose="02020500000000000000" pitchFamily="18" charset="-120"/>
              </a:rPr>
              <a:t>運作。</a:t>
            </a:r>
            <a:endParaRPr lang="en-US" altLang="zh-TW" sz="1200" b="1" dirty="0" smtClean="0">
              <a:solidFill>
                <a:srgbClr val="990033"/>
              </a:solidFill>
              <a:latin typeface="新細明體" panose="02020500000000000000" pitchFamily="18" charset="-120"/>
            </a:endParaRPr>
          </a:p>
          <a:p>
            <a:endParaRPr lang="en-US" altLang="zh-TW" sz="12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智慧」就是能不斷提高人生成功的「機率」（不確定性）；其方法是「不斷的嘗試（練習）</a:t>
            </a:r>
            <a:r>
              <a:rPr lang="zh-TW" altLang="en-US" sz="2400" b="1" dirty="0" smtClean="0">
                <a:solidFill>
                  <a:srgbClr val="990033"/>
                </a:solidFill>
                <a:latin typeface="新細明體" panose="02020500000000000000" pitchFamily="18" charset="-120"/>
              </a:rPr>
              <a:t>」。</a:t>
            </a:r>
            <a:endParaRPr lang="en-US" altLang="zh-TW" sz="1200" b="1" dirty="0" smtClean="0">
              <a:solidFill>
                <a:srgbClr val="990033"/>
              </a:solidFill>
              <a:latin typeface="新細明體" panose="02020500000000000000" pitchFamily="18" charset="-120"/>
            </a:endParaRPr>
          </a:p>
          <a:p>
            <a:endParaRPr lang="en-US" altLang="zh-TW" sz="12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智慧是好的「自我影像」（自信），是情緒的成熟，是擺脫「罪惡感─受苦」枷鎖後的自信、樂觀、創新的人生</a:t>
            </a:r>
            <a:r>
              <a:rPr lang="zh-TW" altLang="en-US" sz="2400" b="1" dirty="0" smtClean="0">
                <a:solidFill>
                  <a:srgbClr val="990033"/>
                </a:solidFill>
                <a:latin typeface="新細明體" panose="02020500000000000000" pitchFamily="18" charset="-120"/>
              </a:rPr>
              <a:t>。</a:t>
            </a:r>
            <a:endParaRPr lang="en-US" altLang="zh-TW" sz="1200" b="1" dirty="0" smtClean="0">
              <a:solidFill>
                <a:srgbClr val="990033"/>
              </a:solidFill>
              <a:latin typeface="新細明體" panose="02020500000000000000" pitchFamily="18" charset="-120"/>
            </a:endParaRPr>
          </a:p>
          <a:p>
            <a:endParaRPr lang="en-US" altLang="zh-TW" sz="12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智慧</a:t>
            </a:r>
            <a:r>
              <a:rPr lang="zh-TW" altLang="en-US" sz="2400" b="1" dirty="0" smtClean="0">
                <a:solidFill>
                  <a:srgbClr val="990033"/>
                </a:solidFill>
                <a:latin typeface="新細明體" panose="02020500000000000000" pitchFamily="18" charset="-120"/>
              </a:rPr>
              <a:t>是自覺並處理自己的認知偏見：「</a:t>
            </a:r>
            <a:r>
              <a:rPr lang="zh-TW" altLang="en-US" sz="2400" b="1" dirty="0">
                <a:solidFill>
                  <a:srgbClr val="990033"/>
                </a:solidFill>
                <a:latin typeface="新細明體" panose="02020500000000000000" pitchFamily="18" charset="-120"/>
              </a:rPr>
              <a:t>證實己見的誤謬」</a:t>
            </a:r>
            <a:r>
              <a:rPr lang="en-US" altLang="zh-TW" sz="2400" b="1" dirty="0">
                <a:solidFill>
                  <a:srgbClr val="990033"/>
                </a:solidFill>
                <a:latin typeface="新細明體" panose="02020500000000000000" pitchFamily="18" charset="-120"/>
              </a:rPr>
              <a:t>(Confirmation Bias</a:t>
            </a:r>
            <a:r>
              <a:rPr lang="en-US" altLang="zh-TW" sz="2400" b="1" dirty="0" smtClean="0">
                <a:solidFill>
                  <a:srgbClr val="990033"/>
                </a:solidFill>
                <a:latin typeface="新細明體" panose="02020500000000000000" pitchFamily="18" charset="-120"/>
              </a:rPr>
              <a:t>)</a:t>
            </a:r>
            <a:r>
              <a:rPr lang="zh-TW" altLang="en-US" sz="2400" b="1" dirty="0" smtClean="0">
                <a:solidFill>
                  <a:srgbClr val="990033"/>
                </a:solidFill>
                <a:latin typeface="新細明體" panose="02020500000000000000" pitchFamily="18" charset="-120"/>
              </a:rPr>
              <a:t>。</a:t>
            </a:r>
            <a:endParaRPr lang="en-US" altLang="zh-TW" sz="2400" b="1" dirty="0" smtClean="0">
              <a:solidFill>
                <a:srgbClr val="990033"/>
              </a:solidFill>
              <a:latin typeface="新細明體" panose="02020500000000000000" pitchFamily="18" charset="-120"/>
            </a:endParaRPr>
          </a:p>
          <a:p>
            <a:endParaRPr lang="en-US" altLang="zh-TW" sz="12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智慧是細節能力加上大局觀，把事情做對，要靠執行細節的能力，選擇對的事情做，要靠大局觀</a:t>
            </a:r>
            <a:r>
              <a:rPr lang="zh-TW" altLang="en-US" sz="2400" b="1" dirty="0" smtClean="0">
                <a:solidFill>
                  <a:srgbClr val="990033"/>
                </a:solidFill>
                <a:latin typeface="新細明體" panose="02020500000000000000" pitchFamily="18" charset="-120"/>
              </a:rPr>
              <a:t>。</a:t>
            </a:r>
            <a:endParaRPr lang="en-US" altLang="zh-TW" sz="2400" b="1" dirty="0" smtClean="0">
              <a:solidFill>
                <a:srgbClr val="990033"/>
              </a:solidFill>
              <a:latin typeface="新細明體" panose="02020500000000000000" pitchFamily="18" charset="-120"/>
              <a:cs typeface="Times New Roman" panose="02020603050405020304" pitchFamily="18" charset="0"/>
            </a:endParaRPr>
          </a:p>
        </p:txBody>
      </p:sp>
      <p:sp>
        <p:nvSpPr>
          <p:cNvPr id="6" name="矩形 5"/>
          <p:cNvSpPr/>
          <p:nvPr/>
        </p:nvSpPr>
        <p:spPr>
          <a:xfrm>
            <a:off x="1187624" y="132627"/>
            <a:ext cx="6960501" cy="584775"/>
          </a:xfrm>
          <a:prstGeom prst="rect">
            <a:avLst/>
          </a:prstGeom>
        </p:spPr>
        <p:txBody>
          <a:bodyPr wrap="square">
            <a:spAutoFit/>
          </a:bodyPr>
          <a:lstStyle/>
          <a:p>
            <a:pPr algn="ctr"/>
            <a:r>
              <a:rPr lang="zh-TW" altLang="en-US" sz="3200" b="1" dirty="0" smtClean="0">
                <a:solidFill>
                  <a:srgbClr val="006666"/>
                </a:solidFill>
                <a:latin typeface="新細明體" panose="02020500000000000000" pitchFamily="18" charset="-120"/>
              </a:rPr>
              <a:t>人類智慧是什麼？─現代與傳統</a:t>
            </a:r>
            <a:endParaRPr lang="zh-TW" altLang="en-US" sz="3200" b="1" dirty="0">
              <a:solidFill>
                <a:srgbClr val="006666"/>
              </a:solidFill>
              <a:latin typeface="新細明體" panose="02020500000000000000" pitchFamily="18" charset="-120"/>
            </a:endParaRPr>
          </a:p>
        </p:txBody>
      </p:sp>
    </p:spTree>
    <p:extLst>
      <p:ext uri="{BB962C8B-B14F-4D97-AF65-F5344CB8AC3E}">
        <p14:creationId xmlns:p14="http://schemas.microsoft.com/office/powerpoint/2010/main" val="10740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6000" smtClean="0"/>
              <a:pPr>
                <a:defRPr/>
              </a:pPr>
              <a:t>18</a:t>
            </a:fld>
            <a:endParaRPr lang="zh-TW" altLang="en-US" sz="6000"/>
          </a:p>
        </p:txBody>
      </p:sp>
      <p:sp>
        <p:nvSpPr>
          <p:cNvPr id="5" name="矩形 4"/>
          <p:cNvSpPr/>
          <p:nvPr/>
        </p:nvSpPr>
        <p:spPr>
          <a:xfrm>
            <a:off x="457978" y="1196752"/>
            <a:ext cx="8352928" cy="5262979"/>
          </a:xfrm>
          <a:prstGeom prst="rect">
            <a:avLst/>
          </a:prstGeom>
        </p:spPr>
        <p:txBody>
          <a:bodyPr wrap="square">
            <a:spAutoFit/>
          </a:bodyPr>
          <a:lstStyle/>
          <a:p>
            <a:r>
              <a:rPr lang="zh-TW" altLang="en-US" sz="2400" b="1" dirty="0">
                <a:solidFill>
                  <a:srgbClr val="990033"/>
                </a:solidFill>
                <a:latin typeface="新細明體" panose="02020500000000000000" pitchFamily="18" charset="-120"/>
              </a:rPr>
              <a:t>老闆（企業家）從事高風險的「探索」， 最易淪為「街友」</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魯蛇，</a:t>
            </a:r>
            <a:r>
              <a:rPr lang="en-US" altLang="zh-TW" sz="2400" b="1" dirty="0">
                <a:solidFill>
                  <a:srgbClr val="990033"/>
                </a:solidFill>
                <a:latin typeface="新細明體" panose="02020500000000000000" pitchFamily="18" charset="-120"/>
              </a:rPr>
              <a:t>loser)</a:t>
            </a:r>
            <a:r>
              <a:rPr lang="zh-TW" altLang="en-US" sz="2400" b="1" dirty="0" smtClean="0">
                <a:solidFill>
                  <a:srgbClr val="990033"/>
                </a:solidFill>
                <a:latin typeface="新細明體" panose="02020500000000000000" pitchFamily="18" charset="-120"/>
              </a:rPr>
              <a:t>。而智慧</a:t>
            </a:r>
            <a:r>
              <a:rPr lang="zh-TW" altLang="en-US" sz="2400" b="1" dirty="0">
                <a:solidFill>
                  <a:srgbClr val="990033"/>
                </a:solidFill>
                <a:latin typeface="新細明體" panose="02020500000000000000" pitchFamily="18" charset="-120"/>
              </a:rPr>
              <a:t>即是在「</a:t>
            </a:r>
            <a:r>
              <a:rPr lang="en-US" altLang="zh-TW" sz="2400" b="1" dirty="0">
                <a:solidFill>
                  <a:srgbClr val="990033"/>
                </a:solidFill>
                <a:latin typeface="新細明體" panose="02020500000000000000" pitchFamily="18" charset="-120"/>
              </a:rPr>
              <a:t>Exploitation</a:t>
            </a:r>
            <a:r>
              <a:rPr lang="zh-TW" altLang="en-US" sz="2400" b="1" dirty="0">
                <a:solidFill>
                  <a:srgbClr val="990033"/>
                </a:solidFill>
                <a:latin typeface="新細明體" panose="02020500000000000000" pitchFamily="18" charset="-120"/>
              </a:rPr>
              <a:t>」（開採）及「</a:t>
            </a:r>
            <a:r>
              <a:rPr lang="en-US" altLang="zh-TW" sz="2400" b="1" dirty="0">
                <a:solidFill>
                  <a:srgbClr val="990033"/>
                </a:solidFill>
                <a:latin typeface="新細明體" panose="02020500000000000000" pitchFamily="18" charset="-120"/>
              </a:rPr>
              <a:t>Exploration</a:t>
            </a:r>
            <a:r>
              <a:rPr lang="zh-TW" altLang="en-US" sz="2400" b="1" dirty="0">
                <a:solidFill>
                  <a:srgbClr val="990033"/>
                </a:solidFill>
                <a:latin typeface="新細明體" panose="02020500000000000000" pitchFamily="18" charset="-120"/>
              </a:rPr>
              <a:t>」（探索）兩端做最佳的平衡運作</a:t>
            </a:r>
            <a:r>
              <a:rPr lang="zh-TW" altLang="en-US" sz="2400" b="1" dirty="0" smtClean="0">
                <a:solidFill>
                  <a:srgbClr val="990033"/>
                </a:solidFill>
                <a:latin typeface="新細明體" panose="02020500000000000000" pitchFamily="18" charset="-120"/>
              </a:rPr>
              <a:t>。</a:t>
            </a:r>
            <a:endParaRPr lang="en-US" altLang="zh-TW" sz="1200" b="1" dirty="0" smtClean="0">
              <a:solidFill>
                <a:srgbClr val="990033"/>
              </a:solidFill>
              <a:latin typeface="新細明體" panose="02020500000000000000" pitchFamily="18" charset="-120"/>
            </a:endParaRPr>
          </a:p>
          <a:p>
            <a:endParaRPr lang="en-US" altLang="zh-TW" sz="1200" b="1" dirty="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社會學家彭懷真教授的「幸福家庭協會」的「街友」訪查與</a:t>
            </a:r>
            <a:r>
              <a:rPr lang="zh-TW" altLang="en-US" sz="2400" b="1" dirty="0" smtClean="0">
                <a:solidFill>
                  <a:srgbClr val="990033"/>
                </a:solidFill>
                <a:latin typeface="新細明體" panose="02020500000000000000" pitchFamily="18" charset="-120"/>
              </a:rPr>
              <a:t>輔導中，發現</a:t>
            </a:r>
            <a:r>
              <a:rPr lang="zh-TW" altLang="en-US" sz="2400" b="1" dirty="0">
                <a:solidFill>
                  <a:srgbClr val="990033"/>
                </a:solidFill>
                <a:latin typeface="新細明體" panose="02020500000000000000" pitchFamily="18" charset="-120"/>
              </a:rPr>
              <a:t>「街友」中，不乏昔日的</a:t>
            </a:r>
            <a:r>
              <a:rPr lang="zh-TW" altLang="en-US" sz="2400" b="1" dirty="0" smtClean="0">
                <a:solidFill>
                  <a:srgbClr val="990033"/>
                </a:solidFill>
                <a:latin typeface="新細明體" panose="02020500000000000000" pitchFamily="18" charset="-120"/>
              </a:rPr>
              <a:t>老闆，卻從未</a:t>
            </a:r>
            <a:r>
              <a:rPr lang="zh-TW" altLang="en-US" sz="2400" b="1" dirty="0">
                <a:solidFill>
                  <a:srgbClr val="990033"/>
                </a:solidFill>
                <a:latin typeface="新細明體" panose="02020500000000000000" pitchFamily="18" charset="-120"/>
              </a:rPr>
              <a:t>遇過昔日是軍公教的街</a:t>
            </a:r>
            <a:r>
              <a:rPr lang="zh-TW" altLang="en-US" sz="2400" b="1" dirty="0" smtClean="0">
                <a:solidFill>
                  <a:srgbClr val="990033"/>
                </a:solidFill>
                <a:latin typeface="新細明體" panose="02020500000000000000" pitchFamily="18" charset="-120"/>
              </a:rPr>
              <a:t>友。</a:t>
            </a:r>
            <a:r>
              <a:rPr lang="zh-TW" altLang="en-US" sz="2400" b="1" dirty="0">
                <a:solidFill>
                  <a:srgbClr val="990033"/>
                </a:solidFill>
                <a:latin typeface="新細明體" panose="02020500000000000000" pitchFamily="18" charset="-120"/>
              </a:rPr>
              <a:t>軍公教是鐵飯碗</a:t>
            </a:r>
            <a:r>
              <a:rPr lang="zh-TW" altLang="en-US" sz="2400" b="1" dirty="0" smtClean="0">
                <a:solidFill>
                  <a:srgbClr val="990033"/>
                </a:solidFill>
                <a:latin typeface="新細明體" panose="02020500000000000000" pitchFamily="18" charset="-120"/>
              </a:rPr>
              <a:t>，而公司受</a:t>
            </a:r>
            <a:r>
              <a:rPr lang="zh-TW" altLang="en-US" sz="2400" b="1" dirty="0">
                <a:solidFill>
                  <a:srgbClr val="990033"/>
                </a:solidFill>
                <a:latin typeface="新細明體" panose="02020500000000000000" pitchFamily="18" charset="-120"/>
              </a:rPr>
              <a:t>雇者若失業，換一家工作</a:t>
            </a:r>
            <a:r>
              <a:rPr lang="zh-TW" altLang="en-US" sz="2400" b="1" dirty="0" smtClean="0">
                <a:solidFill>
                  <a:srgbClr val="990033"/>
                </a:solidFill>
                <a:latin typeface="新細明體" panose="02020500000000000000" pitchFamily="18" charset="-120"/>
              </a:rPr>
              <a:t>即可，很少淪為</a:t>
            </a:r>
            <a:r>
              <a:rPr lang="zh-TW" altLang="en-US" sz="2400" b="1" dirty="0">
                <a:solidFill>
                  <a:srgbClr val="990033"/>
                </a:solidFill>
                <a:latin typeface="新細明體" panose="02020500000000000000" pitchFamily="18" charset="-120"/>
              </a:rPr>
              <a:t>「街友</a:t>
            </a:r>
            <a:r>
              <a:rPr lang="zh-TW" altLang="en-US" sz="2400" b="1" dirty="0" smtClean="0">
                <a:solidFill>
                  <a:srgbClr val="990033"/>
                </a:solidFill>
                <a:latin typeface="新細明體" panose="02020500000000000000" pitchFamily="18" charset="-120"/>
              </a:rPr>
              <a:t>」。</a:t>
            </a:r>
            <a:endParaRPr lang="en-US" altLang="zh-TW" sz="1200" b="1" dirty="0" smtClean="0">
              <a:solidFill>
                <a:srgbClr val="990033"/>
              </a:solidFill>
              <a:latin typeface="新細明體" panose="02020500000000000000" pitchFamily="18" charset="-120"/>
            </a:endParaRPr>
          </a:p>
          <a:p>
            <a:endParaRPr lang="zh-TW" altLang="en-US" sz="1200" b="1" dirty="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但</a:t>
            </a:r>
            <a:r>
              <a:rPr lang="zh-TW" altLang="en-US" sz="2400" b="1" dirty="0">
                <a:solidFill>
                  <a:srgbClr val="990033"/>
                </a:solidFill>
                <a:latin typeface="新細明體" panose="02020500000000000000" pitchFamily="18" charset="-120"/>
              </a:rPr>
              <a:t>據統計，台灣新設公司</a:t>
            </a:r>
            <a:r>
              <a:rPr lang="en-US" altLang="zh-TW" sz="2400" b="1" dirty="0">
                <a:solidFill>
                  <a:srgbClr val="990033"/>
                </a:solidFill>
                <a:latin typeface="新細明體" panose="02020500000000000000" pitchFamily="18" charset="-120"/>
              </a:rPr>
              <a:t>5</a:t>
            </a:r>
            <a:r>
              <a:rPr lang="zh-TW" altLang="en-US" sz="2400" b="1" dirty="0">
                <a:solidFill>
                  <a:srgbClr val="990033"/>
                </a:solidFill>
                <a:latin typeface="新細明體" panose="02020500000000000000" pitchFamily="18" charset="-120"/>
              </a:rPr>
              <a:t>年存活率是</a:t>
            </a:r>
            <a:r>
              <a:rPr lang="en-US" altLang="zh-TW" sz="2400" b="1" dirty="0">
                <a:solidFill>
                  <a:srgbClr val="990033"/>
                </a:solidFill>
                <a:latin typeface="新細明體" panose="02020500000000000000" pitchFamily="18" charset="-120"/>
              </a:rPr>
              <a:t>10%</a:t>
            </a:r>
            <a:r>
              <a:rPr lang="zh-TW" altLang="en-US" sz="2400" b="1" dirty="0">
                <a:solidFill>
                  <a:srgbClr val="990033"/>
                </a:solidFill>
                <a:latin typeface="新細明體" panose="02020500000000000000" pitchFamily="18" charset="-120"/>
              </a:rPr>
              <a:t>，</a:t>
            </a:r>
            <a:r>
              <a:rPr lang="en-US" altLang="zh-TW" sz="2400" b="1" dirty="0">
                <a:solidFill>
                  <a:srgbClr val="990033"/>
                </a:solidFill>
                <a:latin typeface="新細明體" panose="02020500000000000000" pitchFamily="18" charset="-120"/>
              </a:rPr>
              <a:t>10</a:t>
            </a:r>
            <a:r>
              <a:rPr lang="zh-TW" altLang="en-US" sz="2400" b="1" dirty="0">
                <a:solidFill>
                  <a:srgbClr val="990033"/>
                </a:solidFill>
                <a:latin typeface="新細明體" panose="02020500000000000000" pitchFamily="18" charset="-120"/>
              </a:rPr>
              <a:t>年的</a:t>
            </a:r>
            <a:r>
              <a:rPr lang="zh-TW" altLang="en-US" sz="2400" b="1" dirty="0" smtClean="0">
                <a:solidFill>
                  <a:srgbClr val="990033"/>
                </a:solidFill>
                <a:latin typeface="新細明體" panose="02020500000000000000" pitchFamily="18" charset="-120"/>
              </a:rPr>
              <a:t>存活率就成為</a:t>
            </a:r>
            <a:r>
              <a:rPr lang="en-US" altLang="zh-TW" sz="2400" b="1" dirty="0" smtClean="0">
                <a:solidFill>
                  <a:srgbClr val="990033"/>
                </a:solidFill>
                <a:latin typeface="新細明體" panose="02020500000000000000" pitchFamily="18" charset="-120"/>
              </a:rPr>
              <a:t>1%</a:t>
            </a:r>
            <a:r>
              <a:rPr lang="zh-TW" altLang="en-US" sz="2400" b="1" dirty="0" smtClean="0">
                <a:solidFill>
                  <a:srgbClr val="990033"/>
                </a:solidFill>
                <a:latin typeface="新細明體" panose="02020500000000000000" pitchFamily="18" charset="-120"/>
              </a:rPr>
              <a:t>，社會如此冷酷</a:t>
            </a:r>
            <a:r>
              <a:rPr lang="zh-TW" altLang="en-US" sz="2400" b="1" dirty="0">
                <a:solidFill>
                  <a:srgbClr val="990033"/>
                </a:solidFill>
                <a:latin typeface="新細明體" panose="02020500000000000000" pitchFamily="18" charset="-120"/>
              </a:rPr>
              <a:t>無情的</a:t>
            </a:r>
            <a:r>
              <a:rPr lang="zh-TW" altLang="en-US" sz="2400" b="1" dirty="0" smtClean="0">
                <a:solidFill>
                  <a:srgbClr val="990033"/>
                </a:solidFill>
                <a:latin typeface="新細明體" panose="02020500000000000000" pitchFamily="18" charset="-120"/>
              </a:rPr>
              <a:t>嚴懲「魯蛇」的老闆</a:t>
            </a:r>
            <a:r>
              <a:rPr lang="zh-TW" altLang="en-US" sz="2400" b="1" dirty="0">
                <a:solidFill>
                  <a:srgbClr val="990033"/>
                </a:solidFill>
                <a:latin typeface="新細明體" panose="02020500000000000000" pitchFamily="18" charset="-120"/>
              </a:rPr>
              <a:t>（企業家</a:t>
            </a:r>
            <a:r>
              <a:rPr lang="zh-TW" altLang="en-US" sz="2400" b="1" dirty="0" smtClean="0">
                <a:solidFill>
                  <a:srgbClr val="990033"/>
                </a:solidFill>
                <a:latin typeface="新細明體" panose="02020500000000000000" pitchFamily="18" charset="-120"/>
              </a:rPr>
              <a:t>），只</a:t>
            </a:r>
            <a:r>
              <a:rPr lang="zh-TW" altLang="en-US" sz="2400" b="1" dirty="0">
                <a:solidFill>
                  <a:srgbClr val="990033"/>
                </a:solidFill>
                <a:latin typeface="新細明體" panose="02020500000000000000" pitchFamily="18" charset="-120"/>
              </a:rPr>
              <a:t>會震懾年輕</a:t>
            </a:r>
            <a:r>
              <a:rPr lang="zh-TW" altLang="en-US" sz="2400" b="1" dirty="0" smtClean="0">
                <a:solidFill>
                  <a:srgbClr val="990033"/>
                </a:solidFill>
                <a:latin typeface="新細明體" panose="02020500000000000000" pitchFamily="18" charset="-120"/>
              </a:rPr>
              <a:t>的企業家，加速轉行為官（公務員）。社會就大大的缺少企業精神，無法創新進步，而保守停滯（如現再凋零衰退的日本）。所以，</a:t>
            </a:r>
            <a:r>
              <a:rPr lang="zh-TW" altLang="en-US" sz="2400" b="1" dirty="0">
                <a:solidFill>
                  <a:srgbClr val="990033"/>
                </a:solidFill>
                <a:latin typeface="新細明體" panose="02020500000000000000" pitchFamily="18" charset="-120"/>
              </a:rPr>
              <a:t>如何「智慧」的平衡</a:t>
            </a:r>
            <a:r>
              <a:rPr lang="zh-TW" altLang="en-US" sz="2400" b="1" dirty="0" smtClean="0">
                <a:solidFill>
                  <a:srgbClr val="990033"/>
                </a:solidFill>
                <a:latin typeface="新細明體" panose="02020500000000000000" pitchFamily="18" charset="-120"/>
              </a:rPr>
              <a:t>運作人生的「開採」與「探索」，是個人與社會的重要課題。</a:t>
            </a:r>
            <a:endParaRPr lang="zh-TW" altLang="en-US" sz="2400" b="1" dirty="0">
              <a:solidFill>
                <a:srgbClr val="990033"/>
              </a:solidFill>
              <a:latin typeface="新細明體" panose="02020500000000000000" pitchFamily="18" charset="-120"/>
            </a:endParaRPr>
          </a:p>
        </p:txBody>
      </p:sp>
      <p:sp>
        <p:nvSpPr>
          <p:cNvPr id="2" name="矩形 1"/>
          <p:cNvSpPr/>
          <p:nvPr/>
        </p:nvSpPr>
        <p:spPr>
          <a:xfrm>
            <a:off x="457978" y="102081"/>
            <a:ext cx="7912210" cy="954107"/>
          </a:xfrm>
          <a:prstGeom prst="rect">
            <a:avLst/>
          </a:prstGeom>
        </p:spPr>
        <p:txBody>
          <a:bodyPr wrap="square">
            <a:spAutoFit/>
          </a:bodyPr>
          <a:lstStyle/>
          <a:p>
            <a:r>
              <a:rPr lang="zh-TW" altLang="en-US" sz="2800" b="1" dirty="0">
                <a:solidFill>
                  <a:srgbClr val="006666"/>
                </a:solidFill>
                <a:latin typeface="新細明體" panose="02020500000000000000" pitchFamily="18" charset="-120"/>
              </a:rPr>
              <a:t>智慧即是學習，也就是在「</a:t>
            </a:r>
            <a:r>
              <a:rPr lang="en-US" altLang="zh-TW" sz="2800" b="1" dirty="0">
                <a:solidFill>
                  <a:srgbClr val="006666"/>
                </a:solidFill>
                <a:latin typeface="新細明體" panose="02020500000000000000" pitchFamily="18" charset="-120"/>
              </a:rPr>
              <a:t>Exploitation</a:t>
            </a:r>
            <a:r>
              <a:rPr lang="zh-TW" altLang="en-US" sz="2800" b="1" dirty="0">
                <a:solidFill>
                  <a:srgbClr val="006666"/>
                </a:solidFill>
                <a:latin typeface="新細明體" panose="02020500000000000000" pitchFamily="18" charset="-120"/>
              </a:rPr>
              <a:t>」（開採）及「</a:t>
            </a:r>
            <a:r>
              <a:rPr lang="en-US" altLang="zh-TW" sz="2800" b="1" dirty="0">
                <a:solidFill>
                  <a:srgbClr val="006666"/>
                </a:solidFill>
                <a:latin typeface="新細明體" panose="02020500000000000000" pitchFamily="18" charset="-120"/>
              </a:rPr>
              <a:t>Exploration</a:t>
            </a:r>
            <a:r>
              <a:rPr lang="zh-TW" altLang="en-US" sz="2800" b="1" dirty="0">
                <a:solidFill>
                  <a:srgbClr val="006666"/>
                </a:solidFill>
                <a:latin typeface="新細明體" panose="02020500000000000000" pitchFamily="18" charset="-120"/>
              </a:rPr>
              <a:t>」（</a:t>
            </a:r>
            <a:r>
              <a:rPr lang="zh-TW" altLang="en-US" sz="2800" b="1" dirty="0">
                <a:solidFill>
                  <a:srgbClr val="006666"/>
                </a:solidFill>
              </a:rPr>
              <a:t>探索</a:t>
            </a:r>
            <a:r>
              <a:rPr lang="zh-TW" altLang="en-US" sz="2800" b="1" dirty="0">
                <a:solidFill>
                  <a:srgbClr val="006666"/>
                </a:solidFill>
                <a:latin typeface="新細明體" panose="02020500000000000000" pitchFamily="18" charset="-120"/>
              </a:rPr>
              <a:t>）兩端做最佳的平衡運作</a:t>
            </a:r>
            <a:endParaRPr lang="zh-TW" altLang="en-US" sz="2800" dirty="0">
              <a:solidFill>
                <a:srgbClr val="006666"/>
              </a:solidFill>
            </a:endParaRPr>
          </a:p>
        </p:txBody>
      </p:sp>
    </p:spTree>
    <p:extLst>
      <p:ext uri="{BB962C8B-B14F-4D97-AF65-F5344CB8AC3E}">
        <p14:creationId xmlns:p14="http://schemas.microsoft.com/office/powerpoint/2010/main" val="192163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6000" smtClean="0"/>
              <a:pPr>
                <a:defRPr/>
              </a:pPr>
              <a:t>19</a:t>
            </a:fld>
            <a:endParaRPr lang="zh-TW" altLang="en-US" sz="6000"/>
          </a:p>
        </p:txBody>
      </p:sp>
      <p:sp>
        <p:nvSpPr>
          <p:cNvPr id="5" name="矩形 4"/>
          <p:cNvSpPr/>
          <p:nvPr/>
        </p:nvSpPr>
        <p:spPr>
          <a:xfrm>
            <a:off x="360040" y="1340768"/>
            <a:ext cx="8388424" cy="4401205"/>
          </a:xfrm>
          <a:prstGeom prst="rect">
            <a:avLst/>
          </a:prstGeom>
        </p:spPr>
        <p:txBody>
          <a:bodyPr wrap="square">
            <a:spAutoFit/>
          </a:bodyPr>
          <a:lstStyle/>
          <a:p>
            <a:r>
              <a:rPr lang="zh-TW" altLang="en-US" sz="2000" b="1" dirty="0">
                <a:solidFill>
                  <a:srgbClr val="990033"/>
                </a:solidFill>
                <a:latin typeface="新細明體" panose="02020500000000000000" pitchFamily="18" charset="-120"/>
              </a:rPr>
              <a:t>人的心靈思維模式，認為任何事件都有確定的因果關係，不能接受隨機性的因果關係。 所以在「熱手謬誤」（</a:t>
            </a:r>
            <a:r>
              <a:rPr lang="en-US" altLang="zh-TW" sz="2000" b="1" dirty="0">
                <a:solidFill>
                  <a:srgbClr val="990033"/>
                </a:solidFill>
                <a:latin typeface="新細明體" panose="02020500000000000000" pitchFamily="18" charset="-120"/>
              </a:rPr>
              <a:t>hot-hands fallacy</a:t>
            </a:r>
            <a:r>
              <a:rPr lang="zh-TW" altLang="en-US" sz="2000" b="1" dirty="0">
                <a:solidFill>
                  <a:srgbClr val="990033"/>
                </a:solidFill>
                <a:latin typeface="新細明體" panose="02020500000000000000" pitchFamily="18" charset="-120"/>
              </a:rPr>
              <a:t>）中，即使隨機的球隊連贏，也誤認為是球隊的超水準的能力。這是人們天生的「認知謬誤」（</a:t>
            </a:r>
            <a:r>
              <a:rPr lang="en-US" altLang="zh-TW" sz="2000" b="1" dirty="0">
                <a:solidFill>
                  <a:srgbClr val="990033"/>
                </a:solidFill>
                <a:latin typeface="新細明體" panose="02020500000000000000" pitchFamily="18" charset="-120"/>
              </a:rPr>
              <a:t>Cognitive Bias)</a:t>
            </a:r>
            <a:r>
              <a:rPr lang="zh-TW" altLang="en-US" sz="2000" b="1" dirty="0">
                <a:solidFill>
                  <a:srgbClr val="990033"/>
                </a:solidFill>
                <a:latin typeface="新細明體" panose="02020500000000000000" pitchFamily="18" charset="-120"/>
              </a:rPr>
              <a:t>，使得人們面對不確定的情況時，做出錯誤的決定或解釋。</a:t>
            </a:r>
          </a:p>
          <a:p>
            <a:endParaRPr lang="zh-TW" altLang="en-US" sz="2000" b="1" dirty="0">
              <a:solidFill>
                <a:srgbClr val="990033"/>
              </a:solidFill>
              <a:latin typeface="新細明體" panose="02020500000000000000" pitchFamily="18" charset="-120"/>
            </a:endParaRPr>
          </a:p>
          <a:p>
            <a:r>
              <a:rPr lang="zh-TW" altLang="en-US" sz="2000" b="1" dirty="0">
                <a:solidFill>
                  <a:srgbClr val="990033"/>
                </a:solidFill>
                <a:latin typeface="新細明體" panose="02020500000000000000" pitchFamily="18" charset="-120"/>
              </a:rPr>
              <a:t>人生的真相其實是「隨機漫步」─即人生是一連串各種隨機（非我控制）的事件，加上我們的反應，交織而成的命運。於是人生面對不確定的抉擇大部分是基於「認知謬誤」而來的錯誤（不智慧）抉擇。所以，「智慧」的修練即是能夠區別「機率」及「才能」在不確定情況裡，扮演的因果角色，提高人生成功的「機率」（不確定性）。</a:t>
            </a:r>
          </a:p>
          <a:p>
            <a:endParaRPr lang="zh-TW" altLang="en-US" sz="2000" b="1" dirty="0">
              <a:solidFill>
                <a:srgbClr val="990033"/>
              </a:solidFill>
              <a:latin typeface="新細明體" panose="02020500000000000000" pitchFamily="18" charset="-120"/>
            </a:endParaRPr>
          </a:p>
          <a:p>
            <a:r>
              <a:rPr lang="zh-TW" altLang="en-US" sz="2000" b="1" dirty="0" smtClean="0">
                <a:solidFill>
                  <a:srgbClr val="990033"/>
                </a:solidFill>
                <a:latin typeface="新細明體" panose="02020500000000000000" pitchFamily="18" charset="-120"/>
              </a:rPr>
              <a:t>能力</a:t>
            </a:r>
            <a:r>
              <a:rPr lang="zh-TW" altLang="en-US" sz="2000" b="1" dirty="0">
                <a:solidFill>
                  <a:srgbClr val="990033"/>
                </a:solidFill>
                <a:latin typeface="新細明體" panose="02020500000000000000" pitchFamily="18" charset="-120"/>
              </a:rPr>
              <a:t>並不</a:t>
            </a:r>
            <a:r>
              <a:rPr lang="zh-TW" altLang="en-US" sz="2000" b="1" dirty="0" smtClean="0">
                <a:solidFill>
                  <a:srgbClr val="990033"/>
                </a:solidFill>
                <a:latin typeface="新細明體" panose="02020500000000000000" pitchFamily="18" charset="-120"/>
              </a:rPr>
              <a:t>保證人生成功</a:t>
            </a:r>
            <a:r>
              <a:rPr lang="zh-TW" altLang="en-US" sz="2000" b="1" dirty="0">
                <a:solidFill>
                  <a:srgbClr val="990033"/>
                </a:solidFill>
                <a:latin typeface="新細明體" panose="02020500000000000000" pitchFamily="18" charset="-120"/>
              </a:rPr>
              <a:t>。成敗並不足以論英雄。提高人生成功的「機率」（不確定性）的「智慧」的方法是「不斷的嘗試（練習）」；國父革命是</a:t>
            </a:r>
            <a:r>
              <a:rPr lang="en-US" altLang="zh-TW" sz="2000" b="1" dirty="0">
                <a:solidFill>
                  <a:srgbClr val="990033"/>
                </a:solidFill>
                <a:latin typeface="新細明體" panose="02020500000000000000" pitchFamily="18" charset="-120"/>
              </a:rPr>
              <a:t>10</a:t>
            </a:r>
            <a:r>
              <a:rPr lang="zh-TW" altLang="en-US" sz="2000" b="1" dirty="0">
                <a:solidFill>
                  <a:srgbClr val="990033"/>
                </a:solidFill>
                <a:latin typeface="新細明體" panose="02020500000000000000" pitchFamily="18" charset="-120"/>
              </a:rPr>
              <a:t>次才成功， 而抗梅毒藥「</a:t>
            </a:r>
            <a:r>
              <a:rPr lang="en-US" altLang="zh-TW" sz="2000" b="1" dirty="0">
                <a:solidFill>
                  <a:srgbClr val="990033"/>
                </a:solidFill>
                <a:latin typeface="新細明體" panose="02020500000000000000" pitchFamily="18" charset="-120"/>
              </a:rPr>
              <a:t>606</a:t>
            </a:r>
            <a:r>
              <a:rPr lang="zh-TW" altLang="en-US" sz="2000" b="1" dirty="0">
                <a:solidFill>
                  <a:srgbClr val="990033"/>
                </a:solidFill>
                <a:latin typeface="新細明體" panose="02020500000000000000" pitchFamily="18" charset="-120"/>
              </a:rPr>
              <a:t>」更是嘗試了</a:t>
            </a:r>
            <a:r>
              <a:rPr lang="en-US" altLang="zh-TW" sz="2000" b="1" dirty="0">
                <a:solidFill>
                  <a:srgbClr val="990033"/>
                </a:solidFill>
                <a:latin typeface="新細明體" panose="02020500000000000000" pitchFamily="18" charset="-120"/>
              </a:rPr>
              <a:t>606</a:t>
            </a:r>
            <a:r>
              <a:rPr lang="zh-TW" altLang="en-US" sz="2000" b="1" dirty="0">
                <a:solidFill>
                  <a:srgbClr val="990033"/>
                </a:solidFill>
                <a:latin typeface="新細明體" panose="02020500000000000000" pitchFamily="18" charset="-120"/>
              </a:rPr>
              <a:t>次才成功，並以此</a:t>
            </a:r>
            <a:r>
              <a:rPr lang="zh-TW" altLang="en-US" sz="2000" b="1" dirty="0" smtClean="0">
                <a:solidFill>
                  <a:srgbClr val="990033"/>
                </a:solidFill>
                <a:latin typeface="新細明體" panose="02020500000000000000" pitchFamily="18" charset="-120"/>
              </a:rPr>
              <a:t>命名。</a:t>
            </a:r>
            <a:endParaRPr lang="en-US" altLang="zh-TW" sz="2000" b="1" dirty="0" smtClean="0">
              <a:solidFill>
                <a:srgbClr val="990033"/>
              </a:solidFill>
              <a:latin typeface="新細明體" panose="02020500000000000000" pitchFamily="18" charset="-120"/>
            </a:endParaRPr>
          </a:p>
        </p:txBody>
      </p:sp>
      <p:sp>
        <p:nvSpPr>
          <p:cNvPr id="2" name="矩形 1"/>
          <p:cNvSpPr/>
          <p:nvPr/>
        </p:nvSpPr>
        <p:spPr>
          <a:xfrm>
            <a:off x="539552" y="188640"/>
            <a:ext cx="8208912" cy="830997"/>
          </a:xfrm>
          <a:prstGeom prst="rect">
            <a:avLst/>
          </a:prstGeom>
        </p:spPr>
        <p:txBody>
          <a:bodyPr wrap="square">
            <a:spAutoFit/>
          </a:bodyPr>
          <a:lstStyle/>
          <a:p>
            <a:pPr lvl="0"/>
            <a:r>
              <a:rPr lang="zh-TW" altLang="en-US" sz="2400" b="1" dirty="0" smtClean="0">
                <a:solidFill>
                  <a:srgbClr val="006666"/>
                </a:solidFill>
                <a:latin typeface="新細明體" panose="02020500000000000000" pitchFamily="18" charset="-120"/>
              </a:rPr>
              <a:t>「</a:t>
            </a:r>
            <a:r>
              <a:rPr lang="zh-TW" altLang="en-US" sz="2400" b="1" dirty="0">
                <a:solidFill>
                  <a:srgbClr val="006666"/>
                </a:solidFill>
                <a:latin typeface="新細明體" panose="02020500000000000000" pitchFamily="18" charset="-120"/>
              </a:rPr>
              <a:t>智慧」就是能不斷提高人生成功的「機率」（不確定性）；其方法是「不斷的嘗試（練習）」。</a:t>
            </a:r>
            <a:endParaRPr lang="en-US" altLang="zh-TW" sz="1200" b="1" dirty="0">
              <a:solidFill>
                <a:srgbClr val="006666"/>
              </a:solidFill>
              <a:latin typeface="新細明體" panose="02020500000000000000" pitchFamily="18" charset="-120"/>
            </a:endParaRPr>
          </a:p>
        </p:txBody>
      </p:sp>
    </p:spTree>
    <p:extLst>
      <p:ext uri="{BB962C8B-B14F-4D97-AF65-F5344CB8AC3E}">
        <p14:creationId xmlns:p14="http://schemas.microsoft.com/office/powerpoint/2010/main" val="20970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345149"/>
            <a:ext cx="2133600" cy="365125"/>
          </a:xfrm>
        </p:spPr>
        <p:txBody>
          <a:bodyPr/>
          <a:lstStyle/>
          <a:p>
            <a:pPr>
              <a:defRPr/>
            </a:pPr>
            <a:fld id="{B64E30A8-D264-4E72-8AA5-160288B368CA}" type="slidenum">
              <a:rPr lang="zh-TW" altLang="en-US" sz="6000" smtClean="0"/>
              <a:pPr>
                <a:defRPr/>
              </a:pPr>
              <a:t>2</a:t>
            </a:fld>
            <a:endParaRPr lang="zh-TW" altLang="en-US" sz="6000" dirty="0"/>
          </a:p>
        </p:txBody>
      </p:sp>
      <p:sp>
        <p:nvSpPr>
          <p:cNvPr id="5" name="矩形 4"/>
          <p:cNvSpPr/>
          <p:nvPr/>
        </p:nvSpPr>
        <p:spPr>
          <a:xfrm>
            <a:off x="1183725" y="188640"/>
            <a:ext cx="6669045" cy="646331"/>
          </a:xfrm>
          <a:prstGeom prst="rect">
            <a:avLst/>
          </a:prstGeom>
        </p:spPr>
        <p:txBody>
          <a:bodyPr wrap="square">
            <a:spAutoFit/>
          </a:bodyPr>
          <a:lstStyle/>
          <a:p>
            <a:r>
              <a:rPr lang="zh-TW" altLang="en-US" sz="3600" b="1" dirty="0" smtClean="0">
                <a:solidFill>
                  <a:srgbClr val="006666"/>
                </a:solidFill>
                <a:latin typeface="標楷體" pitchFamily="65" charset="-120"/>
                <a:ea typeface="標楷體" pitchFamily="65" charset="-120"/>
                <a:cs typeface="Times New Roman" panose="02020603050405020304" pitchFamily="18" charset="0"/>
              </a:rPr>
              <a:t>電腦圍棋 </a:t>
            </a:r>
            <a:r>
              <a:rPr lang="en-US" altLang="zh-TW" sz="3600" b="1" dirty="0" smtClean="0">
                <a:solidFill>
                  <a:srgbClr val="006666"/>
                </a:solidFill>
                <a:latin typeface="標楷體" pitchFamily="65" charset="-120"/>
                <a:ea typeface="標楷體" pitchFamily="65" charset="-120"/>
                <a:cs typeface="Times New Roman" panose="02020603050405020304" pitchFamily="18" charset="0"/>
              </a:rPr>
              <a:t>AlphaGo</a:t>
            </a:r>
            <a:r>
              <a:rPr lang="zh-TW" altLang="en-US" sz="3600" b="1" dirty="0" smtClean="0">
                <a:solidFill>
                  <a:srgbClr val="006666"/>
                </a:solidFill>
                <a:latin typeface="標楷體" pitchFamily="65" charset="-120"/>
                <a:ea typeface="標楷體" pitchFamily="65" charset="-120"/>
                <a:cs typeface="Times New Roman" panose="02020603050405020304" pitchFamily="18" charset="0"/>
              </a:rPr>
              <a:t> 傳奇：</a:t>
            </a:r>
            <a:endParaRPr lang="zh-TW" altLang="en-US" sz="2400" b="1" dirty="0">
              <a:solidFill>
                <a:srgbClr val="990033"/>
              </a:solidFill>
              <a:latin typeface="Times New Roman" panose="02020603050405020304" pitchFamily="18" charset="0"/>
              <a:cs typeface="Times New Roman" panose="02020603050405020304" pitchFamily="18" charset="0"/>
            </a:endParaRPr>
          </a:p>
        </p:txBody>
      </p:sp>
      <p:sp>
        <p:nvSpPr>
          <p:cNvPr id="7" name="矩形 6"/>
          <p:cNvSpPr/>
          <p:nvPr/>
        </p:nvSpPr>
        <p:spPr>
          <a:xfrm>
            <a:off x="144016" y="1124744"/>
            <a:ext cx="8892480" cy="5262979"/>
          </a:xfrm>
          <a:prstGeom prst="rect">
            <a:avLst/>
          </a:prstGeom>
        </p:spPr>
        <p:txBody>
          <a:bodyPr wrap="square">
            <a:spAutoFit/>
          </a:bodyPr>
          <a:lstStyle/>
          <a:p>
            <a:pPr marL="342900" lvl="0" indent="-342900">
              <a:spcAft>
                <a:spcPts val="0"/>
              </a:spcAft>
              <a:buFont typeface="Wingdings"/>
              <a:buChar char=""/>
            </a:pPr>
            <a:r>
              <a:rPr lang="en-US" altLang="zh-TW" sz="2400" b="1" dirty="0">
                <a:solidFill>
                  <a:srgbClr val="990033"/>
                </a:solidFill>
                <a:latin typeface="標楷體" pitchFamily="65" charset="-120"/>
                <a:ea typeface="標楷體" pitchFamily="65" charset="-120"/>
                <a:cs typeface="Times New Roman" panose="02020603050405020304" pitchFamily="18" charset="0"/>
              </a:rPr>
              <a:t>2015</a:t>
            </a:r>
            <a:r>
              <a:rPr lang="zh-TW" altLang="en-US" sz="2400" b="1" dirty="0">
                <a:solidFill>
                  <a:srgbClr val="990033"/>
                </a:solidFill>
                <a:latin typeface="標楷體" pitchFamily="65" charset="-120"/>
                <a:ea typeface="標楷體" pitchFamily="65" charset="-120"/>
                <a:cs typeface="Times New Roman" panose="02020603050405020304" pitchFamily="18" charset="0"/>
              </a:rPr>
              <a:t>年</a:t>
            </a:r>
            <a:r>
              <a:rPr lang="en-US" altLang="zh-TW" sz="2400" b="1" dirty="0">
                <a:solidFill>
                  <a:srgbClr val="990033"/>
                </a:solidFill>
                <a:latin typeface="標楷體" pitchFamily="65" charset="-120"/>
                <a:ea typeface="標楷體" pitchFamily="65" charset="-120"/>
                <a:cs typeface="Times New Roman" panose="02020603050405020304" pitchFamily="18" charset="0"/>
              </a:rPr>
              <a:t>10</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月，</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Fan</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擊敗</a:t>
            </a:r>
            <a:r>
              <a:rPr lang="zh-TW" altLang="en-US" sz="2400" b="1" dirty="0">
                <a:solidFill>
                  <a:srgbClr val="990033"/>
                </a:solidFill>
                <a:latin typeface="標楷體" pitchFamily="65" charset="-120"/>
                <a:ea typeface="標楷體" pitchFamily="65" charset="-120"/>
                <a:cs typeface="Times New Roman" panose="02020603050405020304" pitchFamily="18" charset="0"/>
              </a:rPr>
              <a:t>歐洲圍棋</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冠軍</a:t>
            </a:r>
            <a:r>
              <a:rPr lang="zh-TW" altLang="en-US" sz="2400" dirty="0" smtClean="0">
                <a:solidFill>
                  <a:srgbClr val="990033"/>
                </a:solidFill>
                <a:latin typeface="標楷體" pitchFamily="65" charset="-120"/>
                <a:ea typeface="標楷體" pitchFamily="65" charset="-120"/>
                <a:cs typeface="Times New Roman" panose="02020603050405020304" pitchFamily="18" charset="0"/>
              </a:rPr>
              <a:t>─</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樊麾職業二段。</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2016</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年</a:t>
            </a:r>
            <a:r>
              <a:rPr lang="en-US" altLang="zh-TW" sz="2400" b="1" dirty="0">
                <a:solidFill>
                  <a:srgbClr val="990033"/>
                </a:solidFill>
                <a:latin typeface="標楷體" pitchFamily="65" charset="-120"/>
                <a:ea typeface="標楷體" pitchFamily="65" charset="-120"/>
                <a:cs typeface="Times New Roman" panose="02020603050405020304" pitchFamily="18" charset="0"/>
              </a:rPr>
              <a:t>3</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月，</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AlphaGo Lee</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擊敗</a:t>
            </a:r>
            <a:r>
              <a:rPr lang="zh-TW" altLang="en-US" sz="2400" b="1" dirty="0">
                <a:solidFill>
                  <a:srgbClr val="990033"/>
                </a:solidFill>
                <a:latin typeface="標楷體" pitchFamily="65" charset="-120"/>
                <a:ea typeface="標楷體" pitchFamily="65" charset="-120"/>
                <a:cs typeface="Times New Roman" panose="02020603050405020304" pitchFamily="18" charset="0"/>
              </a:rPr>
              <a:t>韓國</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職業九段李世石</a:t>
            </a:r>
            <a:r>
              <a:rPr lang="zh-TW" altLang="en-US" sz="2400" b="1" dirty="0">
                <a:solidFill>
                  <a:srgbClr val="990033"/>
                </a:solidFill>
                <a:latin typeface="標楷體" pitchFamily="65" charset="-120"/>
                <a:ea typeface="標楷體" pitchFamily="65" charset="-120"/>
                <a:cs typeface="Times New Roman" panose="02020603050405020304" pitchFamily="18" charset="0"/>
              </a:rPr>
              <a:t>。</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en-US" altLang="zh-TW" sz="2400" b="1" dirty="0">
                <a:solidFill>
                  <a:srgbClr val="990033"/>
                </a:solidFill>
                <a:latin typeface="標楷體" pitchFamily="65" charset="-120"/>
                <a:ea typeface="標楷體" pitchFamily="65" charset="-120"/>
                <a:cs typeface="Times New Roman" panose="02020603050405020304" pitchFamily="18" charset="0"/>
              </a:rPr>
              <a:t>2016</a:t>
            </a:r>
            <a:r>
              <a:rPr lang="zh-TW" altLang="en-US" sz="2400" b="1" dirty="0">
                <a:solidFill>
                  <a:srgbClr val="990033"/>
                </a:solidFill>
                <a:latin typeface="標楷體" pitchFamily="65" charset="-120"/>
                <a:ea typeface="標楷體" pitchFamily="65" charset="-120"/>
                <a:cs typeface="Times New Roman" panose="02020603050405020304" pitchFamily="18" charset="0"/>
              </a:rPr>
              <a:t>年</a:t>
            </a:r>
            <a:r>
              <a:rPr lang="en-US" altLang="zh-TW" sz="2400" b="1" dirty="0">
                <a:solidFill>
                  <a:srgbClr val="990033"/>
                </a:solidFill>
                <a:latin typeface="標楷體" pitchFamily="65" charset="-120"/>
                <a:ea typeface="標楷體" pitchFamily="65" charset="-120"/>
                <a:cs typeface="Times New Roman" panose="02020603050405020304" pitchFamily="18" charset="0"/>
              </a:rPr>
              <a:t>3</a:t>
            </a:r>
            <a:r>
              <a:rPr lang="zh-TW" altLang="en-US" sz="2400" b="1" dirty="0">
                <a:solidFill>
                  <a:srgbClr val="990033"/>
                </a:solidFill>
                <a:latin typeface="標楷體" pitchFamily="65" charset="-120"/>
                <a:ea typeface="標楷體" pitchFamily="65" charset="-120"/>
                <a:cs typeface="Times New Roman" panose="02020603050405020304" pitchFamily="18" charset="0"/>
              </a:rPr>
              <a:t>月</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，在權威的期刊</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Nature</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發表「</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Mastering </a:t>
            </a:r>
            <a:r>
              <a:rPr lang="en-US" altLang="zh-TW" sz="2400" b="1" dirty="0">
                <a:solidFill>
                  <a:srgbClr val="990033"/>
                </a:solidFill>
                <a:latin typeface="標楷體" pitchFamily="65" charset="-120"/>
                <a:ea typeface="標楷體" pitchFamily="65" charset="-120"/>
                <a:cs typeface="Times New Roman" panose="02020603050405020304" pitchFamily="18" charset="0"/>
              </a:rPr>
              <a:t>the game of Go with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deep</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neural </a:t>
            </a:r>
            <a:r>
              <a:rPr lang="en-US" altLang="zh-TW" sz="2400" b="1" dirty="0">
                <a:solidFill>
                  <a:srgbClr val="990033"/>
                </a:solidFill>
                <a:latin typeface="標楷體" pitchFamily="65" charset="-120"/>
                <a:ea typeface="標楷體" pitchFamily="65" charset="-120"/>
                <a:cs typeface="Times New Roman" panose="02020603050405020304" pitchFamily="18" charset="0"/>
              </a:rPr>
              <a:t>networks and tree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search</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en-US" altLang="zh-TW" sz="2400" b="1" dirty="0">
                <a:solidFill>
                  <a:srgbClr val="990033"/>
                </a:solidFill>
                <a:latin typeface="標楷體" pitchFamily="65" charset="-120"/>
                <a:ea typeface="標楷體" pitchFamily="65" charset="-120"/>
                <a:cs typeface="Times New Roman" panose="02020603050405020304" pitchFamily="18" charset="0"/>
              </a:rPr>
              <a:t>2016</a:t>
            </a:r>
            <a:r>
              <a:rPr lang="zh-TW" altLang="en-US" sz="2400" b="1" dirty="0">
                <a:solidFill>
                  <a:srgbClr val="990033"/>
                </a:solidFill>
                <a:latin typeface="標楷體" pitchFamily="65" charset="-120"/>
                <a:ea typeface="標楷體" pitchFamily="65" charset="-120"/>
                <a:cs typeface="Times New Roman" panose="02020603050405020304" pitchFamily="18" charset="0"/>
              </a:rPr>
              <a:t>年底至</a:t>
            </a:r>
            <a:r>
              <a:rPr lang="en-US" altLang="zh-TW" sz="2400" b="1" dirty="0">
                <a:solidFill>
                  <a:srgbClr val="990033"/>
                </a:solidFill>
                <a:latin typeface="標楷體" pitchFamily="65" charset="-120"/>
                <a:ea typeface="標楷體" pitchFamily="65" charset="-120"/>
                <a:cs typeface="Times New Roman" panose="02020603050405020304" pitchFamily="18" charset="0"/>
              </a:rPr>
              <a:t>2017</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年初，</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AlphaGo Master</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橫掃世界頂尖高手，</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50</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0</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endParaRPr lang="en-US" altLang="zh-TW" sz="2400" b="1" dirty="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en-US" altLang="zh-TW" sz="2400" b="1" dirty="0">
                <a:solidFill>
                  <a:srgbClr val="990033"/>
                </a:solidFill>
                <a:latin typeface="標楷體" pitchFamily="65" charset="-120"/>
                <a:ea typeface="標楷體" pitchFamily="65" charset="-120"/>
                <a:cs typeface="Times New Roman" panose="02020603050405020304" pitchFamily="18" charset="0"/>
              </a:rPr>
              <a:t>2017</a:t>
            </a:r>
            <a:r>
              <a:rPr lang="zh-TW" altLang="en-US" sz="2400" b="1" dirty="0">
                <a:solidFill>
                  <a:srgbClr val="990033"/>
                </a:solidFill>
                <a:latin typeface="標楷體" pitchFamily="65" charset="-120"/>
                <a:ea typeface="標楷體" pitchFamily="65" charset="-120"/>
                <a:cs typeface="Times New Roman" panose="02020603050405020304" pitchFamily="18" charset="0"/>
              </a:rPr>
              <a:t>年</a:t>
            </a:r>
            <a:r>
              <a:rPr lang="en-US" altLang="zh-TW" sz="2400" b="1" dirty="0">
                <a:solidFill>
                  <a:srgbClr val="990033"/>
                </a:solidFill>
                <a:latin typeface="標楷體" pitchFamily="65" charset="-120"/>
                <a:ea typeface="標楷體" pitchFamily="65" charset="-120"/>
                <a:cs typeface="Times New Roman" panose="02020603050405020304" pitchFamily="18" charset="0"/>
              </a:rPr>
              <a:t>5</a:t>
            </a:r>
            <a:r>
              <a:rPr lang="zh-TW" altLang="en-US" sz="2400" b="1" dirty="0">
                <a:solidFill>
                  <a:srgbClr val="990033"/>
                </a:solidFill>
                <a:latin typeface="標楷體" pitchFamily="65" charset="-120"/>
                <a:ea typeface="標楷體" pitchFamily="65" charset="-120"/>
                <a:cs typeface="Times New Roman" panose="02020603050405020304" pitchFamily="18" charset="0"/>
              </a:rPr>
              <a:t>月</a:t>
            </a:r>
            <a:r>
              <a:rPr lang="en-US" altLang="zh-TW" sz="2400" b="1" dirty="0">
                <a:solidFill>
                  <a:srgbClr val="990033"/>
                </a:solidFill>
                <a:latin typeface="標楷體" pitchFamily="65" charset="-120"/>
                <a:ea typeface="標楷體" pitchFamily="65" charset="-120"/>
                <a:cs typeface="Times New Roman" panose="02020603050405020304" pitchFamily="18" charset="0"/>
              </a:rPr>
              <a:t>23</a:t>
            </a:r>
            <a:r>
              <a:rPr lang="zh-TW" altLang="en-US" sz="2400" b="1" dirty="0">
                <a:solidFill>
                  <a:srgbClr val="990033"/>
                </a:solidFill>
                <a:latin typeface="標楷體" pitchFamily="65" charset="-120"/>
                <a:ea typeface="標楷體" pitchFamily="65" charset="-120"/>
                <a:cs typeface="Times New Roman" panose="02020603050405020304" pitchFamily="18" charset="0"/>
              </a:rPr>
              <a:t>至</a:t>
            </a:r>
            <a:r>
              <a:rPr lang="en-US" altLang="zh-TW" sz="2400" b="1" dirty="0">
                <a:solidFill>
                  <a:srgbClr val="990033"/>
                </a:solidFill>
                <a:latin typeface="標楷體" pitchFamily="65" charset="-120"/>
                <a:ea typeface="標楷體" pitchFamily="65" charset="-120"/>
                <a:cs typeface="Times New Roman" panose="02020603050405020304" pitchFamily="18" charset="0"/>
              </a:rPr>
              <a:t>27</a:t>
            </a:r>
            <a:r>
              <a:rPr lang="zh-TW" altLang="en-US" sz="2400" b="1" dirty="0">
                <a:solidFill>
                  <a:srgbClr val="990033"/>
                </a:solidFill>
                <a:latin typeface="標楷體" pitchFamily="65" charset="-120"/>
                <a:ea typeface="標楷體" pitchFamily="65" charset="-120"/>
                <a:cs typeface="Times New Roman" panose="02020603050405020304" pitchFamily="18" charset="0"/>
              </a:rPr>
              <a:t>日烏鎮圍棋峰</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會，</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AlphaGo Master</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以</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3</a:t>
            </a:r>
            <a:r>
              <a:rPr lang="zh-TW" altLang="en-US" sz="2400" b="1" dirty="0">
                <a:solidFill>
                  <a:srgbClr val="990033"/>
                </a:solidFill>
                <a:latin typeface="標楷體" pitchFamily="65" charset="-120"/>
                <a:ea typeface="標楷體" pitchFamily="65" charset="-120"/>
                <a:cs typeface="Times New Roman" panose="02020603050405020304" pitchFamily="18" charset="0"/>
              </a:rPr>
              <a:t>：</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0</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擊敗</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2017</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年世界圍棋排名</a:t>
            </a:r>
            <a:r>
              <a:rPr lang="zh-TW" altLang="en-US" sz="2400" b="1" dirty="0">
                <a:solidFill>
                  <a:srgbClr val="990033"/>
                </a:solidFill>
                <a:latin typeface="標楷體" pitchFamily="65" charset="-120"/>
                <a:ea typeface="標楷體" pitchFamily="65" charset="-120"/>
                <a:cs typeface="Times New Roman" panose="02020603050405020304" pitchFamily="18" charset="0"/>
              </a:rPr>
              <a:t>第一的柯</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潔。同時宣佈退休。</a:t>
            </a:r>
            <a:endParaRPr lang="zh-TW" altLang="zh-TW" sz="2400" kern="100" dirty="0">
              <a:solidFill>
                <a:srgbClr val="990033"/>
              </a:solidFill>
              <a:latin typeface="Calibri"/>
              <a:ea typeface="新細明體"/>
              <a:cs typeface="Times New Roman"/>
            </a:endParaRPr>
          </a:p>
          <a:p>
            <a:pPr marL="342900" lvl="0" indent="-342900">
              <a:spcAft>
                <a:spcPts val="0"/>
              </a:spcAft>
              <a:buFont typeface="Wingdings"/>
              <a:buChar char=""/>
            </a:pP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2017</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年</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10</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月</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19</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日，在權威的期刊</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Nature</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發表「</a:t>
            </a:r>
            <a:r>
              <a:rPr lang="en-US" altLang="zh-TW" sz="2400" b="1" dirty="0">
                <a:solidFill>
                  <a:srgbClr val="990033"/>
                </a:solidFill>
                <a:latin typeface="標楷體" pitchFamily="65" charset="-120"/>
                <a:ea typeface="標楷體" pitchFamily="65" charset="-120"/>
                <a:cs typeface="Times New Roman" panose="02020603050405020304" pitchFamily="18" charset="0"/>
              </a:rPr>
              <a:t>Mastering the game of Go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without</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human </a:t>
            </a:r>
            <a:r>
              <a:rPr lang="en-US" altLang="zh-TW" sz="2400" b="1" dirty="0">
                <a:solidFill>
                  <a:srgbClr val="990033"/>
                </a:solidFill>
                <a:latin typeface="標楷體" pitchFamily="65" charset="-120"/>
                <a:ea typeface="標楷體" pitchFamily="65" charset="-120"/>
                <a:cs typeface="Times New Roman" panose="02020603050405020304" pitchFamily="18" charset="0"/>
              </a:rPr>
              <a:t>knowledge</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」。宣告</a:t>
            </a:r>
            <a:r>
              <a:rPr lang="en-US" altLang="zh-TW" sz="2400" b="1" dirty="0">
                <a:solidFill>
                  <a:srgbClr val="990033"/>
                </a:solidFill>
                <a:latin typeface="標楷體" pitchFamily="65" charset="-120"/>
                <a:ea typeface="標楷體" pitchFamily="65" charset="-120"/>
                <a:cs typeface="Times New Roman" panose="02020603050405020304" pitchFamily="18" charset="0"/>
              </a:rPr>
              <a:t>AlphaGo </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Zero</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的誕生，及其自我對弈學習的技術細節。</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pPr marL="342900" lvl="0" indent="-342900">
              <a:spcAft>
                <a:spcPts val="0"/>
              </a:spcAft>
              <a:buFont typeface="Wingdings"/>
              <a:buChar char=""/>
            </a:pP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Google</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旗下的</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DeepMind</a:t>
            </a:r>
            <a:r>
              <a:rPr lang="zh-TW" altLang="en-US" sz="2400" b="1" dirty="0">
                <a:solidFill>
                  <a:srgbClr val="990033"/>
                </a:solidFill>
                <a:latin typeface="標楷體" pitchFamily="65" charset="-120"/>
                <a:ea typeface="標楷體" pitchFamily="65" charset="-120"/>
                <a:cs typeface="Times New Roman" panose="02020603050405020304" pitchFamily="18" charset="0"/>
              </a:rPr>
              <a:t>在</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研究</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AlphaGo</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投資是驚人。</a:t>
            </a:r>
            <a:r>
              <a:rPr lang="zh-TW" altLang="en-US" sz="2400" b="1" dirty="0">
                <a:solidFill>
                  <a:srgbClr val="990033"/>
                </a:solidFill>
                <a:latin typeface="標楷體" pitchFamily="65" charset="-120"/>
                <a:ea typeface="標楷體" pitchFamily="65" charset="-120"/>
                <a:cs typeface="Times New Roman" panose="02020603050405020304" pitchFamily="18" charset="0"/>
              </a:rPr>
              <a:t>據英國政府此前發佈的資料顯示，</a:t>
            </a:r>
            <a:r>
              <a:rPr lang="en-US" altLang="zh-TW" sz="2400" b="1" dirty="0">
                <a:solidFill>
                  <a:srgbClr val="990033"/>
                </a:solidFill>
                <a:latin typeface="標楷體" pitchFamily="65" charset="-120"/>
                <a:ea typeface="標楷體" pitchFamily="65" charset="-120"/>
                <a:cs typeface="Times New Roman" panose="02020603050405020304" pitchFamily="18" charset="0"/>
              </a:rPr>
              <a:t>DeepMind</a:t>
            </a:r>
            <a:r>
              <a:rPr lang="zh-TW" altLang="en-US" sz="2400" b="1" dirty="0">
                <a:solidFill>
                  <a:srgbClr val="990033"/>
                </a:solidFill>
                <a:latin typeface="標楷體" pitchFamily="65" charset="-120"/>
                <a:ea typeface="標楷體" pitchFamily="65" charset="-120"/>
                <a:cs typeface="Times New Roman" panose="02020603050405020304" pitchFamily="18" charset="0"/>
              </a:rPr>
              <a:t>僅</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去年（</a:t>
            </a:r>
            <a:r>
              <a:rPr lang="en-US" altLang="zh-TW" sz="2400" b="1" dirty="0" smtClean="0">
                <a:solidFill>
                  <a:srgbClr val="990033"/>
                </a:solidFill>
                <a:latin typeface="標楷體" pitchFamily="65" charset="-120"/>
                <a:ea typeface="標楷體" pitchFamily="65" charset="-120"/>
                <a:cs typeface="Times New Roman" panose="02020603050405020304" pitchFamily="18" charset="0"/>
              </a:rPr>
              <a:t>2016</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）一年</a:t>
            </a:r>
            <a:r>
              <a:rPr lang="zh-TW" altLang="en-US" sz="2400" b="1" dirty="0">
                <a:solidFill>
                  <a:srgbClr val="990033"/>
                </a:solidFill>
                <a:latin typeface="標楷體" pitchFamily="65" charset="-120"/>
                <a:ea typeface="標楷體" pitchFamily="65" charset="-120"/>
                <a:cs typeface="Times New Roman" panose="02020603050405020304" pitchFamily="18" charset="0"/>
              </a:rPr>
              <a:t>就虧損了</a:t>
            </a:r>
            <a:r>
              <a:rPr lang="en-US" altLang="zh-TW" sz="2400" b="1" dirty="0">
                <a:solidFill>
                  <a:srgbClr val="990033"/>
                </a:solidFill>
                <a:latin typeface="標楷體" pitchFamily="65" charset="-120"/>
                <a:ea typeface="標楷體" pitchFamily="65" charset="-120"/>
                <a:cs typeface="Times New Roman" panose="02020603050405020304" pitchFamily="18" charset="0"/>
              </a:rPr>
              <a:t>1.62</a:t>
            </a:r>
            <a:r>
              <a:rPr lang="zh-TW" altLang="en-US" sz="2400" b="1" dirty="0">
                <a:solidFill>
                  <a:srgbClr val="990033"/>
                </a:solidFill>
                <a:latin typeface="標楷體" pitchFamily="65" charset="-120"/>
                <a:ea typeface="標楷體" pitchFamily="65" charset="-120"/>
                <a:cs typeface="Times New Roman" panose="02020603050405020304" pitchFamily="18" charset="0"/>
              </a:rPr>
              <a:t>億美元</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91639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6000" smtClean="0"/>
              <a:pPr>
                <a:defRPr/>
              </a:pPr>
              <a:t>20</a:t>
            </a:fld>
            <a:endParaRPr lang="zh-TW" altLang="en-US" sz="6000"/>
          </a:p>
        </p:txBody>
      </p:sp>
      <p:sp>
        <p:nvSpPr>
          <p:cNvPr id="6" name="矩形 5"/>
          <p:cNvSpPr/>
          <p:nvPr/>
        </p:nvSpPr>
        <p:spPr>
          <a:xfrm>
            <a:off x="467544" y="909316"/>
            <a:ext cx="8385793" cy="5262979"/>
          </a:xfrm>
          <a:prstGeom prst="rect">
            <a:avLst/>
          </a:prstGeom>
        </p:spPr>
        <p:txBody>
          <a:bodyPr wrap="square">
            <a:spAutoFit/>
          </a:bodyPr>
          <a:lstStyle/>
          <a:p>
            <a:r>
              <a:rPr lang="zh-TW" altLang="en-US" sz="2400" b="1" dirty="0" smtClean="0">
                <a:solidFill>
                  <a:srgbClr val="990033"/>
                </a:solidFill>
                <a:latin typeface="新細明體" panose="02020500000000000000" pitchFamily="18" charset="-120"/>
              </a:rPr>
              <a:t>在</a:t>
            </a:r>
            <a:r>
              <a:rPr lang="zh-TW" altLang="en-US" sz="2400" b="1" dirty="0">
                <a:solidFill>
                  <a:srgbClr val="990033"/>
                </a:solidFill>
                <a:latin typeface="新細明體" panose="02020500000000000000" pitchFamily="18" charset="-120"/>
              </a:rPr>
              <a:t>中國社會裡 「學習」的資質越高的人，越有效的、「無心插柳」的從負面文化的打罵教育中，學習到「罪惡感─受苦」的 習慣。因此套上了「人性中最痛苦的枷鎖」。</a:t>
            </a:r>
            <a:endParaRPr lang="zh-TW" altLang="en-US" sz="1200" b="1" dirty="0">
              <a:solidFill>
                <a:srgbClr val="990033"/>
              </a:solidFill>
              <a:latin typeface="新細明體" panose="02020500000000000000" pitchFamily="18" charset="-120"/>
            </a:endParaRPr>
          </a:p>
          <a:p>
            <a:endParaRPr lang="en-US" altLang="zh-TW" sz="1200" b="1" dirty="0" smtClean="0">
              <a:solidFill>
                <a:srgbClr val="990033"/>
              </a:solidFill>
              <a:latin typeface="新細明體" panose="02020500000000000000" pitchFamily="18" charset="-120"/>
            </a:endParaRPr>
          </a:p>
          <a:p>
            <a:r>
              <a:rPr lang="zh-TW" altLang="en-US" sz="2400" b="1" dirty="0" smtClean="0">
                <a:solidFill>
                  <a:srgbClr val="990033"/>
                </a:solidFill>
                <a:latin typeface="新細明體" panose="02020500000000000000" pitchFamily="18" charset="-120"/>
              </a:rPr>
              <a:t>名</a:t>
            </a:r>
            <a:r>
              <a:rPr lang="zh-TW" altLang="en-US" sz="2400" b="1" dirty="0">
                <a:solidFill>
                  <a:srgbClr val="990033"/>
                </a:solidFill>
                <a:latin typeface="新細明體" panose="02020500000000000000" pitchFamily="18" charset="-120"/>
              </a:rPr>
              <a:t>小說家張愛玲： 「中國文學裏彌漫著大的悲哀。只有在物質的細節上，它得到歡悅</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因此</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金瓶梅</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紅樓夢</a:t>
            </a:r>
            <a:r>
              <a:rPr lang="en-US" altLang="zh-TW" sz="2400" b="1" dirty="0">
                <a:solidFill>
                  <a:srgbClr val="990033"/>
                </a:solidFill>
                <a:latin typeface="新細明體" panose="02020500000000000000" pitchFamily="18" charset="-120"/>
              </a:rPr>
              <a:t>》</a:t>
            </a:r>
            <a:r>
              <a:rPr lang="zh-TW" altLang="en-US" sz="2400" b="1" dirty="0">
                <a:solidFill>
                  <a:srgbClr val="990033"/>
                </a:solidFill>
                <a:latin typeface="新細明體" panose="02020500000000000000" pitchFamily="18" charset="-120"/>
              </a:rPr>
              <a:t>仔仔細細開出整桌的菜單，毫無倦意，不為什麽，就因為喜歡</a:t>
            </a:r>
            <a:r>
              <a:rPr lang="en-US" altLang="zh-TW" sz="2400" b="1" dirty="0" smtClean="0">
                <a:solidFill>
                  <a:srgbClr val="990033"/>
                </a:solidFill>
                <a:latin typeface="新細明體" panose="02020500000000000000" pitchFamily="18" charset="-120"/>
              </a:rPr>
              <a:t>—</a:t>
            </a:r>
            <a:r>
              <a:rPr lang="zh-TW" altLang="en-US" sz="2400" b="1" dirty="0" smtClean="0">
                <a:solidFill>
                  <a:srgbClr val="990033"/>
                </a:solidFill>
                <a:latin typeface="新細明體" panose="02020500000000000000" pitchFamily="18" charset="-120"/>
              </a:rPr>
              <a:t>細節</a:t>
            </a:r>
            <a:r>
              <a:rPr lang="zh-TW" altLang="en-US" sz="2400" b="1" dirty="0">
                <a:solidFill>
                  <a:srgbClr val="990033"/>
                </a:solidFill>
                <a:latin typeface="新細明體" panose="02020500000000000000" pitchFamily="18" charset="-120"/>
              </a:rPr>
              <a:t>往往是和美暢快，引人入勝的，而主題永遠悲觀。一切對于人生的籠統觀察都指向虛無。</a:t>
            </a:r>
            <a:r>
              <a:rPr lang="zh-TW" altLang="en-US" sz="2400" b="1" dirty="0" smtClean="0">
                <a:solidFill>
                  <a:srgbClr val="990033"/>
                </a:solidFill>
                <a:latin typeface="新細明體" panose="02020500000000000000" pitchFamily="18" charset="-120"/>
              </a:rPr>
              <a:t>」在如此感傷</a:t>
            </a:r>
            <a:r>
              <a:rPr lang="zh-TW" altLang="en-US" sz="2400" b="1" dirty="0">
                <a:solidFill>
                  <a:srgbClr val="990033"/>
                </a:solidFill>
                <a:latin typeface="新細明體" panose="02020500000000000000" pitchFamily="18" charset="-120"/>
              </a:rPr>
              <a:t>、悲觀</a:t>
            </a:r>
            <a:r>
              <a:rPr lang="zh-TW" altLang="en-US" sz="2400" b="1" dirty="0" smtClean="0">
                <a:solidFill>
                  <a:srgbClr val="990033"/>
                </a:solidFill>
                <a:latin typeface="新細明體" panose="02020500000000000000" pitchFamily="18" charset="-120"/>
              </a:rPr>
              <a:t>的文化氛圍</a:t>
            </a:r>
            <a:r>
              <a:rPr lang="zh-TW" altLang="en-US" sz="2400" b="1" dirty="0">
                <a:solidFill>
                  <a:srgbClr val="990033"/>
                </a:solidFill>
                <a:latin typeface="新細明體" panose="02020500000000000000" pitchFamily="18" charset="-120"/>
              </a:rPr>
              <a:t>推波助瀾，學習資質越高的人（如王國維），這個枷鎖套的越緊，越會不「智慧」的走上厭世輕生之路。不僅對自己，對社會都是重大的損失</a:t>
            </a:r>
            <a:r>
              <a:rPr lang="zh-TW" altLang="en-US" sz="2400" b="1" dirty="0" smtClean="0">
                <a:solidFill>
                  <a:srgbClr val="990033"/>
                </a:solidFill>
                <a:latin typeface="新細明體" panose="02020500000000000000" pitchFamily="18" charset="-120"/>
              </a:rPr>
              <a:t>。</a:t>
            </a:r>
            <a:endParaRPr lang="en-US" altLang="zh-TW" sz="1200" b="1" dirty="0" smtClean="0">
              <a:solidFill>
                <a:srgbClr val="990033"/>
              </a:solidFill>
              <a:latin typeface="新細明體" panose="02020500000000000000" pitchFamily="18" charset="-120"/>
            </a:endParaRPr>
          </a:p>
          <a:p>
            <a:endParaRPr lang="en-US" altLang="zh-TW" sz="1200" b="1" dirty="0">
              <a:solidFill>
                <a:srgbClr val="990033"/>
              </a:solidFill>
              <a:latin typeface="新細明體" panose="02020500000000000000" pitchFamily="18" charset="-120"/>
            </a:endParaRPr>
          </a:p>
          <a:p>
            <a:r>
              <a:rPr lang="zh-TW" altLang="en-US" sz="2400" b="1" dirty="0">
                <a:solidFill>
                  <a:srgbClr val="990033"/>
                </a:solidFill>
                <a:latin typeface="新細明體" panose="02020500000000000000" pitchFamily="18" charset="-120"/>
              </a:rPr>
              <a:t>智慧是好的「自我影像」（自信），是情緒的成熟，是擺脫「罪惡感─受苦」枷鎖，重回自信、樂觀、創新的人生</a:t>
            </a:r>
            <a:r>
              <a:rPr lang="zh-TW" altLang="en-US" sz="2400" b="1" dirty="0" smtClean="0">
                <a:solidFill>
                  <a:srgbClr val="990033"/>
                </a:solidFill>
                <a:latin typeface="新細明體" panose="02020500000000000000" pitchFamily="18" charset="-120"/>
              </a:rPr>
              <a:t>。</a:t>
            </a:r>
            <a:endParaRPr lang="zh-TW" altLang="en-US" sz="2000" b="1" dirty="0">
              <a:solidFill>
                <a:srgbClr val="990033"/>
              </a:solidFill>
              <a:latin typeface="新細明體" panose="02020500000000000000" pitchFamily="18" charset="-120"/>
            </a:endParaRPr>
          </a:p>
        </p:txBody>
      </p:sp>
      <p:sp>
        <p:nvSpPr>
          <p:cNvPr id="3" name="矩形 2"/>
          <p:cNvSpPr/>
          <p:nvPr/>
        </p:nvSpPr>
        <p:spPr>
          <a:xfrm>
            <a:off x="340459" y="170637"/>
            <a:ext cx="8352928" cy="523220"/>
          </a:xfrm>
          <a:prstGeom prst="rect">
            <a:avLst/>
          </a:prstGeom>
        </p:spPr>
        <p:txBody>
          <a:bodyPr wrap="square">
            <a:spAutoFit/>
          </a:bodyPr>
          <a:lstStyle/>
          <a:p>
            <a:pPr lvl="0"/>
            <a:r>
              <a:rPr lang="zh-TW" altLang="en-US" sz="2800" b="1" dirty="0">
                <a:solidFill>
                  <a:srgbClr val="006666"/>
                </a:solidFill>
                <a:latin typeface="新細明體" panose="02020500000000000000" pitchFamily="18" charset="-120"/>
              </a:rPr>
              <a:t>智慧是好的「自我影像」（自信），是情緒的</a:t>
            </a:r>
            <a:r>
              <a:rPr lang="zh-TW" altLang="en-US" sz="2800" b="1" dirty="0" smtClean="0">
                <a:solidFill>
                  <a:srgbClr val="006666"/>
                </a:solidFill>
                <a:latin typeface="新細明體" panose="02020500000000000000" pitchFamily="18" charset="-120"/>
              </a:rPr>
              <a:t>成熟。</a:t>
            </a:r>
            <a:endParaRPr lang="en-US" altLang="zh-TW" sz="2000" b="1" dirty="0">
              <a:solidFill>
                <a:prstClr val="black"/>
              </a:solidFill>
              <a:latin typeface="新細明體" panose="02020500000000000000" pitchFamily="18" charset="-120"/>
            </a:endParaRPr>
          </a:p>
        </p:txBody>
      </p:sp>
    </p:spTree>
    <p:extLst>
      <p:ext uri="{BB962C8B-B14F-4D97-AF65-F5344CB8AC3E}">
        <p14:creationId xmlns:p14="http://schemas.microsoft.com/office/powerpoint/2010/main" val="149740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381328"/>
            <a:ext cx="2133600" cy="365125"/>
          </a:xfrm>
        </p:spPr>
        <p:txBody>
          <a:bodyPr/>
          <a:lstStyle/>
          <a:p>
            <a:pPr>
              <a:defRPr/>
            </a:pPr>
            <a:fld id="{B64E30A8-D264-4E72-8AA5-160288B368CA}" type="slidenum">
              <a:rPr lang="zh-TW" altLang="en-US" sz="6000" smtClean="0"/>
              <a:pPr>
                <a:defRPr/>
              </a:pPr>
              <a:t>21</a:t>
            </a:fld>
            <a:endParaRPr lang="zh-TW" altLang="en-US" sz="6000" dirty="0"/>
          </a:p>
        </p:txBody>
      </p:sp>
      <p:sp>
        <p:nvSpPr>
          <p:cNvPr id="5" name="矩形 4"/>
          <p:cNvSpPr/>
          <p:nvPr/>
        </p:nvSpPr>
        <p:spPr>
          <a:xfrm>
            <a:off x="395536" y="1052736"/>
            <a:ext cx="8244408" cy="5632311"/>
          </a:xfrm>
          <a:prstGeom prst="rect">
            <a:avLst/>
          </a:prstGeom>
        </p:spPr>
        <p:txBody>
          <a:bodyPr wrap="square">
            <a:spAutoFit/>
          </a:bodyPr>
          <a:lstStyle/>
          <a:p>
            <a:r>
              <a:rPr lang="zh-TW" altLang="en-US" sz="2400" b="1" dirty="0">
                <a:solidFill>
                  <a:srgbClr val="990033"/>
                </a:solidFill>
                <a:latin typeface="標楷體" pitchFamily="65" charset="-120"/>
                <a:ea typeface="標楷體" pitchFamily="65" charset="-120"/>
                <a:cs typeface="Times New Roman" panose="02020603050405020304" pitchFamily="18" charset="0"/>
              </a:rPr>
              <a:t>在</a:t>
            </a:r>
            <a:r>
              <a:rPr lang="en-US" altLang="zh-TW" sz="2400" b="1" dirty="0">
                <a:solidFill>
                  <a:srgbClr val="990033"/>
                </a:solidFill>
                <a:latin typeface="標楷體" pitchFamily="65" charset="-120"/>
                <a:ea typeface="標楷體" pitchFamily="65" charset="-120"/>
                <a:cs typeface="Times New Roman" panose="02020603050405020304" pitchFamily="18" charset="0"/>
              </a:rPr>
              <a:t>2014</a:t>
            </a:r>
            <a:r>
              <a:rPr lang="zh-TW" altLang="en-US" sz="2400" b="1" dirty="0">
                <a:solidFill>
                  <a:srgbClr val="990033"/>
                </a:solidFill>
                <a:latin typeface="標楷體" pitchFamily="65" charset="-120"/>
                <a:ea typeface="標楷體" pitchFamily="65" charset="-120"/>
                <a:cs typeface="Times New Roman" panose="02020603050405020304" pitchFamily="18" charset="0"/>
              </a:rPr>
              <a:t>年的「科學美國人」的一篇文章裡就指出「國際象棋」高手只會下出他熟悉或研究過的招式，視而不見更好的招式</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圍棋高手也有類似的認知偏見，碰到</a:t>
            </a:r>
            <a:r>
              <a:rPr lang="zh-TW" altLang="en-US" sz="2400" b="1" dirty="0">
                <a:solidFill>
                  <a:srgbClr val="990033"/>
                </a:solidFill>
                <a:latin typeface="標楷體" pitchFamily="65" charset="-120"/>
                <a:ea typeface="標楷體" pitchFamily="65" charset="-120"/>
                <a:cs typeface="Times New Roman" panose="02020603050405020304" pitchFamily="18" charset="0"/>
              </a:rPr>
              <a:t>沒有人類「認知偏見」的</a:t>
            </a:r>
            <a:r>
              <a:rPr lang="en-US" altLang="zh-TW" sz="2400" b="1" dirty="0">
                <a:solidFill>
                  <a:srgbClr val="990033"/>
                </a:solidFill>
                <a:latin typeface="標楷體" pitchFamily="65" charset="-120"/>
                <a:ea typeface="標楷體" pitchFamily="65" charset="-120"/>
                <a:cs typeface="Times New Roman" panose="02020603050405020304" pitchFamily="18" charset="0"/>
              </a:rPr>
              <a:t>AlphaGo-II</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，當然</a:t>
            </a:r>
            <a:r>
              <a:rPr lang="zh-TW" altLang="en-US" sz="2400" b="1" dirty="0">
                <a:solidFill>
                  <a:srgbClr val="990033"/>
                </a:solidFill>
                <a:latin typeface="標楷體" pitchFamily="65" charset="-120"/>
                <a:ea typeface="標楷體" pitchFamily="65" charset="-120"/>
                <a:cs typeface="Times New Roman" panose="02020603050405020304" pitchFamily="18" charset="0"/>
              </a:rPr>
              <a:t>兵敗如山倒。</a:t>
            </a:r>
            <a:endParaRPr lang="zh-TW" altLang="en-US" sz="1200" b="1" dirty="0">
              <a:solidFill>
                <a:srgbClr val="990033"/>
              </a:solidFill>
              <a:latin typeface="標楷體" pitchFamily="65" charset="-120"/>
              <a:ea typeface="標楷體" pitchFamily="65" charset="-120"/>
              <a:cs typeface="Times New Roman" panose="02020603050405020304" pitchFamily="18" charset="0"/>
            </a:endParaRPr>
          </a:p>
          <a:p>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人類的認知偏見可以用再</a:t>
            </a:r>
            <a:r>
              <a:rPr lang="zh-TW" altLang="en-US" sz="2400" b="1" dirty="0">
                <a:solidFill>
                  <a:srgbClr val="990033"/>
                </a:solidFill>
                <a:latin typeface="標楷體" pitchFamily="65" charset="-120"/>
                <a:ea typeface="標楷體" pitchFamily="65" charset="-120"/>
                <a:cs typeface="Times New Roman" panose="02020603050405020304" pitchFamily="18" charset="0"/>
              </a:rPr>
              <a:t>從「路燈下尋失物</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」解釋：</a:t>
            </a:r>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a:solidFill>
                  <a:srgbClr val="990033"/>
                </a:solidFill>
                <a:latin typeface="標楷體" pitchFamily="65" charset="-120"/>
                <a:ea typeface="標楷體" pitchFamily="65" charset="-120"/>
                <a:cs typeface="Times New Roman" panose="02020603050405020304" pitchFamily="18" charset="0"/>
              </a:rPr>
              <a:t>有一天，小王在停車場的路燈下，低頭找鑰匙。</a:t>
            </a:r>
          </a:p>
          <a:p>
            <a:r>
              <a:rPr lang="zh-TW" altLang="en-US" sz="2400" b="1" dirty="0">
                <a:solidFill>
                  <a:srgbClr val="990033"/>
                </a:solidFill>
                <a:latin typeface="標楷體" pitchFamily="65" charset="-120"/>
                <a:ea typeface="標楷體" pitchFamily="65" charset="-120"/>
                <a:cs typeface="Times New Roman" panose="02020603050405020304" pitchFamily="18" charset="0"/>
              </a:rPr>
              <a:t>「鑰匙在哪掉的？」你問。</a:t>
            </a:r>
          </a:p>
          <a:p>
            <a:r>
              <a:rPr lang="zh-TW" altLang="en-US" sz="2400" b="1" dirty="0">
                <a:solidFill>
                  <a:srgbClr val="990033"/>
                </a:solidFill>
                <a:latin typeface="標楷體" pitchFamily="65" charset="-120"/>
                <a:ea typeface="標楷體" pitchFamily="65" charset="-120"/>
                <a:cs typeface="Times New Roman" panose="02020603050405020304" pitchFamily="18" charset="0"/>
              </a:rPr>
              <a:t>「不知道！」</a:t>
            </a:r>
          </a:p>
          <a:p>
            <a:r>
              <a:rPr lang="zh-TW" altLang="en-US" sz="2400" b="1" dirty="0">
                <a:solidFill>
                  <a:srgbClr val="990033"/>
                </a:solidFill>
                <a:latin typeface="標楷體" pitchFamily="65" charset="-120"/>
                <a:ea typeface="標楷體" pitchFamily="65" charset="-120"/>
                <a:cs typeface="Times New Roman" panose="02020603050405020304" pitchFamily="18" charset="0"/>
              </a:rPr>
              <a:t>「那為什麼在這找呢？」你很</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納悶的問小王。</a:t>
            </a:r>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a:solidFill>
                  <a:srgbClr val="990033"/>
                </a:solidFill>
                <a:latin typeface="標楷體" pitchFamily="65" charset="-120"/>
                <a:ea typeface="標楷體" pitchFamily="65" charset="-120"/>
                <a:cs typeface="Times New Roman" panose="02020603050405020304" pitchFamily="18" charset="0"/>
              </a:rPr>
              <a:t>「不在這找，在哪找？四周是暗的，只有這裡有燈光！」</a:t>
            </a:r>
          </a:p>
          <a:p>
            <a:r>
              <a:rPr lang="zh-TW" altLang="en-US" sz="2400" b="1" dirty="0">
                <a:solidFill>
                  <a:srgbClr val="990033"/>
                </a:solidFill>
                <a:latin typeface="標楷體" pitchFamily="65" charset="-120"/>
                <a:ea typeface="標楷體" pitchFamily="65" charset="-120"/>
                <a:cs typeface="Times New Roman" panose="02020603050405020304" pitchFamily="18" charset="0"/>
              </a:rPr>
              <a:t>也就是說，我們是不問失物掉在哪，只蒙頭</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在光亮的路燈</a:t>
            </a:r>
            <a:r>
              <a:rPr lang="zh-TW" altLang="en-US" sz="2400" b="1" dirty="0">
                <a:solidFill>
                  <a:srgbClr val="990033"/>
                </a:solidFill>
                <a:latin typeface="標楷體" pitchFamily="65" charset="-120"/>
                <a:ea typeface="標楷體" pitchFamily="65" charset="-120"/>
                <a:cs typeface="Times New Roman" panose="02020603050405020304" pitchFamily="18" charset="0"/>
              </a:rPr>
              <a:t>下尋找</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a:solidFill>
                  <a:srgbClr val="990033"/>
                </a:solidFill>
                <a:latin typeface="標楷體" pitchFamily="65" charset="-120"/>
                <a:ea typeface="標楷體" pitchFamily="65" charset="-120"/>
                <a:cs typeface="Times New Roman" panose="02020603050405020304" pitchFamily="18" charset="0"/>
              </a:rPr>
              <a:t>智慧就是要搞清楚問題在哪</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？不是只由自己熟悉，以前做過的方法著手。才能對症下藥</a:t>
            </a:r>
            <a:r>
              <a:rPr lang="zh-TW" altLang="en-US" sz="2400" b="1" dirty="0">
                <a:solidFill>
                  <a:srgbClr val="990033"/>
                </a:solidFill>
                <a:latin typeface="標楷體" pitchFamily="65" charset="-120"/>
                <a:ea typeface="標楷體" pitchFamily="65" charset="-120"/>
                <a:cs typeface="Times New Roman" panose="02020603050405020304" pitchFamily="18" charset="0"/>
              </a:rPr>
              <a:t>。</a:t>
            </a:r>
          </a:p>
        </p:txBody>
      </p:sp>
      <p:sp>
        <p:nvSpPr>
          <p:cNvPr id="6" name="矩形 5"/>
          <p:cNvSpPr/>
          <p:nvPr/>
        </p:nvSpPr>
        <p:spPr>
          <a:xfrm>
            <a:off x="179512" y="98629"/>
            <a:ext cx="8918114" cy="954107"/>
          </a:xfrm>
          <a:prstGeom prst="rect">
            <a:avLst/>
          </a:prstGeom>
        </p:spPr>
        <p:txBody>
          <a:bodyPr wrap="square">
            <a:spAutoFit/>
          </a:bodyPr>
          <a:lstStyle/>
          <a:p>
            <a:r>
              <a:rPr lang="zh-TW" altLang="en-US" sz="2800" b="1" dirty="0">
                <a:solidFill>
                  <a:srgbClr val="006666"/>
                </a:solidFill>
                <a:latin typeface="標楷體" pitchFamily="65" charset="-120"/>
                <a:ea typeface="標楷體" pitchFamily="65" charset="-120"/>
              </a:rPr>
              <a:t>智慧是自覺並處理自己的認知偏見：「證實己見的誤謬」</a:t>
            </a:r>
            <a:r>
              <a:rPr lang="en-US" altLang="zh-TW" sz="2800" b="1" dirty="0">
                <a:solidFill>
                  <a:srgbClr val="006666"/>
                </a:solidFill>
                <a:latin typeface="標楷體" pitchFamily="65" charset="-120"/>
                <a:ea typeface="標楷體" pitchFamily="65" charset="-120"/>
              </a:rPr>
              <a:t>(Confirmation Bias)</a:t>
            </a:r>
            <a:r>
              <a:rPr lang="zh-TW" altLang="en-US" sz="2800" b="1" dirty="0">
                <a:solidFill>
                  <a:srgbClr val="006666"/>
                </a:solidFill>
                <a:latin typeface="標楷體" pitchFamily="65" charset="-120"/>
                <a:ea typeface="標楷體" pitchFamily="65" charset="-120"/>
              </a:rPr>
              <a:t>。</a:t>
            </a:r>
          </a:p>
        </p:txBody>
      </p:sp>
    </p:spTree>
    <p:extLst>
      <p:ext uri="{BB962C8B-B14F-4D97-AF65-F5344CB8AC3E}">
        <p14:creationId xmlns:p14="http://schemas.microsoft.com/office/powerpoint/2010/main" val="384491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32240" y="6237312"/>
            <a:ext cx="2133600" cy="365125"/>
          </a:xfrm>
        </p:spPr>
        <p:txBody>
          <a:bodyPr/>
          <a:lstStyle/>
          <a:p>
            <a:pPr>
              <a:defRPr/>
            </a:pPr>
            <a:fld id="{B64E30A8-D264-4E72-8AA5-160288B368CA}" type="slidenum">
              <a:rPr lang="zh-TW" altLang="en-US" sz="6000" smtClean="0"/>
              <a:pPr>
                <a:defRPr/>
              </a:pPr>
              <a:t>22</a:t>
            </a:fld>
            <a:endParaRPr lang="zh-TW" altLang="en-US" sz="6000" dirty="0"/>
          </a:p>
        </p:txBody>
      </p:sp>
      <p:sp>
        <p:nvSpPr>
          <p:cNvPr id="5" name="矩形 4"/>
          <p:cNvSpPr/>
          <p:nvPr/>
        </p:nvSpPr>
        <p:spPr>
          <a:xfrm>
            <a:off x="485800" y="1484784"/>
            <a:ext cx="8244408" cy="4524315"/>
          </a:xfrm>
          <a:prstGeom prst="rect">
            <a:avLst/>
          </a:prstGeom>
        </p:spPr>
        <p:txBody>
          <a:bodyPr wrap="square">
            <a:spAutoFit/>
          </a:bodyPr>
          <a:lstStyle/>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下棋可以培養思考的智慧。</a:t>
            </a:r>
            <a:r>
              <a:rPr lang="zh-TW" altLang="en-US" sz="2400" b="1" dirty="0">
                <a:solidFill>
                  <a:srgbClr val="990033"/>
                </a:solidFill>
                <a:latin typeface="標楷體" pitchFamily="65" charset="-120"/>
                <a:ea typeface="標楷體" pitchFamily="65" charset="-120"/>
                <a:cs typeface="Times New Roman" panose="02020603050405020304" pitchFamily="18" charset="0"/>
              </a:rPr>
              <a:t>西洋棋，</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象棋，越</a:t>
            </a:r>
            <a:r>
              <a:rPr lang="zh-TW" altLang="en-US" sz="2400" b="1" dirty="0">
                <a:solidFill>
                  <a:srgbClr val="990033"/>
                </a:solidFill>
                <a:latin typeface="標楷體" pitchFamily="65" charset="-120"/>
                <a:ea typeface="標楷體" pitchFamily="65" charset="-120"/>
                <a:cs typeface="Times New Roman" panose="02020603050405020304" pitchFamily="18" charset="0"/>
              </a:rPr>
              <a:t>下到後面棋子越少，局面越單純</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。而圍棋正好相反，越下到後面，盤面</a:t>
            </a:r>
            <a:r>
              <a:rPr lang="zh-TW" altLang="en-US" sz="2400" b="1" dirty="0">
                <a:solidFill>
                  <a:srgbClr val="990033"/>
                </a:solidFill>
                <a:latin typeface="標楷體" pitchFamily="65" charset="-120"/>
                <a:ea typeface="標楷體" pitchFamily="65" charset="-120"/>
                <a:cs typeface="Times New Roman" panose="02020603050405020304" pitchFamily="18" charset="0"/>
              </a:rPr>
              <a:t>上</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的棋子</a:t>
            </a:r>
            <a:r>
              <a:rPr lang="zh-TW" altLang="en-US" sz="2400" b="1" dirty="0">
                <a:solidFill>
                  <a:srgbClr val="990033"/>
                </a:solidFill>
                <a:latin typeface="標楷體" pitchFamily="65" charset="-120"/>
                <a:ea typeface="標楷體" pitchFamily="65" charset="-120"/>
                <a:cs typeface="Times New Roman" panose="02020603050405020304" pitchFamily="18" charset="0"/>
              </a:rPr>
              <a:t>越多，棋局越複雜</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，就衍生了大局觀的需求。</a:t>
            </a:r>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a:p>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所謂圍棋大局觀是在</a:t>
            </a:r>
            <a:r>
              <a:rPr lang="zh-TW" altLang="en-US" sz="2400" b="1" dirty="0">
                <a:solidFill>
                  <a:srgbClr val="990033"/>
                </a:solidFill>
                <a:latin typeface="標楷體" pitchFamily="65" charset="-120"/>
                <a:ea typeface="標楷體" pitchFamily="65" charset="-120"/>
                <a:cs typeface="Times New Roman" panose="02020603050405020304" pitchFamily="18" charset="0"/>
              </a:rPr>
              <a:t>局部攻</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殺的細節上，能夠知道如何的局部</a:t>
            </a:r>
            <a:r>
              <a:rPr lang="zh-TW" altLang="en-US" sz="2400" b="1" dirty="0">
                <a:solidFill>
                  <a:srgbClr val="990033"/>
                </a:solidFill>
                <a:latin typeface="標楷體" pitchFamily="65" charset="-120"/>
                <a:ea typeface="標楷體" pitchFamily="65" charset="-120"/>
                <a:cs typeface="Times New Roman" panose="02020603050405020304" pitchFamily="18" charset="0"/>
              </a:rPr>
              <a:t>攻</a:t>
            </a:r>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殺才是對的，才不會因小失大，確保大局成功。</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endParaRPr lang="en-US" altLang="zh-TW" sz="2400" b="1" dirty="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所以圍棋是足夠複雜度的賽局，可以訓練寶貴的大局觀能力。</a:t>
            </a:r>
            <a:endParaRPr lang="en-US" altLang="zh-TW" sz="2400" b="1" dirty="0" smtClean="0">
              <a:solidFill>
                <a:srgbClr val="990033"/>
              </a:solidFill>
              <a:latin typeface="標楷體" pitchFamily="65" charset="-120"/>
              <a:ea typeface="標楷體" pitchFamily="65" charset="-120"/>
              <a:cs typeface="Times New Roman" panose="02020603050405020304" pitchFamily="18" charset="0"/>
            </a:endParaRPr>
          </a:p>
          <a:p>
            <a:endParaRPr lang="en-US" altLang="zh-TW" sz="2400" b="1" dirty="0">
              <a:solidFill>
                <a:srgbClr val="990033"/>
              </a:solidFill>
              <a:latin typeface="標楷體" pitchFamily="65" charset="-120"/>
              <a:ea typeface="標楷體" pitchFamily="65" charset="-120"/>
              <a:cs typeface="Times New Roman" panose="02020603050405020304" pitchFamily="18" charset="0"/>
            </a:endParaRPr>
          </a:p>
          <a:p>
            <a:r>
              <a:rPr lang="zh-TW" altLang="en-US" sz="2400" b="1" dirty="0" smtClean="0">
                <a:solidFill>
                  <a:srgbClr val="990033"/>
                </a:solidFill>
                <a:latin typeface="標楷體" pitchFamily="65" charset="-120"/>
                <a:ea typeface="標楷體" pitchFamily="65" charset="-120"/>
                <a:cs typeface="Times New Roman" panose="02020603050405020304" pitchFamily="18" charset="0"/>
              </a:rPr>
              <a:t>智慧裡的細節能力可以由數學，物理，英文，電腦程式，來訓練，但大部分的專業人士，沒有大局觀，以致人生沒有方向，對人生的大局觀缺乏，人生就缺智慧。</a:t>
            </a:r>
            <a:endParaRPr lang="zh-TW" altLang="en-US" sz="2400" b="1" dirty="0">
              <a:solidFill>
                <a:srgbClr val="990033"/>
              </a:solidFill>
              <a:latin typeface="標楷體" pitchFamily="65" charset="-120"/>
              <a:ea typeface="標楷體" pitchFamily="65" charset="-120"/>
              <a:cs typeface="Times New Roman" panose="02020603050405020304" pitchFamily="18" charset="0"/>
            </a:endParaRPr>
          </a:p>
        </p:txBody>
      </p:sp>
      <p:sp>
        <p:nvSpPr>
          <p:cNvPr id="6" name="矩形 5"/>
          <p:cNvSpPr/>
          <p:nvPr/>
        </p:nvSpPr>
        <p:spPr>
          <a:xfrm>
            <a:off x="341784" y="309541"/>
            <a:ext cx="8694712" cy="954107"/>
          </a:xfrm>
          <a:prstGeom prst="rect">
            <a:avLst/>
          </a:prstGeom>
        </p:spPr>
        <p:txBody>
          <a:bodyPr wrap="square">
            <a:spAutoFit/>
          </a:bodyPr>
          <a:lstStyle/>
          <a:p>
            <a:r>
              <a:rPr lang="zh-TW" altLang="en-US" sz="2800" b="1" dirty="0">
                <a:solidFill>
                  <a:srgbClr val="006666"/>
                </a:solidFill>
                <a:latin typeface="標楷體" pitchFamily="65" charset="-120"/>
                <a:ea typeface="標楷體" pitchFamily="65" charset="-120"/>
              </a:rPr>
              <a:t>智慧是細節能力加上大局</a:t>
            </a:r>
            <a:r>
              <a:rPr lang="zh-TW" altLang="en-US" sz="2800" b="1" dirty="0" smtClean="0">
                <a:solidFill>
                  <a:srgbClr val="006666"/>
                </a:solidFill>
                <a:latin typeface="標楷體" pitchFamily="65" charset="-120"/>
                <a:ea typeface="標楷體" pitchFamily="65" charset="-120"/>
              </a:rPr>
              <a:t>觀，把</a:t>
            </a:r>
            <a:r>
              <a:rPr lang="zh-TW" altLang="en-US" sz="2800" b="1" dirty="0">
                <a:solidFill>
                  <a:srgbClr val="006666"/>
                </a:solidFill>
                <a:latin typeface="標楷體" pitchFamily="65" charset="-120"/>
                <a:ea typeface="標楷體" pitchFamily="65" charset="-120"/>
              </a:rPr>
              <a:t>事情做對</a:t>
            </a:r>
            <a:r>
              <a:rPr lang="zh-TW" altLang="en-US" sz="2800" b="1" dirty="0" smtClean="0">
                <a:solidFill>
                  <a:srgbClr val="006666"/>
                </a:solidFill>
                <a:latin typeface="標楷體" pitchFamily="65" charset="-120"/>
                <a:ea typeface="標楷體" pitchFamily="65" charset="-120"/>
              </a:rPr>
              <a:t>，要靠</a:t>
            </a:r>
            <a:r>
              <a:rPr lang="zh-TW" altLang="en-US" sz="2800" b="1" dirty="0">
                <a:solidFill>
                  <a:srgbClr val="006666"/>
                </a:solidFill>
                <a:latin typeface="標楷體" pitchFamily="65" charset="-120"/>
                <a:ea typeface="標楷體" pitchFamily="65" charset="-120"/>
              </a:rPr>
              <a:t>執行細節的能力，選擇對的事情做</a:t>
            </a:r>
            <a:r>
              <a:rPr lang="zh-TW" altLang="en-US" sz="2800" b="1" dirty="0" smtClean="0">
                <a:solidFill>
                  <a:srgbClr val="006666"/>
                </a:solidFill>
                <a:latin typeface="標楷體" pitchFamily="65" charset="-120"/>
                <a:ea typeface="標楷體" pitchFamily="65" charset="-120"/>
              </a:rPr>
              <a:t>，要靠</a:t>
            </a:r>
            <a:r>
              <a:rPr lang="zh-TW" altLang="en-US" sz="2800" b="1" dirty="0">
                <a:solidFill>
                  <a:srgbClr val="006666"/>
                </a:solidFill>
                <a:latin typeface="標楷體" pitchFamily="65" charset="-120"/>
                <a:ea typeface="標楷體" pitchFamily="65" charset="-120"/>
              </a:rPr>
              <a:t>大局</a:t>
            </a:r>
            <a:r>
              <a:rPr lang="zh-TW" altLang="en-US" sz="2800" b="1" dirty="0" smtClean="0">
                <a:solidFill>
                  <a:srgbClr val="006666"/>
                </a:solidFill>
                <a:latin typeface="標楷體" pitchFamily="65" charset="-120"/>
                <a:ea typeface="標楷體" pitchFamily="65" charset="-120"/>
              </a:rPr>
              <a:t>觀。</a:t>
            </a:r>
            <a:endParaRPr lang="zh-TW" altLang="en-US" sz="2800" b="1" dirty="0">
              <a:solidFill>
                <a:srgbClr val="006666"/>
              </a:solidFill>
              <a:latin typeface="標楷體" pitchFamily="65" charset="-120"/>
              <a:ea typeface="標楷體" pitchFamily="65" charset="-120"/>
            </a:endParaRPr>
          </a:p>
        </p:txBody>
      </p:sp>
    </p:spTree>
    <p:extLst>
      <p:ext uri="{BB962C8B-B14F-4D97-AF65-F5344CB8AC3E}">
        <p14:creationId xmlns:p14="http://schemas.microsoft.com/office/powerpoint/2010/main" val="122325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093296"/>
            <a:ext cx="2133600" cy="365125"/>
          </a:xfrm>
        </p:spPr>
        <p:txBody>
          <a:bodyPr/>
          <a:lstStyle/>
          <a:p>
            <a:pPr>
              <a:defRPr/>
            </a:pPr>
            <a:fld id="{B64E30A8-D264-4E72-8AA5-160288B368CA}" type="slidenum">
              <a:rPr lang="zh-TW" altLang="en-US" sz="6000" smtClean="0">
                <a:latin typeface="標楷體" pitchFamily="65" charset="-120"/>
                <a:ea typeface="標楷體" pitchFamily="65" charset="-120"/>
              </a:rPr>
              <a:pPr>
                <a:defRPr/>
              </a:pPr>
              <a:t>23</a:t>
            </a:fld>
            <a:endParaRPr lang="zh-TW" altLang="en-US" sz="6000" dirty="0">
              <a:latin typeface="標楷體" pitchFamily="65" charset="-120"/>
              <a:ea typeface="標楷體" pitchFamily="65" charset="-120"/>
            </a:endParaRPr>
          </a:p>
        </p:txBody>
      </p:sp>
      <p:sp>
        <p:nvSpPr>
          <p:cNvPr id="3" name="矩形 2"/>
          <p:cNvSpPr/>
          <p:nvPr/>
        </p:nvSpPr>
        <p:spPr>
          <a:xfrm>
            <a:off x="325725" y="172351"/>
            <a:ext cx="8424936" cy="646331"/>
          </a:xfrm>
          <a:prstGeom prst="rect">
            <a:avLst/>
          </a:prstGeom>
        </p:spPr>
        <p:txBody>
          <a:bodyPr wrap="square">
            <a:spAutoFit/>
          </a:bodyPr>
          <a:lstStyle/>
          <a:p>
            <a:pPr algn="ctr"/>
            <a:r>
              <a:rPr lang="zh-TW" altLang="en-US" sz="3600" b="1" dirty="0">
                <a:solidFill>
                  <a:srgbClr val="006666"/>
                </a:solidFill>
                <a:latin typeface="標楷體" pitchFamily="65" charset="-120"/>
                <a:ea typeface="標楷體" pitchFamily="65" charset="-120"/>
              </a:rPr>
              <a:t>為什麼</a:t>
            </a:r>
            <a:r>
              <a:rPr lang="zh-TW" altLang="en-US" sz="3600" b="1" dirty="0" smtClean="0">
                <a:solidFill>
                  <a:srgbClr val="006666"/>
                </a:solidFill>
                <a:latin typeface="標楷體" pitchFamily="65" charset="-120"/>
                <a:ea typeface="標楷體" pitchFamily="65" charset="-120"/>
              </a:rPr>
              <a:t>要學圍棋裡的電腦圍棋？</a:t>
            </a:r>
            <a:endParaRPr lang="zh-TW" altLang="en-US" sz="3600" b="1" dirty="0">
              <a:solidFill>
                <a:srgbClr val="006666"/>
              </a:solidFill>
              <a:latin typeface="標楷體" pitchFamily="65" charset="-120"/>
              <a:ea typeface="標楷體" pitchFamily="65" charset="-120"/>
            </a:endParaRPr>
          </a:p>
        </p:txBody>
      </p:sp>
      <p:sp>
        <p:nvSpPr>
          <p:cNvPr id="5" name="矩形 4"/>
          <p:cNvSpPr/>
          <p:nvPr/>
        </p:nvSpPr>
        <p:spPr>
          <a:xfrm>
            <a:off x="445226" y="836712"/>
            <a:ext cx="8142469" cy="5386090"/>
          </a:xfrm>
          <a:prstGeom prst="rect">
            <a:avLst/>
          </a:prstGeom>
        </p:spPr>
        <p:txBody>
          <a:bodyPr wrap="square">
            <a:spAutoFit/>
          </a:bodyPr>
          <a:lstStyle/>
          <a:p>
            <a:pPr marL="342900" indent="-342900">
              <a:spcAft>
                <a:spcPts val="0"/>
              </a:spcAft>
              <a:buFont typeface="Wingdings"/>
              <a:buChar char=""/>
            </a:pPr>
            <a:r>
              <a:rPr lang="zh-TW" altLang="en-US" sz="2800" b="1" dirty="0">
                <a:solidFill>
                  <a:srgbClr val="990033"/>
                </a:solidFill>
                <a:latin typeface="標楷體" pitchFamily="65" charset="-120"/>
                <a:ea typeface="標楷體" pitchFamily="65" charset="-120"/>
                <a:cs typeface="Times New Roman" panose="02020603050405020304" pitchFamily="18" charset="0"/>
              </a:rPr>
              <a:t>學</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圍棋培養寶貴的人生大局觀。從兒童就下圍棋可以讓兒童專注，</a:t>
            </a:r>
            <a:r>
              <a:rPr lang="zh-TW" altLang="en-US" sz="2800" b="1" dirty="0">
                <a:solidFill>
                  <a:srgbClr val="990033"/>
                </a:solidFill>
                <a:latin typeface="標楷體" pitchFamily="65" charset="-120"/>
                <a:ea typeface="標楷體" pitchFamily="65" charset="-120"/>
                <a:cs typeface="Times New Roman" panose="02020603050405020304" pitchFamily="18" charset="0"/>
              </a:rPr>
              <a:t>培養</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記憶力，</a:t>
            </a:r>
            <a:r>
              <a:rPr lang="zh-TW" altLang="en-US" sz="2800" b="1" dirty="0">
                <a:solidFill>
                  <a:srgbClr val="990033"/>
                </a:solidFill>
                <a:latin typeface="標楷體" pitchFamily="65" charset="-120"/>
                <a:ea typeface="標楷體" pitchFamily="65" charset="-120"/>
                <a:cs typeface="Times New Roman" panose="02020603050405020304" pitchFamily="18" charset="0"/>
              </a:rPr>
              <a:t>培養邏輯</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思考。中、壯年可以智慧人生，老人可防老人痴呆。</a:t>
            </a:r>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endParaRPr lang="en-US" altLang="zh-TW" sz="1200" b="1" dirty="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學圍棋一定要學電腦圍棋，因為是</a:t>
            </a:r>
            <a:r>
              <a:rPr lang="zh-TW" altLang="en-US" sz="2800" b="1" dirty="0">
                <a:solidFill>
                  <a:srgbClr val="990033"/>
                </a:solidFill>
                <a:latin typeface="標楷體" pitchFamily="65" charset="-120"/>
                <a:ea typeface="標楷體" pitchFamily="65" charset="-120"/>
                <a:cs typeface="Times New Roman" panose="02020603050405020304" pitchFamily="18" charset="0"/>
              </a:rPr>
              <a:t>最好的下棋對手，隨時可下，時間彈性</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。它的棋力可微調至自己的程度，它有耐心</a:t>
            </a:r>
            <a:r>
              <a:rPr lang="zh-TW" altLang="en-US" sz="2800" b="1" dirty="0">
                <a:solidFill>
                  <a:srgbClr val="990033"/>
                </a:solidFill>
                <a:latin typeface="標楷體" pitchFamily="65" charset="-120"/>
                <a:ea typeface="標楷體" pitchFamily="65" charset="-120"/>
                <a:cs typeface="Times New Roman" panose="02020603050405020304" pitchFamily="18" charset="0"/>
              </a:rPr>
              <a:t>，脾氣好，輸棋不會掀</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桌子。</a:t>
            </a:r>
            <a:endParaRPr lang="zh-TW" altLang="en-US" sz="1200" b="1" dirty="0">
              <a:solidFill>
                <a:srgbClr val="990033"/>
              </a:solidFill>
              <a:latin typeface="標楷體" pitchFamily="65" charset="-120"/>
              <a:ea typeface="標楷體" pitchFamily="65" charset="-120"/>
              <a:cs typeface="Times New Roman" panose="02020603050405020304" pitchFamily="18" charset="0"/>
            </a:endParaRPr>
          </a:p>
          <a:p>
            <a:endParaRPr lang="en-US" altLang="zh-TW" sz="1200" b="1" dirty="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最重要的是電腦</a:t>
            </a:r>
            <a:r>
              <a:rPr lang="zh-TW" altLang="en-US" sz="2800" b="1" dirty="0">
                <a:solidFill>
                  <a:srgbClr val="990033"/>
                </a:solidFill>
                <a:latin typeface="標楷體" pitchFamily="65" charset="-120"/>
                <a:ea typeface="標楷體" pitchFamily="65" charset="-120"/>
                <a:cs typeface="Times New Roman" panose="02020603050405020304" pitchFamily="18" charset="0"/>
              </a:rPr>
              <a:t>圍棋可以回手（悔棋）</a:t>
            </a: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，每次你被吃了，就可回上一手，瞭解自己錯在哪？再重新來，大大的幫助學習。</a:t>
            </a:r>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endParaRPr lang="en-US" altLang="zh-TW" sz="1200" b="1" dirty="0" smtClean="0">
              <a:solidFill>
                <a:srgbClr val="990033"/>
              </a:solidFill>
              <a:latin typeface="標楷體" pitchFamily="65" charset="-120"/>
              <a:ea typeface="標楷體" pitchFamily="65" charset="-120"/>
              <a:cs typeface="Times New Roman" panose="02020603050405020304" pitchFamily="18" charset="0"/>
            </a:endParaRPr>
          </a:p>
          <a:p>
            <a:pPr marL="342900" indent="-342900">
              <a:spcAft>
                <a:spcPts val="0"/>
              </a:spcAft>
              <a:buFont typeface="Wingdings"/>
              <a:buChar char=""/>
            </a:pPr>
            <a:r>
              <a:rPr lang="zh-TW" altLang="en-US" sz="2800" b="1" dirty="0" smtClean="0">
                <a:solidFill>
                  <a:srgbClr val="990033"/>
                </a:solidFill>
                <a:latin typeface="標楷體" pitchFamily="65" charset="-120"/>
                <a:ea typeface="標楷體" pitchFamily="65" charset="-120"/>
                <a:cs typeface="Times New Roman" panose="02020603050405020304" pitchFamily="18" charset="0"/>
              </a:rPr>
              <a:t>結論：哥哥，姐姐，爸媽、孩子，大家一起學電腦圍棋，人生的智慧就在其中。</a:t>
            </a:r>
            <a:endParaRPr lang="en-US" altLang="zh-TW" sz="2800" b="1" dirty="0" smtClean="0">
              <a:solidFill>
                <a:srgbClr val="990033"/>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35126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4E30A8-D264-4E72-8AA5-160288B368CA}" type="slidenum">
              <a:rPr lang="zh-TW" altLang="en-US" sz="6000" smtClean="0"/>
              <a:pPr>
                <a:defRPr/>
              </a:pPr>
              <a:t>24</a:t>
            </a:fld>
            <a:endParaRPr lang="zh-TW" altLang="en-US" sz="6000"/>
          </a:p>
        </p:txBody>
      </p:sp>
      <p:sp>
        <p:nvSpPr>
          <p:cNvPr id="3" name="矩形 2"/>
          <p:cNvSpPr/>
          <p:nvPr/>
        </p:nvSpPr>
        <p:spPr>
          <a:xfrm>
            <a:off x="2555776" y="4725144"/>
            <a:ext cx="3456384" cy="1015663"/>
          </a:xfrm>
          <a:prstGeom prst="rect">
            <a:avLst/>
          </a:prstGeom>
        </p:spPr>
        <p:txBody>
          <a:bodyPr wrap="square">
            <a:spAutoFit/>
          </a:bodyPr>
          <a:lstStyle/>
          <a:p>
            <a:pPr lvl="0">
              <a:spcAft>
                <a:spcPts val="0"/>
              </a:spcAft>
            </a:pPr>
            <a:r>
              <a:rPr lang="zh-TW" altLang="en-US" sz="6000" b="1" dirty="0" smtClean="0">
                <a:solidFill>
                  <a:srgbClr val="990033"/>
                </a:solidFill>
                <a:latin typeface="標楷體" pitchFamily="65" charset="-120"/>
                <a:ea typeface="標楷體" pitchFamily="65" charset="-120"/>
                <a:cs typeface="Times New Roman" panose="02020603050405020304" pitchFamily="18" charset="0"/>
              </a:rPr>
              <a:t>謝謝</a:t>
            </a:r>
            <a:r>
              <a:rPr lang="zh-TW" altLang="en-US" sz="6000" b="1" dirty="0">
                <a:solidFill>
                  <a:srgbClr val="990033"/>
                </a:solidFill>
                <a:latin typeface="標楷體" pitchFamily="65" charset="-120"/>
                <a:ea typeface="標楷體" pitchFamily="65" charset="-120"/>
                <a:cs typeface="Times New Roman" panose="02020603050405020304" pitchFamily="18" charset="0"/>
              </a:rPr>
              <a:t>收看</a:t>
            </a:r>
            <a:endParaRPr lang="en-US" altLang="zh-TW" sz="6000" b="1" dirty="0" smtClean="0">
              <a:solidFill>
                <a:srgbClr val="990033"/>
              </a:solidFill>
              <a:latin typeface="標楷體" pitchFamily="65" charset="-120"/>
              <a:ea typeface="標楷體" pitchFamily="65" charset="-120"/>
              <a:cs typeface="Times New Roman" panose="02020603050405020304" pitchFamily="18" charset="0"/>
            </a:endParaRPr>
          </a:p>
        </p:txBody>
      </p:sp>
      <p:sp>
        <p:nvSpPr>
          <p:cNvPr id="2" name="矩形 1"/>
          <p:cNvSpPr/>
          <p:nvPr/>
        </p:nvSpPr>
        <p:spPr>
          <a:xfrm>
            <a:off x="251520" y="620688"/>
            <a:ext cx="8712967" cy="3785652"/>
          </a:xfrm>
          <a:prstGeom prst="rect">
            <a:avLst/>
          </a:prstGeom>
        </p:spPr>
        <p:txBody>
          <a:bodyPr wrap="square">
            <a:spAutoFit/>
          </a:bodyPr>
          <a:lstStyle/>
          <a:p>
            <a:pPr lvl="0" algn="ctr">
              <a:spcAft>
                <a:spcPts val="0"/>
              </a:spcAft>
            </a:pP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本人陳華夫博士已出版</a:t>
            </a:r>
            <a:endParaRPr lang="en-US" altLang="zh-TW" sz="4000" b="1" dirty="0" smtClean="0">
              <a:solidFill>
                <a:srgbClr val="006666"/>
              </a:solidFill>
              <a:latin typeface="標楷體" pitchFamily="65" charset="-120"/>
              <a:ea typeface="標楷體" pitchFamily="65" charset="-120"/>
              <a:cs typeface="Times New Roman" panose="02020603050405020304" pitchFamily="18" charset="0"/>
            </a:endParaRPr>
          </a:p>
          <a:p>
            <a:pPr lvl="0" algn="ctr">
              <a:spcAft>
                <a:spcPts val="0"/>
              </a:spcAft>
            </a:pPr>
            <a:r>
              <a:rPr lang="en-US" altLang="zh-TW" sz="4000" b="1" dirty="0" smtClean="0">
                <a:solidFill>
                  <a:srgbClr val="006666"/>
                </a:solidFill>
                <a:latin typeface="標楷體" pitchFamily="65" charset="-120"/>
                <a:ea typeface="標楷體" pitchFamily="65" charset="-120"/>
                <a:cs typeface="Times New Roman" panose="02020603050405020304" pitchFamily="18" charset="0"/>
              </a:rPr>
              <a:t>AlphaGo</a:t>
            </a: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的圍棋書：</a:t>
            </a:r>
            <a:endParaRPr lang="en-US" altLang="zh-TW" sz="4000" b="1" dirty="0" smtClean="0">
              <a:solidFill>
                <a:srgbClr val="006666"/>
              </a:solidFill>
              <a:latin typeface="標楷體" pitchFamily="65" charset="-120"/>
              <a:ea typeface="標楷體" pitchFamily="65" charset="-120"/>
              <a:cs typeface="Times New Roman" panose="02020603050405020304" pitchFamily="18" charset="0"/>
            </a:endParaRPr>
          </a:p>
          <a:p>
            <a:pPr lvl="0" algn="ctr">
              <a:spcAft>
                <a:spcPts val="0"/>
              </a:spcAft>
            </a:pP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a:t>
            </a:r>
            <a:r>
              <a:rPr lang="zh-TW" altLang="en-US" sz="4000" b="1" dirty="0">
                <a:solidFill>
                  <a:srgbClr val="006666"/>
                </a:solidFill>
                <a:latin typeface="標楷體" pitchFamily="65" charset="-120"/>
                <a:ea typeface="標楷體" pitchFamily="65" charset="-120"/>
                <a:cs typeface="Times New Roman" panose="02020603050405020304" pitchFamily="18" charset="0"/>
              </a:rPr>
              <a:t>現代流圍棋 ─ 如何簡單對戰</a:t>
            </a:r>
            <a:r>
              <a:rPr lang="en-US" altLang="zh-TW" sz="4000" b="1" dirty="0">
                <a:solidFill>
                  <a:srgbClr val="006666"/>
                </a:solidFill>
                <a:latin typeface="標楷體" pitchFamily="65" charset="-120"/>
                <a:ea typeface="標楷體" pitchFamily="65" charset="-120"/>
                <a:cs typeface="Times New Roman" panose="02020603050405020304" pitchFamily="18" charset="0"/>
              </a:rPr>
              <a:t>AlphaGo-II</a:t>
            </a:r>
            <a:r>
              <a:rPr lang="zh-TW" altLang="en-US" sz="4000" b="1" dirty="0">
                <a:solidFill>
                  <a:srgbClr val="006666"/>
                </a:solidFill>
                <a:latin typeface="標楷體" pitchFamily="65" charset="-120"/>
                <a:ea typeface="標楷體" pitchFamily="65" charset="-120"/>
                <a:cs typeface="Times New Roman" panose="02020603050405020304" pitchFamily="18" charset="0"/>
              </a:rPr>
              <a:t>」第一</a:t>
            </a: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集</a:t>
            </a:r>
            <a:endParaRPr lang="en-US" altLang="zh-TW" sz="4000" b="1" dirty="0" smtClean="0">
              <a:solidFill>
                <a:srgbClr val="006666"/>
              </a:solidFill>
              <a:latin typeface="標楷體" pitchFamily="65" charset="-120"/>
              <a:ea typeface="標楷體" pitchFamily="65" charset="-120"/>
              <a:cs typeface="Times New Roman" panose="02020603050405020304" pitchFamily="18" charset="0"/>
            </a:endParaRPr>
          </a:p>
          <a:p>
            <a:pPr lvl="0" algn="ctr">
              <a:spcAft>
                <a:spcPts val="0"/>
              </a:spcAft>
            </a:pP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（共</a:t>
            </a:r>
            <a:r>
              <a:rPr lang="en-US" altLang="zh-TW" sz="4000" b="1" dirty="0" smtClean="0">
                <a:solidFill>
                  <a:srgbClr val="006666"/>
                </a:solidFill>
                <a:latin typeface="標楷體" pitchFamily="65" charset="-120"/>
                <a:ea typeface="標楷體" pitchFamily="65" charset="-120"/>
                <a:cs typeface="Times New Roman" panose="02020603050405020304" pitchFamily="18" charset="0"/>
              </a:rPr>
              <a:t>415</a:t>
            </a: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頁，定價</a:t>
            </a:r>
            <a:r>
              <a:rPr lang="zh-TW" altLang="en-US" sz="4000" b="1" dirty="0">
                <a:solidFill>
                  <a:srgbClr val="006666"/>
                </a:solidFill>
                <a:latin typeface="標楷體" pitchFamily="65" charset="-120"/>
                <a:ea typeface="標楷體" pitchFamily="65" charset="-120"/>
                <a:cs typeface="Times New Roman" panose="02020603050405020304" pitchFamily="18" charset="0"/>
              </a:rPr>
              <a:t>：</a:t>
            </a:r>
            <a:r>
              <a:rPr lang="en-US" altLang="zh-TW" sz="4000" b="1" dirty="0">
                <a:solidFill>
                  <a:srgbClr val="006666"/>
                </a:solidFill>
                <a:latin typeface="標楷體" pitchFamily="65" charset="-120"/>
                <a:ea typeface="標楷體" pitchFamily="65" charset="-120"/>
                <a:cs typeface="Times New Roman" panose="02020603050405020304" pitchFamily="18" charset="0"/>
              </a:rPr>
              <a:t>550</a:t>
            </a:r>
            <a:r>
              <a:rPr lang="zh-TW" altLang="en-US" sz="4000" b="1" dirty="0">
                <a:solidFill>
                  <a:srgbClr val="006666"/>
                </a:solidFill>
                <a:latin typeface="標楷體" pitchFamily="65" charset="-120"/>
                <a:ea typeface="標楷體" pitchFamily="65" charset="-120"/>
                <a:cs typeface="Times New Roman" panose="02020603050405020304" pitchFamily="18" charset="0"/>
              </a:rPr>
              <a:t>元</a:t>
            </a: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a:t>
            </a:r>
            <a:endParaRPr lang="en-US" altLang="zh-TW" sz="4000" b="1" dirty="0" smtClean="0">
              <a:solidFill>
                <a:srgbClr val="006666"/>
              </a:solidFill>
              <a:latin typeface="標楷體" pitchFamily="65" charset="-120"/>
              <a:ea typeface="標楷體" pitchFamily="65" charset="-120"/>
              <a:cs typeface="Times New Roman" panose="02020603050405020304" pitchFamily="18" charset="0"/>
            </a:endParaRPr>
          </a:p>
          <a:p>
            <a:pPr lvl="0" algn="ctr">
              <a:spcAft>
                <a:spcPts val="0"/>
              </a:spcAft>
            </a:pPr>
            <a:r>
              <a:rPr lang="zh-TW" altLang="en-US" sz="4000" b="1" dirty="0">
                <a:solidFill>
                  <a:srgbClr val="006666"/>
                </a:solidFill>
                <a:latin typeface="標楷體" pitchFamily="65" charset="-120"/>
                <a:ea typeface="標楷體" pitchFamily="65" charset="-120"/>
                <a:cs typeface="Times New Roman" panose="02020603050405020304" pitchFamily="18" charset="0"/>
              </a:rPr>
              <a:t>請</a:t>
            </a:r>
            <a:r>
              <a:rPr lang="zh-TW" altLang="en-US" sz="4000" b="1" dirty="0" smtClean="0">
                <a:solidFill>
                  <a:srgbClr val="006666"/>
                </a:solidFill>
                <a:latin typeface="標楷體" pitchFamily="65" charset="-120"/>
                <a:ea typeface="標楷體" pitchFamily="65" charset="-120"/>
                <a:cs typeface="Times New Roman" panose="02020603050405020304" pitchFamily="18" charset="0"/>
              </a:rPr>
              <a:t>諸位學圍棋參考。</a:t>
            </a:r>
            <a:endParaRPr lang="en-US" altLang="zh-TW" sz="4000" b="1" dirty="0">
              <a:solidFill>
                <a:srgbClr val="006666"/>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070593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30888" y="5877272"/>
            <a:ext cx="2133600" cy="365125"/>
          </a:xfrm>
        </p:spPr>
        <p:txBody>
          <a:bodyPr/>
          <a:lstStyle/>
          <a:p>
            <a:pPr>
              <a:defRPr/>
            </a:pPr>
            <a:fld id="{B64E30A8-D264-4E72-8AA5-160288B368CA}" type="slidenum">
              <a:rPr lang="zh-TW" altLang="en-US" sz="6000" smtClean="0"/>
              <a:pPr>
                <a:defRPr/>
              </a:pPr>
              <a:t>3</a:t>
            </a:fld>
            <a:endParaRPr lang="zh-TW" altLang="en-US" sz="6000" dirty="0"/>
          </a:p>
        </p:txBody>
      </p:sp>
      <p:sp>
        <p:nvSpPr>
          <p:cNvPr id="5" name="矩形 4"/>
          <p:cNvSpPr/>
          <p:nvPr/>
        </p:nvSpPr>
        <p:spPr>
          <a:xfrm>
            <a:off x="482442" y="924391"/>
            <a:ext cx="8496944" cy="5816977"/>
          </a:xfrm>
          <a:prstGeom prst="rect">
            <a:avLst/>
          </a:prstGeom>
        </p:spPr>
        <p:txBody>
          <a:bodyPr wrap="square">
            <a:spAutoFit/>
          </a:bodyPr>
          <a:lstStyle/>
          <a:p>
            <a:r>
              <a:rPr lang="en-US" altLang="zh-TW"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 </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Zero</a:t>
            </a:r>
            <a:r>
              <a:rPr lang="zh-TW" altLang="en-US" sz="2400" b="1" dirty="0" smtClean="0">
                <a:solidFill>
                  <a:srgbClr val="990033"/>
                </a:solidFill>
                <a:latin typeface="Times New Roman" panose="02020603050405020304" pitchFamily="18" charset="0"/>
                <a:cs typeface="Times New Roman" panose="02020603050405020304" pitchFamily="18" charset="0"/>
              </a:rPr>
              <a:t>的對手，最先是最弱的隨機亂下棋的對手，        經過強化</a:t>
            </a:r>
            <a:r>
              <a:rPr lang="zh-TW" altLang="en-US" sz="2400" b="1" dirty="0">
                <a:solidFill>
                  <a:srgbClr val="990033"/>
                </a:solidFill>
                <a:latin typeface="Times New Roman" panose="02020603050405020304" pitchFamily="18" charset="0"/>
                <a:cs typeface="Times New Roman" panose="02020603050405020304" pitchFamily="18" charset="0"/>
              </a:rPr>
              <a:t>學習</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en-US" altLang="zh-TW" sz="2400" b="1" dirty="0">
                <a:solidFill>
                  <a:srgbClr val="990033"/>
                </a:solidFill>
                <a:latin typeface="Times New Roman" panose="02020603050405020304" pitchFamily="18" charset="0"/>
                <a:cs typeface="Times New Roman" panose="02020603050405020304" pitchFamily="18" charset="0"/>
              </a:rPr>
              <a:t> AlphaGo</a:t>
            </a:r>
            <a:r>
              <a:rPr lang="zh-TW" altLang="en-US" sz="2400" b="1" dirty="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Zero</a:t>
            </a:r>
            <a:r>
              <a:rPr lang="zh-TW" altLang="en-US" sz="2400" b="1" dirty="0" smtClean="0">
                <a:solidFill>
                  <a:srgbClr val="990033"/>
                </a:solidFill>
                <a:latin typeface="Times New Roman" panose="02020603050405020304" pitchFamily="18" charset="0"/>
                <a:cs typeface="Times New Roman" panose="02020603050405020304" pitchFamily="18" charset="0"/>
              </a:rPr>
              <a:t>剛好勝過對手，也就是棋力比最弱的好一點的第一版。</a:t>
            </a:r>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endParaRPr lang="en-US" altLang="zh-TW" sz="1200" b="1" dirty="0">
              <a:solidFill>
                <a:srgbClr val="990033"/>
              </a:solidFill>
              <a:latin typeface="Times New Roman" panose="02020603050405020304" pitchFamily="18" charset="0"/>
              <a:cs typeface="Times New Roman" panose="02020603050405020304" pitchFamily="18" charset="0"/>
            </a:endParaRPr>
          </a:p>
          <a:p>
            <a:r>
              <a:rPr lang="en-US" altLang="zh-TW" sz="2400" b="1" dirty="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  然後以第一版為對手</a:t>
            </a:r>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此即自我</a:t>
            </a:r>
            <a:r>
              <a:rPr lang="zh-TW" altLang="en-US" sz="2400" b="1" dirty="0">
                <a:solidFill>
                  <a:srgbClr val="990033"/>
                </a:solidFill>
                <a:latin typeface="Times New Roman" panose="02020603050405020304" pitchFamily="18" charset="0"/>
                <a:cs typeface="Times New Roman" panose="02020603050405020304" pitchFamily="18" charset="0"/>
              </a:rPr>
              <a:t>對</a:t>
            </a:r>
            <a:r>
              <a:rPr lang="zh-TW" altLang="en-US" sz="2400" b="1" dirty="0" smtClean="0">
                <a:solidFill>
                  <a:srgbClr val="990033"/>
                </a:solidFill>
                <a:latin typeface="Times New Roman" panose="02020603050405020304" pitchFamily="18" charset="0"/>
                <a:cs typeface="Times New Roman" panose="02020603050405020304" pitchFamily="18" charset="0"/>
              </a:rPr>
              <a:t>弈</a:t>
            </a:r>
            <a:r>
              <a:rPr lang="en-US" altLang="zh-TW" sz="2400" b="1" dirty="0" smtClean="0">
                <a:solidFill>
                  <a:srgbClr val="990033"/>
                </a:solidFill>
                <a:latin typeface="Times New Roman" panose="02020603050405020304" pitchFamily="18" charset="0"/>
                <a:cs typeface="Times New Roman" panose="02020603050405020304" pitchFamily="18" charset="0"/>
              </a:rPr>
              <a:t>Self-play</a:t>
            </a:r>
            <a:r>
              <a:rPr lang="zh-TW" altLang="en-US" sz="2400" b="1" dirty="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，再強化</a:t>
            </a:r>
            <a:r>
              <a:rPr lang="zh-TW" altLang="en-US" sz="2400" b="1" dirty="0">
                <a:solidFill>
                  <a:srgbClr val="990033"/>
                </a:solidFill>
                <a:latin typeface="Times New Roman" panose="02020603050405020304" pitchFamily="18" charset="0"/>
                <a:cs typeface="Times New Roman" panose="02020603050405020304" pitchFamily="18" charset="0"/>
              </a:rPr>
              <a:t>學習</a:t>
            </a:r>
            <a:r>
              <a:rPr lang="zh-TW" altLang="en-US" sz="2400" b="1" dirty="0" smtClean="0">
                <a:solidFill>
                  <a:srgbClr val="990033"/>
                </a:solidFill>
                <a:latin typeface="Times New Roman" panose="02020603050405020304" pitchFamily="18" charset="0"/>
                <a:cs typeface="Times New Roman" panose="02020603050405020304" pitchFamily="18" charset="0"/>
              </a:rPr>
              <a:t>，再勝過對手為第二版，如此炮製循環的</a:t>
            </a:r>
            <a:r>
              <a:rPr lang="zh-TW" altLang="en-US" sz="2400" b="1" dirty="0">
                <a:solidFill>
                  <a:srgbClr val="990033"/>
                </a:solidFill>
                <a:latin typeface="Times New Roman" panose="02020603050405020304" pitchFamily="18" charset="0"/>
                <a:cs typeface="Times New Roman" panose="02020603050405020304" pitchFamily="18" charset="0"/>
              </a:rPr>
              <a:t>自我對弈</a:t>
            </a:r>
            <a:r>
              <a:rPr lang="en-US" altLang="zh-TW" sz="2400" b="1" dirty="0">
                <a:solidFill>
                  <a:srgbClr val="990033"/>
                </a:solidFill>
                <a:latin typeface="Times New Roman" panose="02020603050405020304" pitchFamily="18" charset="0"/>
                <a:cs typeface="Times New Roman" panose="02020603050405020304" pitchFamily="18" charset="0"/>
              </a:rPr>
              <a:t>Self-play </a:t>
            </a:r>
            <a:r>
              <a:rPr lang="zh-TW" altLang="en-US" sz="2400" b="1" dirty="0" smtClean="0">
                <a:solidFill>
                  <a:srgbClr val="990033"/>
                </a:solidFill>
                <a:latin typeface="Times New Roman" panose="02020603050405020304" pitchFamily="18" charset="0"/>
                <a:cs typeface="Times New Roman" panose="02020603050405020304" pitchFamily="18" charset="0"/>
              </a:rPr>
              <a:t>學習，最後版就變成世界最強的</a:t>
            </a:r>
            <a:r>
              <a:rPr lang="en-US" altLang="zh-TW" sz="2400" b="1" dirty="0">
                <a:solidFill>
                  <a:srgbClr val="990033"/>
                </a:solidFill>
                <a:latin typeface="Times New Roman" panose="02020603050405020304" pitchFamily="18" charset="0"/>
                <a:cs typeface="Times New Roman" panose="02020603050405020304" pitchFamily="18" charset="0"/>
              </a:rPr>
              <a:t>AlphaGo</a:t>
            </a:r>
            <a:r>
              <a:rPr lang="zh-TW" altLang="en-US" sz="2400" b="1" dirty="0">
                <a:solidFill>
                  <a:srgbClr val="990033"/>
                </a:solidFill>
                <a:latin typeface="Times New Roman" panose="02020603050405020304" pitchFamily="18" charset="0"/>
                <a:cs typeface="Times New Roman" panose="02020603050405020304" pitchFamily="18" charset="0"/>
              </a:rPr>
              <a:t> </a:t>
            </a:r>
            <a:r>
              <a:rPr lang="en-US" altLang="zh-TW" sz="2400" b="1" dirty="0">
                <a:solidFill>
                  <a:srgbClr val="990033"/>
                </a:solidFill>
                <a:latin typeface="Times New Roman" panose="02020603050405020304" pitchFamily="18" charset="0"/>
                <a:cs typeface="Times New Roman" panose="02020603050405020304" pitchFamily="18" charset="0"/>
              </a:rPr>
              <a:t>Zero </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endParaRPr lang="en-US" altLang="zh-TW" sz="1200" b="1" dirty="0">
              <a:solidFill>
                <a:srgbClr val="990033"/>
              </a:solidFill>
              <a:latin typeface="Times New Roman" panose="02020603050405020304" pitchFamily="18" charset="0"/>
              <a:cs typeface="Times New Roman" panose="02020603050405020304" pitchFamily="18" charset="0"/>
            </a:endParaRPr>
          </a:p>
          <a:p>
            <a:r>
              <a:rPr lang="en-US" altLang="zh-TW" sz="2400" b="1" dirty="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  一般人錯誤的認為</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a:solidFill>
                  <a:srgbClr val="990033"/>
                </a:solidFill>
                <a:latin typeface="Times New Roman" panose="02020603050405020304" pitchFamily="18" charset="0"/>
                <a:cs typeface="Times New Roman" panose="02020603050405020304" pitchFamily="18" charset="0"/>
              </a:rPr>
              <a:t>Zero</a:t>
            </a:r>
            <a:r>
              <a:rPr lang="zh-TW" altLang="en-US" sz="2400" b="1" dirty="0" smtClean="0">
                <a:solidFill>
                  <a:srgbClr val="990033"/>
                </a:solidFill>
                <a:latin typeface="Times New Roman" panose="02020603050405020304" pitchFamily="18" charset="0"/>
                <a:cs typeface="Times New Roman" panose="02020603050405020304" pitchFamily="18" charset="0"/>
              </a:rPr>
              <a:t>主要是大數據的高速計算，事實上，</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Zero</a:t>
            </a:r>
            <a:r>
              <a:rPr lang="zh-TW" altLang="en-US" sz="2400" b="1" dirty="0" smtClean="0">
                <a:solidFill>
                  <a:srgbClr val="990033"/>
                </a:solidFill>
                <a:latin typeface="Times New Roman" panose="02020603050405020304" pitchFamily="18" charset="0"/>
                <a:cs typeface="Times New Roman" panose="02020603050405020304" pitchFamily="18" charset="0"/>
              </a:rPr>
              <a:t>的計算量遠比舊版少，而其棋力大幅提昇的關鍵是大量採用前所未有的「原理性的演算法」</a:t>
            </a:r>
            <a:r>
              <a:rPr lang="en-US" altLang="zh-TW" sz="2400" b="1" dirty="0" smtClean="0">
                <a:solidFill>
                  <a:srgbClr val="990033"/>
                </a:solidFill>
                <a:latin typeface="Times New Roman" panose="02020603050405020304" pitchFamily="18" charset="0"/>
                <a:cs typeface="Times New Roman" panose="02020603050405020304" pitchFamily="18" charset="0"/>
              </a:rPr>
              <a:t>(Principled Algorithm)</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endParaRPr lang="en-US" altLang="zh-TW" sz="1200" b="1" dirty="0">
              <a:solidFill>
                <a:srgbClr val="990033"/>
              </a:solidFill>
              <a:latin typeface="Times New Roman" panose="02020603050405020304" pitchFamily="18" charset="0"/>
              <a:cs typeface="Times New Roman" panose="02020603050405020304" pitchFamily="18" charset="0"/>
            </a:endParaRPr>
          </a:p>
          <a:p>
            <a:r>
              <a:rPr lang="en-US" altLang="zh-TW" sz="2400" b="1" dirty="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  自我訓練，</a:t>
            </a:r>
            <a:r>
              <a:rPr lang="en-US" altLang="zh-TW" sz="2400" b="1" dirty="0" smtClean="0">
                <a:solidFill>
                  <a:srgbClr val="990033"/>
                </a:solidFill>
                <a:latin typeface="Times New Roman" panose="02020603050405020304" pitchFamily="18" charset="0"/>
                <a:cs typeface="Times New Roman" panose="02020603050405020304" pitchFamily="18" charset="0"/>
              </a:rPr>
              <a:t>3</a:t>
            </a:r>
            <a:r>
              <a:rPr lang="zh-TW" altLang="en-US" sz="2400" b="1" dirty="0">
                <a:solidFill>
                  <a:srgbClr val="990033"/>
                </a:solidFill>
                <a:latin typeface="Times New Roman" panose="02020603050405020304" pitchFamily="18" charset="0"/>
                <a:cs typeface="Times New Roman" panose="02020603050405020304" pitchFamily="18" charset="0"/>
              </a:rPr>
              <a:t>天</a:t>
            </a:r>
            <a:r>
              <a:rPr lang="zh-TW" altLang="en-US" sz="2400" b="1" dirty="0" smtClean="0">
                <a:solidFill>
                  <a:srgbClr val="990033"/>
                </a:solidFill>
                <a:latin typeface="Times New Roman" panose="02020603050405020304" pitchFamily="18" charset="0"/>
                <a:cs typeface="Times New Roman" panose="02020603050405020304" pitchFamily="18" charset="0"/>
              </a:rPr>
              <a:t>後</a:t>
            </a:r>
            <a:r>
              <a:rPr lang="zh-TW" altLang="en-US" sz="2400" b="1" dirty="0">
                <a:solidFill>
                  <a:srgbClr val="990033"/>
                </a:solidFill>
                <a:latin typeface="Times New Roman" panose="02020603050405020304" pitchFamily="18" charset="0"/>
                <a:cs typeface="Times New Roman" panose="02020603050405020304" pitchFamily="18" charset="0"/>
              </a:rPr>
              <a:t>，</a:t>
            </a:r>
            <a:r>
              <a:rPr lang="en-US" altLang="zh-TW" sz="2400" b="1" dirty="0">
                <a:solidFill>
                  <a:srgbClr val="990033"/>
                </a:solidFill>
                <a:latin typeface="Times New Roman" panose="02020603050405020304" pitchFamily="18" charset="0"/>
                <a:cs typeface="Times New Roman" panose="02020603050405020304" pitchFamily="18" charset="0"/>
              </a:rPr>
              <a:t>AlphaGo Zero </a:t>
            </a:r>
            <a:r>
              <a:rPr lang="zh-TW" altLang="en-US" sz="2400" b="1" dirty="0" smtClean="0">
                <a:solidFill>
                  <a:srgbClr val="990033"/>
                </a:solidFill>
                <a:latin typeface="Times New Roman" panose="02020603050405020304" pitchFamily="18" charset="0"/>
                <a:cs typeface="Times New Roman" panose="02020603050405020304" pitchFamily="18" charset="0"/>
              </a:rPr>
              <a:t>以</a:t>
            </a:r>
            <a:r>
              <a:rPr lang="en-US" altLang="zh-TW" sz="2400" b="1" dirty="0" smtClean="0">
                <a:solidFill>
                  <a:srgbClr val="990033"/>
                </a:solidFill>
                <a:latin typeface="Times New Roman" panose="02020603050405020304" pitchFamily="18" charset="0"/>
                <a:cs typeface="Times New Roman" panose="02020603050405020304" pitchFamily="18" charset="0"/>
              </a:rPr>
              <a:t>100</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en-US" altLang="zh-TW" sz="2400" b="1" dirty="0" smtClean="0">
                <a:solidFill>
                  <a:srgbClr val="990033"/>
                </a:solidFill>
                <a:latin typeface="Times New Roman" panose="02020603050405020304" pitchFamily="18" charset="0"/>
                <a:cs typeface="Times New Roman" panose="02020603050405020304" pitchFamily="18" charset="0"/>
              </a:rPr>
              <a:t>0</a:t>
            </a:r>
            <a:r>
              <a:rPr lang="zh-TW" altLang="en-US" sz="2400" b="1" dirty="0" smtClean="0">
                <a:solidFill>
                  <a:srgbClr val="990033"/>
                </a:solidFill>
                <a:latin typeface="Times New Roman" panose="02020603050405020304" pitchFamily="18" charset="0"/>
                <a:cs typeface="Times New Roman" panose="02020603050405020304" pitchFamily="18" charset="0"/>
              </a:rPr>
              <a:t>擊敗</a:t>
            </a:r>
            <a:r>
              <a:rPr lang="en-US" altLang="zh-TW" sz="2400" b="1" dirty="0">
                <a:solidFill>
                  <a:srgbClr val="990033"/>
                </a:solidFill>
                <a:latin typeface="Times New Roman" panose="02020603050405020304" pitchFamily="18" charset="0"/>
                <a:cs typeface="Times New Roman" panose="02020603050405020304" pitchFamily="18" charset="0"/>
              </a:rPr>
              <a:t>AlphaGo Lee </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en-US" altLang="zh-TW" sz="2400" b="1" dirty="0">
                <a:solidFill>
                  <a:srgbClr val="990033"/>
                </a:solidFill>
                <a:latin typeface="Times New Roman" panose="02020603050405020304" pitchFamily="18" charset="0"/>
                <a:cs typeface="Times New Roman" panose="02020603050405020304" pitchFamily="18" charset="0"/>
              </a:rPr>
              <a:t>21</a:t>
            </a:r>
            <a:r>
              <a:rPr lang="zh-TW" altLang="en-US" sz="2400" b="1" dirty="0" smtClean="0">
                <a:solidFill>
                  <a:srgbClr val="990033"/>
                </a:solidFill>
                <a:latin typeface="Times New Roman" panose="02020603050405020304" pitchFamily="18" charset="0"/>
                <a:cs typeface="Times New Roman" panose="02020603050405020304" pitchFamily="18" charset="0"/>
              </a:rPr>
              <a:t>天後達到</a:t>
            </a:r>
            <a:r>
              <a:rPr lang="en-US" altLang="zh-TW" sz="2400" b="1" dirty="0">
                <a:solidFill>
                  <a:srgbClr val="990033"/>
                </a:solidFill>
                <a:latin typeface="Times New Roman" panose="02020603050405020304" pitchFamily="18" charset="0"/>
                <a:cs typeface="Times New Roman" panose="02020603050405020304" pitchFamily="18" charset="0"/>
              </a:rPr>
              <a:t>AlphaGo </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Master</a:t>
            </a:r>
            <a:r>
              <a:rPr lang="zh-TW" altLang="en-US" sz="2400" b="1" dirty="0" smtClean="0">
                <a:solidFill>
                  <a:srgbClr val="990033"/>
                </a:solidFill>
                <a:latin typeface="Times New Roman" panose="02020603050405020304" pitchFamily="18" charset="0"/>
                <a:cs typeface="Times New Roman" panose="02020603050405020304" pitchFamily="18" charset="0"/>
              </a:rPr>
              <a:t>水準，</a:t>
            </a:r>
            <a:r>
              <a:rPr lang="en-US" altLang="zh-TW" sz="2400" b="1" dirty="0" smtClean="0">
                <a:solidFill>
                  <a:srgbClr val="990033"/>
                </a:solidFill>
                <a:latin typeface="Times New Roman" panose="02020603050405020304" pitchFamily="18" charset="0"/>
                <a:cs typeface="Times New Roman" panose="02020603050405020304" pitchFamily="18" charset="0"/>
              </a:rPr>
              <a:t>40</a:t>
            </a:r>
            <a:r>
              <a:rPr lang="zh-TW" altLang="en-US" sz="2400" b="1" dirty="0" smtClean="0">
                <a:solidFill>
                  <a:srgbClr val="990033"/>
                </a:solidFill>
                <a:latin typeface="Times New Roman" panose="02020603050405020304" pitchFamily="18" charset="0"/>
                <a:cs typeface="Times New Roman" panose="02020603050405020304" pitchFamily="18" charset="0"/>
              </a:rPr>
              <a:t>天後打敗所有</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的舊版：</a:t>
            </a:r>
            <a:r>
              <a:rPr lang="en-US" altLang="zh-TW" sz="2400" b="1" dirty="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AlphaGo</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Fan</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en-US" altLang="zh-TW" sz="2400" b="1" dirty="0" smtClean="0">
                <a:solidFill>
                  <a:srgbClr val="990033"/>
                </a:solidFill>
                <a:latin typeface="Times New Roman" panose="02020603050405020304" pitchFamily="18" charset="0"/>
                <a:cs typeface="Times New Roman" panose="02020603050405020304" pitchFamily="18" charset="0"/>
              </a:rPr>
              <a:t>AlphaGo Lee</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en-US" altLang="zh-TW" sz="2400" b="1" dirty="0" smtClean="0">
                <a:solidFill>
                  <a:srgbClr val="990033"/>
                </a:solidFill>
                <a:latin typeface="Times New Roman" panose="02020603050405020304" pitchFamily="18" charset="0"/>
                <a:cs typeface="Times New Roman" panose="02020603050405020304" pitchFamily="18" charset="0"/>
              </a:rPr>
              <a:t>AlphaGo Master</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zh-TW" altLang="en-US" sz="2400" b="1" dirty="0">
              <a:solidFill>
                <a:srgbClr val="990033"/>
              </a:solidFill>
              <a:latin typeface="Times New Roman" panose="02020603050405020304" pitchFamily="18" charset="0"/>
              <a:cs typeface="Times New Roman" panose="02020603050405020304" pitchFamily="18" charset="0"/>
            </a:endParaRPr>
          </a:p>
        </p:txBody>
      </p:sp>
      <p:sp>
        <p:nvSpPr>
          <p:cNvPr id="2" name="矩形 1"/>
          <p:cNvSpPr/>
          <p:nvPr/>
        </p:nvSpPr>
        <p:spPr>
          <a:xfrm>
            <a:off x="467544" y="188640"/>
            <a:ext cx="8208912" cy="584775"/>
          </a:xfrm>
          <a:prstGeom prst="rect">
            <a:avLst/>
          </a:prstGeom>
        </p:spPr>
        <p:txBody>
          <a:bodyPr wrap="square">
            <a:spAutoFit/>
          </a:bodyPr>
          <a:lstStyle/>
          <a:p>
            <a:pPr lvl="0"/>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的自我對弈</a:t>
            </a:r>
            <a:r>
              <a:rPr lang="en-US" altLang="zh-TW" sz="3200" b="1" dirty="0">
                <a:solidFill>
                  <a:srgbClr val="006666"/>
                </a:solidFill>
                <a:latin typeface="Times New Roman" panose="02020603050405020304" pitchFamily="18" charset="0"/>
                <a:cs typeface="Times New Roman" panose="02020603050405020304" pitchFamily="18" charset="0"/>
              </a:rPr>
              <a:t>(Self-play)</a:t>
            </a:r>
            <a:r>
              <a:rPr lang="zh-TW" altLang="en-US" sz="3200" b="1" dirty="0">
                <a:solidFill>
                  <a:srgbClr val="006666"/>
                </a:solidFill>
                <a:latin typeface="Times New Roman" panose="02020603050405020304" pitchFamily="18" charset="0"/>
                <a:cs typeface="Times New Roman" panose="02020603050405020304" pitchFamily="18" charset="0"/>
              </a:rPr>
              <a:t>學習特點：</a:t>
            </a:r>
            <a:endParaRPr lang="en-US" altLang="zh-TW" sz="3200" b="1" dirty="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13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974904" y="6381328"/>
            <a:ext cx="2133600" cy="365125"/>
          </a:xfrm>
        </p:spPr>
        <p:txBody>
          <a:bodyPr/>
          <a:lstStyle/>
          <a:p>
            <a:pPr>
              <a:defRPr/>
            </a:pPr>
            <a:fld id="{B64E30A8-D264-4E72-8AA5-160288B368CA}" type="slidenum">
              <a:rPr lang="zh-TW" altLang="en-US" sz="6000" smtClean="0"/>
              <a:pPr>
                <a:defRPr/>
              </a:pPr>
              <a:t>4</a:t>
            </a:fld>
            <a:endParaRPr lang="zh-TW" altLang="en-US" sz="6000" dirty="0"/>
          </a:p>
        </p:txBody>
      </p:sp>
      <p:sp>
        <p:nvSpPr>
          <p:cNvPr id="6" name="矩形 5"/>
          <p:cNvSpPr/>
          <p:nvPr/>
        </p:nvSpPr>
        <p:spPr>
          <a:xfrm>
            <a:off x="971600" y="207675"/>
            <a:ext cx="5826974" cy="584775"/>
          </a:xfrm>
          <a:prstGeom prst="rect">
            <a:avLst/>
          </a:prstGeom>
        </p:spPr>
        <p:txBody>
          <a:bodyPr wrap="square">
            <a:spAutoFit/>
          </a:bodyPr>
          <a:lstStyle/>
          <a:p>
            <a:r>
              <a:rPr lang="en-US" altLang="zh-TW" sz="3200" b="1" dirty="0">
                <a:solidFill>
                  <a:srgbClr val="006666"/>
                </a:solidFill>
                <a:latin typeface="Times New Roman" panose="02020603050405020304" pitchFamily="18" charset="0"/>
                <a:cs typeface="Times New Roman" panose="02020603050405020304" pitchFamily="18" charset="0"/>
              </a:rPr>
              <a:t>AlphaGo Zero </a:t>
            </a:r>
            <a:r>
              <a:rPr lang="zh-TW" altLang="en-US" sz="3200" b="1" dirty="0" smtClean="0">
                <a:solidFill>
                  <a:srgbClr val="006666"/>
                </a:solidFill>
                <a:latin typeface="Times New Roman" panose="02020603050405020304" pitchFamily="18" charset="0"/>
                <a:cs typeface="Times New Roman" panose="02020603050405020304" pitchFamily="18" charset="0"/>
              </a:rPr>
              <a:t>的新穎之處：</a:t>
            </a:r>
            <a:endParaRPr lang="en-US" altLang="zh-TW" sz="1600" b="1" dirty="0">
              <a:solidFill>
                <a:srgbClr val="006666"/>
              </a:solidFill>
              <a:latin typeface="Times New Roman" panose="02020603050405020304" pitchFamily="18" charset="0"/>
              <a:cs typeface="Times New Roman" panose="02020603050405020304" pitchFamily="18" charset="0"/>
            </a:endParaRPr>
          </a:p>
        </p:txBody>
      </p:sp>
      <p:sp>
        <p:nvSpPr>
          <p:cNvPr id="5" name="矩形 4"/>
          <p:cNvSpPr/>
          <p:nvPr/>
        </p:nvSpPr>
        <p:spPr>
          <a:xfrm>
            <a:off x="395536" y="1124744"/>
            <a:ext cx="8489408" cy="4708981"/>
          </a:xfrm>
          <a:prstGeom prst="rect">
            <a:avLst/>
          </a:prstGeom>
        </p:spPr>
        <p:txBody>
          <a:bodyPr wrap="square">
            <a:spAutoFit/>
          </a:bodyPr>
          <a:lstStyle/>
          <a:p>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r>
              <a:rPr lang="en-US" altLang="zh-TW" sz="2400" b="1" dirty="0" smtClean="0">
                <a:solidFill>
                  <a:srgbClr val="990033"/>
                </a:solidFill>
                <a:latin typeface="Times New Roman" panose="02020603050405020304" pitchFamily="18" charset="0"/>
                <a:cs typeface="Times New Roman" panose="02020603050405020304" pitchFamily="18" charset="0"/>
              </a:rPr>
              <a:t> •</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AlphaGo </a:t>
            </a:r>
            <a:r>
              <a:rPr lang="en-US" altLang="zh-TW" sz="2400" b="1" dirty="0">
                <a:solidFill>
                  <a:srgbClr val="990033"/>
                </a:solidFill>
                <a:latin typeface="Times New Roman" panose="02020603050405020304" pitchFamily="18" charset="0"/>
                <a:cs typeface="Times New Roman" panose="02020603050405020304" pitchFamily="18" charset="0"/>
              </a:rPr>
              <a:t>Zero </a:t>
            </a:r>
            <a:r>
              <a:rPr lang="zh-TW" altLang="en-US" sz="2400" b="1" dirty="0">
                <a:solidFill>
                  <a:srgbClr val="990033"/>
                </a:solidFill>
                <a:latin typeface="Times New Roman" panose="02020603050405020304" pitchFamily="18" charset="0"/>
                <a:cs typeface="Times New Roman" panose="02020603050405020304" pitchFamily="18" charset="0"/>
              </a:rPr>
              <a:t>只使用圍棋棋盤上的黑子和白子作為輸入，而上一版本的 </a:t>
            </a:r>
            <a:r>
              <a:rPr lang="en-US" altLang="zh-TW" sz="2400" b="1" dirty="0">
                <a:solidFill>
                  <a:srgbClr val="990033"/>
                </a:solidFill>
                <a:latin typeface="Times New Roman" panose="02020603050405020304" pitchFamily="18" charset="0"/>
                <a:cs typeface="Times New Roman" panose="02020603050405020304" pitchFamily="18" charset="0"/>
              </a:rPr>
              <a:t>AlphaGo </a:t>
            </a:r>
            <a:r>
              <a:rPr lang="zh-TW" altLang="en-US" sz="2400" b="1" dirty="0">
                <a:solidFill>
                  <a:srgbClr val="990033"/>
                </a:solidFill>
                <a:latin typeface="Times New Roman" panose="02020603050405020304" pitchFamily="18" charset="0"/>
                <a:cs typeface="Times New Roman" panose="02020603050405020304" pitchFamily="18" charset="0"/>
              </a:rPr>
              <a:t>的輸入包含了少量人工設計的特徵</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endParaRPr lang="en-US" altLang="zh-TW" sz="1200" b="1" dirty="0">
              <a:solidFill>
                <a:srgbClr val="990033"/>
              </a:solidFill>
              <a:latin typeface="Times New Roman" panose="02020603050405020304" pitchFamily="18" charset="0"/>
              <a:cs typeface="Times New Roman" panose="02020603050405020304" pitchFamily="18" charset="0"/>
            </a:endParaRPr>
          </a:p>
          <a:p>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  只</a:t>
            </a:r>
            <a:r>
              <a:rPr lang="zh-TW" altLang="en-US" sz="2400" b="1" dirty="0">
                <a:solidFill>
                  <a:srgbClr val="990033"/>
                </a:solidFill>
                <a:latin typeface="Times New Roman" panose="02020603050405020304" pitchFamily="18" charset="0"/>
                <a:cs typeface="Times New Roman" panose="02020603050405020304" pitchFamily="18" charset="0"/>
              </a:rPr>
              <a:t>使用一個神經</a:t>
            </a:r>
            <a:r>
              <a:rPr lang="zh-TW" altLang="en-US" sz="2400" b="1" dirty="0" smtClean="0">
                <a:solidFill>
                  <a:srgbClr val="990033"/>
                </a:solidFill>
                <a:latin typeface="Times New Roman" panose="02020603050405020304" pitchFamily="18" charset="0"/>
                <a:cs typeface="Times New Roman" panose="02020603050405020304" pitchFamily="18" charset="0"/>
              </a:rPr>
              <a:t>網</a:t>
            </a:r>
            <a:r>
              <a:rPr lang="zh-TW" altLang="en-US" sz="2400" b="1" dirty="0">
                <a:solidFill>
                  <a:srgbClr val="990033"/>
                </a:solidFill>
                <a:latin typeface="Times New Roman" panose="02020603050405020304" pitchFamily="18" charset="0"/>
                <a:cs typeface="Times New Roman" panose="02020603050405020304" pitchFamily="18" charset="0"/>
              </a:rPr>
              <a:t>絡</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而不是兩個</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舊</a:t>
            </a:r>
            <a:r>
              <a:rPr lang="zh-TW" altLang="en-US" sz="2400" b="1" dirty="0" smtClean="0">
                <a:solidFill>
                  <a:srgbClr val="990033"/>
                </a:solidFill>
                <a:latin typeface="Times New Roman" panose="02020603050405020304" pitchFamily="18" charset="0"/>
                <a:cs typeface="Times New Roman" panose="02020603050405020304" pitchFamily="18" charset="0"/>
              </a:rPr>
              <a:t>版都使用“</a:t>
            </a:r>
            <a:r>
              <a:rPr lang="zh-TW" altLang="en-US" sz="2400" b="1" dirty="0">
                <a:solidFill>
                  <a:srgbClr val="990033"/>
                </a:solidFill>
                <a:latin typeface="Times New Roman" panose="02020603050405020304" pitchFamily="18" charset="0"/>
                <a:cs typeface="Times New Roman" panose="02020603050405020304" pitchFamily="18" charset="0"/>
              </a:rPr>
              <a:t>策略</a:t>
            </a:r>
            <a:r>
              <a:rPr lang="zh-TW" altLang="en-US" sz="2400" b="1" dirty="0" smtClean="0">
                <a:solidFill>
                  <a:srgbClr val="990033"/>
                </a:solidFill>
                <a:latin typeface="Times New Roman" panose="02020603050405020304" pitchFamily="18" charset="0"/>
                <a:cs typeface="Times New Roman" panose="02020603050405020304" pitchFamily="18" charset="0"/>
              </a:rPr>
              <a:t>網</a:t>
            </a:r>
            <a:r>
              <a:rPr lang="zh-TW" altLang="en-US" sz="2400" b="1" dirty="0">
                <a:solidFill>
                  <a:srgbClr val="990033"/>
                </a:solidFill>
                <a:latin typeface="Times New Roman" panose="02020603050405020304" pitchFamily="18" charset="0"/>
                <a:cs typeface="Times New Roman" panose="02020603050405020304" pitchFamily="18" charset="0"/>
              </a:rPr>
              <a:t>絡</a:t>
            </a:r>
            <a:r>
              <a:rPr lang="zh-TW" altLang="en-US"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a:solidFill>
                  <a:srgbClr val="990033"/>
                </a:solidFill>
                <a:latin typeface="Times New Roman" panose="02020603050405020304" pitchFamily="18" charset="0"/>
                <a:cs typeface="Times New Roman" panose="02020603050405020304" pitchFamily="18" charset="0"/>
              </a:rPr>
              <a:t>（</a:t>
            </a:r>
            <a:r>
              <a:rPr lang="en-US" altLang="zh-TW" sz="2400" b="1" dirty="0">
                <a:solidFill>
                  <a:srgbClr val="990033"/>
                </a:solidFill>
                <a:latin typeface="Times New Roman" panose="02020603050405020304" pitchFamily="18" charset="0"/>
                <a:cs typeface="Times New Roman" panose="02020603050405020304" pitchFamily="18" charset="0"/>
              </a:rPr>
              <a:t>policy network</a:t>
            </a:r>
            <a:r>
              <a:rPr lang="zh-TW" altLang="en-US" sz="2400" b="1" dirty="0">
                <a:solidFill>
                  <a:srgbClr val="990033"/>
                </a:solidFill>
                <a:latin typeface="Times New Roman" panose="02020603050405020304" pitchFamily="18" charset="0"/>
                <a:cs typeface="Times New Roman" panose="02020603050405020304" pitchFamily="18" charset="0"/>
              </a:rPr>
              <a:t>）來選擇下一個落子位置</a:t>
            </a:r>
            <a:r>
              <a:rPr lang="zh-TW" altLang="en-US" sz="2400" b="1" dirty="0" smtClean="0">
                <a:solidFill>
                  <a:srgbClr val="990033"/>
                </a:solidFill>
                <a:latin typeface="Times New Roman" panose="02020603050405020304" pitchFamily="18" charset="0"/>
                <a:cs typeface="Times New Roman" panose="02020603050405020304" pitchFamily="18" charset="0"/>
              </a:rPr>
              <a:t>和“</a:t>
            </a:r>
            <a:r>
              <a:rPr lang="zh-TW" altLang="en-US" sz="2400" b="1" dirty="0">
                <a:solidFill>
                  <a:srgbClr val="990033"/>
                </a:solidFill>
                <a:latin typeface="Times New Roman" panose="02020603050405020304" pitchFamily="18" charset="0"/>
                <a:cs typeface="Times New Roman" panose="02020603050405020304" pitchFamily="18" charset="0"/>
              </a:rPr>
              <a:t>價值</a:t>
            </a:r>
            <a:r>
              <a:rPr lang="zh-TW" altLang="en-US" sz="2400" b="1" dirty="0" smtClean="0">
                <a:solidFill>
                  <a:srgbClr val="990033"/>
                </a:solidFill>
                <a:latin typeface="Times New Roman" panose="02020603050405020304" pitchFamily="18" charset="0"/>
                <a:cs typeface="Times New Roman" panose="02020603050405020304" pitchFamily="18" charset="0"/>
              </a:rPr>
              <a:t>網絡”</a:t>
            </a:r>
            <a:r>
              <a:rPr lang="zh-TW" altLang="en-US" sz="2400" b="1" dirty="0">
                <a:solidFill>
                  <a:srgbClr val="990033"/>
                </a:solidFill>
                <a:latin typeface="Times New Roman" panose="02020603050405020304" pitchFamily="18" charset="0"/>
                <a:cs typeface="Times New Roman" panose="02020603050405020304" pitchFamily="18" charset="0"/>
              </a:rPr>
              <a:t>（</a:t>
            </a:r>
            <a:r>
              <a:rPr lang="en-US" altLang="zh-TW" sz="2400" b="1" dirty="0">
                <a:solidFill>
                  <a:srgbClr val="990033"/>
                </a:solidFill>
                <a:latin typeface="Times New Roman" panose="02020603050405020304" pitchFamily="18" charset="0"/>
                <a:cs typeface="Times New Roman" panose="02020603050405020304" pitchFamily="18" charset="0"/>
              </a:rPr>
              <a:t>value network</a:t>
            </a:r>
            <a:r>
              <a:rPr lang="zh-TW" altLang="en-US" sz="2400" b="1" dirty="0">
                <a:solidFill>
                  <a:srgbClr val="990033"/>
                </a:solidFill>
                <a:latin typeface="Times New Roman" panose="02020603050405020304" pitchFamily="18" charset="0"/>
                <a:cs typeface="Times New Roman" panose="02020603050405020304" pitchFamily="18" charset="0"/>
              </a:rPr>
              <a:t>）來預測遊戲</a:t>
            </a:r>
            <a:r>
              <a:rPr lang="zh-TW" altLang="en-US" sz="2400" b="1" dirty="0" smtClean="0">
                <a:solidFill>
                  <a:srgbClr val="990033"/>
                </a:solidFill>
                <a:latin typeface="Times New Roman" panose="02020603050405020304" pitchFamily="18" charset="0"/>
                <a:cs typeface="Times New Roman" panose="02020603050405020304" pitchFamily="18" charset="0"/>
              </a:rPr>
              <a:t>的</a:t>
            </a:r>
            <a:r>
              <a:rPr lang="zh-TW" altLang="en-US" sz="2400" b="1" dirty="0">
                <a:solidFill>
                  <a:srgbClr val="990033"/>
                </a:solidFill>
                <a:latin typeface="Times New Roman" panose="02020603050405020304" pitchFamily="18" charset="0"/>
                <a:cs typeface="Times New Roman" panose="02020603050405020304" pitchFamily="18" charset="0"/>
              </a:rPr>
              <a:t>勝者</a:t>
            </a:r>
            <a:r>
              <a:rPr lang="zh-TW" altLang="en-US" sz="2400" b="1" dirty="0" smtClean="0">
                <a:solidFill>
                  <a:srgbClr val="990033"/>
                </a:solidFill>
                <a:latin typeface="Times New Roman" panose="02020603050405020304" pitchFamily="18" charset="0"/>
                <a:cs typeface="Times New Roman" panose="02020603050405020304" pitchFamily="18" charset="0"/>
              </a:rPr>
              <a:t>。而</a:t>
            </a:r>
            <a:r>
              <a:rPr lang="en-US" altLang="zh-TW" sz="2400" b="1" dirty="0" smtClean="0">
                <a:solidFill>
                  <a:srgbClr val="990033"/>
                </a:solidFill>
                <a:latin typeface="Times New Roman" panose="02020603050405020304" pitchFamily="18" charset="0"/>
                <a:cs typeface="Times New Roman" panose="02020603050405020304" pitchFamily="18" charset="0"/>
              </a:rPr>
              <a:t>AlphaGo </a:t>
            </a:r>
            <a:r>
              <a:rPr lang="en-US" altLang="zh-TW" sz="2400" b="1" dirty="0">
                <a:solidFill>
                  <a:srgbClr val="990033"/>
                </a:solidFill>
                <a:latin typeface="Times New Roman" panose="02020603050405020304" pitchFamily="18" charset="0"/>
                <a:cs typeface="Times New Roman" panose="02020603050405020304" pitchFamily="18" charset="0"/>
              </a:rPr>
              <a:t>Zero </a:t>
            </a:r>
            <a:r>
              <a:rPr lang="zh-TW" altLang="en-US" sz="2400" b="1" dirty="0" smtClean="0">
                <a:solidFill>
                  <a:srgbClr val="990033"/>
                </a:solidFill>
                <a:latin typeface="Times New Roman" panose="02020603050405020304" pitchFamily="18" charset="0"/>
                <a:cs typeface="Times New Roman" panose="02020603050405020304" pitchFamily="18" charset="0"/>
              </a:rPr>
              <a:t>是聯合兩個網絡為一，更有效</a:t>
            </a:r>
            <a:r>
              <a:rPr lang="zh-TW" altLang="en-US" sz="2400" b="1" dirty="0">
                <a:solidFill>
                  <a:srgbClr val="990033"/>
                </a:solidFill>
                <a:latin typeface="Times New Roman" panose="02020603050405020304" pitchFamily="18" charset="0"/>
                <a:cs typeface="Times New Roman" panose="02020603050405020304" pitchFamily="18" charset="0"/>
              </a:rPr>
              <a:t>的學習，</a:t>
            </a:r>
            <a:r>
              <a:rPr lang="zh-TW" altLang="en-US" sz="2400" b="1" dirty="0" smtClean="0">
                <a:solidFill>
                  <a:srgbClr val="990033"/>
                </a:solidFill>
                <a:latin typeface="Times New Roman" panose="02020603050405020304" pitchFamily="18" charset="0"/>
                <a:cs typeface="Times New Roman" panose="02020603050405020304" pitchFamily="18" charset="0"/>
              </a:rPr>
              <a:t>訓練</a:t>
            </a:r>
            <a:r>
              <a:rPr lang="zh-TW" altLang="en-US" sz="2400" b="1" dirty="0">
                <a:solidFill>
                  <a:srgbClr val="990033"/>
                </a:solidFill>
                <a:latin typeface="Times New Roman" panose="02020603050405020304" pitchFamily="18" charset="0"/>
                <a:cs typeface="Times New Roman" panose="02020603050405020304" pitchFamily="18" charset="0"/>
              </a:rPr>
              <a:t>和評估</a:t>
            </a:r>
            <a:r>
              <a:rPr lang="zh-TW" altLang="en-US" sz="2400" b="1" dirty="0" smtClean="0">
                <a:solidFill>
                  <a:srgbClr val="990033"/>
                </a:solidFill>
                <a:latin typeface="Times New Roman" panose="02020603050405020304" pitchFamily="18" charset="0"/>
                <a:cs typeface="Times New Roman" panose="02020603050405020304" pitchFamily="18" charset="0"/>
              </a:rPr>
              <a:t>。</a:t>
            </a:r>
            <a:endParaRPr lang="en-US" altLang="zh-TW" sz="1200" b="1" dirty="0" smtClean="0">
              <a:solidFill>
                <a:srgbClr val="990033"/>
              </a:solidFill>
              <a:latin typeface="Times New Roman" panose="02020603050405020304" pitchFamily="18" charset="0"/>
              <a:cs typeface="Times New Roman" panose="02020603050405020304" pitchFamily="18" charset="0"/>
            </a:endParaRPr>
          </a:p>
          <a:p>
            <a:endParaRPr lang="en-US" altLang="zh-TW" sz="1200" b="1" dirty="0">
              <a:solidFill>
                <a:srgbClr val="990033"/>
              </a:solidFill>
              <a:latin typeface="Times New Roman" panose="02020603050405020304" pitchFamily="18" charset="0"/>
              <a:cs typeface="Times New Roman" panose="02020603050405020304" pitchFamily="18" charset="0"/>
            </a:endParaRPr>
          </a:p>
          <a:p>
            <a:r>
              <a:rPr lang="en-US" altLang="zh-TW" sz="2400" b="1" dirty="0" smtClean="0">
                <a:solidFill>
                  <a:srgbClr val="990033"/>
                </a:solidFill>
                <a:latin typeface="Times New Roman" panose="02020603050405020304" pitchFamily="18" charset="0"/>
                <a:cs typeface="Times New Roman" panose="02020603050405020304" pitchFamily="18" charset="0"/>
              </a:rPr>
              <a:t>•</a:t>
            </a:r>
            <a:r>
              <a:rPr lang="zh-TW" altLang="en-US" sz="2400" b="1" dirty="0" smtClean="0">
                <a:solidFill>
                  <a:srgbClr val="990033"/>
                </a:solidFill>
                <a:latin typeface="Times New Roman" panose="02020603050405020304" pitchFamily="18" charset="0"/>
                <a:cs typeface="Times New Roman" panose="02020603050405020304" pitchFamily="18" charset="0"/>
              </a:rPr>
              <a:t>  </a:t>
            </a:r>
            <a:r>
              <a:rPr lang="en-US" altLang="zh-TW" sz="2400" b="1" dirty="0" smtClean="0">
                <a:solidFill>
                  <a:srgbClr val="990033"/>
                </a:solidFill>
                <a:latin typeface="Times New Roman" panose="02020603050405020304" pitchFamily="18" charset="0"/>
                <a:cs typeface="Times New Roman" panose="02020603050405020304" pitchFamily="18" charset="0"/>
              </a:rPr>
              <a:t>AlphaGo </a:t>
            </a:r>
            <a:r>
              <a:rPr lang="en-US" altLang="zh-TW" sz="2400" b="1" dirty="0">
                <a:solidFill>
                  <a:srgbClr val="990033"/>
                </a:solidFill>
                <a:latin typeface="Times New Roman" panose="02020603050405020304" pitchFamily="18" charset="0"/>
                <a:cs typeface="Times New Roman" panose="02020603050405020304" pitchFamily="18" charset="0"/>
              </a:rPr>
              <a:t>Zero </a:t>
            </a:r>
            <a:r>
              <a:rPr lang="zh-TW" altLang="en-US" sz="2400" b="1" dirty="0">
                <a:solidFill>
                  <a:srgbClr val="990033"/>
                </a:solidFill>
                <a:latin typeface="Times New Roman" panose="02020603050405020304" pitchFamily="18" charset="0"/>
                <a:cs typeface="Times New Roman" panose="02020603050405020304" pitchFamily="18" charset="0"/>
              </a:rPr>
              <a:t>不使用“走子演算”（</a:t>
            </a:r>
            <a:r>
              <a:rPr lang="en-US" altLang="zh-TW" sz="2400" b="1" dirty="0">
                <a:solidFill>
                  <a:srgbClr val="990033"/>
                </a:solidFill>
                <a:latin typeface="Times New Roman" panose="02020603050405020304" pitchFamily="18" charset="0"/>
                <a:cs typeface="Times New Roman" panose="02020603050405020304" pitchFamily="18" charset="0"/>
              </a:rPr>
              <a:t>rollout</a:t>
            </a:r>
            <a:r>
              <a:rPr lang="zh-TW" altLang="en-US" sz="2400" b="1" dirty="0" smtClean="0">
                <a:solidFill>
                  <a:srgbClr val="990033"/>
                </a:solidFill>
                <a:latin typeface="Times New Roman" panose="02020603050405020304" pitchFamily="18" charset="0"/>
                <a:cs typeface="Times New Roman" panose="02020603050405020304" pitchFamily="18" charset="0"/>
              </a:rPr>
              <a:t>）─ 這</a:t>
            </a:r>
            <a:r>
              <a:rPr lang="zh-TW" altLang="en-US" sz="2400" b="1" dirty="0">
                <a:solidFill>
                  <a:srgbClr val="990033"/>
                </a:solidFill>
                <a:latin typeface="Times New Roman" panose="02020603050405020304" pitchFamily="18" charset="0"/>
                <a:cs typeface="Times New Roman" panose="02020603050405020304" pitchFamily="18" charset="0"/>
              </a:rPr>
              <a:t>是</a:t>
            </a:r>
            <a:r>
              <a:rPr lang="zh-TW" altLang="en-US" sz="2400" b="1" dirty="0" smtClean="0">
                <a:solidFill>
                  <a:srgbClr val="990033"/>
                </a:solidFill>
                <a:latin typeface="Times New Roman" panose="02020603050405020304" pitchFamily="18" charset="0"/>
                <a:cs typeface="Times New Roman" panose="02020603050405020304" pitchFamily="18" charset="0"/>
              </a:rPr>
              <a:t>其他電腦圍棋慣用</a:t>
            </a:r>
            <a:r>
              <a:rPr lang="zh-TW" altLang="en-US" sz="2400" b="1" dirty="0">
                <a:solidFill>
                  <a:srgbClr val="990033"/>
                </a:solidFill>
                <a:latin typeface="Times New Roman" panose="02020603050405020304" pitchFamily="18" charset="0"/>
                <a:cs typeface="Times New Roman" panose="02020603050405020304" pitchFamily="18" charset="0"/>
              </a:rPr>
              <a:t>的</a:t>
            </a:r>
            <a:r>
              <a:rPr lang="zh-TW" altLang="en-US" sz="2400" b="1" dirty="0" smtClean="0">
                <a:solidFill>
                  <a:srgbClr val="990033"/>
                </a:solidFill>
                <a:latin typeface="Times New Roman" panose="02020603050405020304" pitchFamily="18" charset="0"/>
                <a:cs typeface="Times New Roman" panose="02020603050405020304" pitchFamily="18" charset="0"/>
              </a:rPr>
              <a:t>快速的隨機</a:t>
            </a:r>
            <a:r>
              <a:rPr lang="zh-TW" altLang="en-US" sz="2400" b="1" dirty="0">
                <a:solidFill>
                  <a:srgbClr val="990033"/>
                </a:solidFill>
                <a:latin typeface="Times New Roman" panose="02020603050405020304" pitchFamily="18" charset="0"/>
                <a:cs typeface="Times New Roman" panose="02020603050405020304" pitchFamily="18" charset="0"/>
              </a:rPr>
              <a:t>演算</a:t>
            </a:r>
            <a:r>
              <a:rPr lang="zh-TW" altLang="en-US" sz="2400" b="1" dirty="0" smtClean="0">
                <a:solidFill>
                  <a:srgbClr val="990033"/>
                </a:solidFill>
                <a:latin typeface="Times New Roman" panose="02020603050405020304" pitchFamily="18" charset="0"/>
                <a:cs typeface="Times New Roman" panose="02020603050405020304" pitchFamily="18" charset="0"/>
              </a:rPr>
              <a:t>，以模擬預測次一手是否能獲勝。而</a:t>
            </a:r>
            <a:r>
              <a:rPr lang="en-US" altLang="zh-TW" sz="2400" b="1" dirty="0">
                <a:solidFill>
                  <a:srgbClr val="990033"/>
                </a:solidFill>
                <a:latin typeface="Times New Roman" panose="02020603050405020304" pitchFamily="18" charset="0"/>
                <a:cs typeface="Times New Roman" panose="02020603050405020304" pitchFamily="18" charset="0"/>
              </a:rPr>
              <a:t>AlphaGo </a:t>
            </a:r>
            <a:r>
              <a:rPr lang="en-US" altLang="zh-TW" sz="2400" b="1" dirty="0" smtClean="0">
                <a:solidFill>
                  <a:srgbClr val="990033"/>
                </a:solidFill>
                <a:latin typeface="Times New Roman" panose="02020603050405020304" pitchFamily="18" charset="0"/>
                <a:cs typeface="Times New Roman" panose="02020603050405020304" pitchFamily="18" charset="0"/>
              </a:rPr>
              <a:t>Zero</a:t>
            </a:r>
            <a:r>
              <a:rPr lang="zh-TW" altLang="en-US" sz="2400" b="1" dirty="0" smtClean="0">
                <a:solidFill>
                  <a:srgbClr val="990033"/>
                </a:solidFill>
                <a:latin typeface="Times New Roman" panose="02020603050405020304" pitchFamily="18" charset="0"/>
                <a:cs typeface="Times New Roman" panose="02020603050405020304" pitchFamily="18" charset="0"/>
              </a:rPr>
              <a:t>完全摒棄它，而是靠「原理</a:t>
            </a:r>
            <a:r>
              <a:rPr lang="zh-TW" altLang="en-US" sz="2400" b="1" dirty="0">
                <a:solidFill>
                  <a:srgbClr val="990033"/>
                </a:solidFill>
                <a:latin typeface="Times New Roman" panose="02020603050405020304" pitchFamily="18" charset="0"/>
                <a:cs typeface="Times New Roman" panose="02020603050405020304" pitchFamily="18" charset="0"/>
              </a:rPr>
              <a:t>性</a:t>
            </a:r>
            <a:r>
              <a:rPr lang="zh-TW" altLang="en-US" sz="2400" b="1" dirty="0" smtClean="0">
                <a:solidFill>
                  <a:srgbClr val="990033"/>
                </a:solidFill>
                <a:latin typeface="Times New Roman" panose="02020603050405020304" pitchFamily="18" charset="0"/>
                <a:cs typeface="Times New Roman" panose="02020603050405020304" pitchFamily="18" charset="0"/>
              </a:rPr>
              <a:t>的</a:t>
            </a:r>
            <a:r>
              <a:rPr lang="zh-TW" altLang="en-US" sz="2400" b="1" dirty="0">
                <a:solidFill>
                  <a:srgbClr val="990033"/>
                </a:solidFill>
                <a:latin typeface="Times New Roman" panose="02020603050405020304" pitchFamily="18" charset="0"/>
                <a:cs typeface="Times New Roman" panose="02020603050405020304" pitchFamily="18" charset="0"/>
              </a:rPr>
              <a:t>演算法」</a:t>
            </a:r>
            <a:r>
              <a:rPr lang="en-US" altLang="zh-TW" sz="2400" b="1" dirty="0">
                <a:solidFill>
                  <a:srgbClr val="990033"/>
                </a:solidFill>
                <a:latin typeface="Times New Roman" panose="02020603050405020304" pitchFamily="18" charset="0"/>
                <a:cs typeface="Times New Roman" panose="02020603050405020304" pitchFamily="18" charset="0"/>
              </a:rPr>
              <a:t>(Principled </a:t>
            </a:r>
            <a:r>
              <a:rPr lang="en-US" altLang="zh-TW" sz="2400" b="1" dirty="0" smtClean="0">
                <a:solidFill>
                  <a:srgbClr val="990033"/>
                </a:solidFill>
                <a:latin typeface="Times New Roman" panose="02020603050405020304" pitchFamily="18" charset="0"/>
                <a:cs typeface="Times New Roman" panose="02020603050405020304" pitchFamily="18" charset="0"/>
              </a:rPr>
              <a:t>Algorithm)</a:t>
            </a:r>
            <a:r>
              <a:rPr lang="zh-TW" altLang="en-US" sz="2400" b="1" dirty="0" smtClean="0">
                <a:solidFill>
                  <a:srgbClr val="990033"/>
                </a:solidFill>
                <a:latin typeface="Times New Roman" panose="02020603050405020304" pitchFamily="18" charset="0"/>
                <a:cs typeface="Times New Roman" panose="02020603050405020304" pitchFamily="18" charset="0"/>
              </a:rPr>
              <a:t> 的高品質</a:t>
            </a:r>
            <a:r>
              <a:rPr lang="zh-TW" altLang="en-US" sz="2400" b="1" dirty="0">
                <a:solidFill>
                  <a:srgbClr val="990033"/>
                </a:solidFill>
                <a:latin typeface="Times New Roman" panose="02020603050405020304" pitchFamily="18" charset="0"/>
                <a:cs typeface="Times New Roman" panose="02020603050405020304" pitchFamily="18" charset="0"/>
              </a:rPr>
              <a:t>的神經</a:t>
            </a:r>
            <a:r>
              <a:rPr lang="zh-TW" altLang="en-US" sz="2400" b="1" dirty="0" smtClean="0">
                <a:solidFill>
                  <a:srgbClr val="990033"/>
                </a:solidFill>
                <a:latin typeface="Times New Roman" panose="02020603050405020304" pitchFamily="18" charset="0"/>
                <a:cs typeface="Times New Roman" panose="02020603050405020304" pitchFamily="18" charset="0"/>
              </a:rPr>
              <a:t>網絡來評估次一手獲勝的機率。</a:t>
            </a:r>
            <a:endParaRPr lang="en-US" altLang="zh-TW" sz="2400" b="1" dirty="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39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10400" y="6381328"/>
            <a:ext cx="2133600" cy="365125"/>
          </a:xfrm>
        </p:spPr>
        <p:txBody>
          <a:bodyPr/>
          <a:lstStyle/>
          <a:p>
            <a:pPr>
              <a:defRPr/>
            </a:pPr>
            <a:fld id="{B64E30A8-D264-4E72-8AA5-160288B368CA}" type="slidenum">
              <a:rPr lang="zh-TW" altLang="en-US" sz="6000" smtClean="0"/>
              <a:pPr>
                <a:defRPr/>
              </a:pPr>
              <a:t>5</a:t>
            </a:fld>
            <a:endParaRPr lang="zh-TW" altLang="en-US" sz="6000" dirty="0"/>
          </a:p>
        </p:txBody>
      </p:sp>
      <p:sp>
        <p:nvSpPr>
          <p:cNvPr id="6" name="矩形 5"/>
          <p:cNvSpPr/>
          <p:nvPr/>
        </p:nvSpPr>
        <p:spPr>
          <a:xfrm>
            <a:off x="366353" y="395953"/>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smtClean="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計算量的比較</a:t>
            </a:r>
            <a:endParaRPr lang="zh-TW" altLang="en-US" sz="3200" b="1" dirty="0">
              <a:solidFill>
                <a:srgbClr val="006666"/>
              </a:solidFill>
              <a:latin typeface="標楷體" pitchFamily="65" charset="-120"/>
              <a:ea typeface="標楷體" pitchFamily="65" charset="-120"/>
            </a:endParaRPr>
          </a:p>
        </p:txBody>
      </p:sp>
      <p:pic>
        <p:nvPicPr>
          <p:cNvPr id="7" name="圖片 6" descr="http://mmbiz.qpic.cn/mmbiz_png/UicQ7HgWiaUb3l21O2KQsMJBfjrne6iameQ8TVZAjk6cVSCJDV4lwwlGnWwNZs0aibkSObg7VnfEm53dO2pg7eOwgg/640?wx_fmt=png&amp;wxfrom=5&amp;wx_lazy=1"/>
          <p:cNvPicPr/>
          <p:nvPr/>
        </p:nvPicPr>
        <p:blipFill rotWithShape="1">
          <a:blip r:embed="rId2">
            <a:extLst>
              <a:ext uri="{28A0092B-C50C-407E-A947-70E740481C1C}">
                <a14:useLocalDpi xmlns:a14="http://schemas.microsoft.com/office/drawing/2010/main" val="0"/>
              </a:ext>
            </a:extLst>
          </a:blip>
          <a:srcRect l="4690" t="3569" r="-1183" b="1094"/>
          <a:stretch/>
        </p:blipFill>
        <p:spPr bwMode="auto">
          <a:xfrm>
            <a:off x="615254" y="980728"/>
            <a:ext cx="7856261" cy="5718248"/>
          </a:xfrm>
          <a:prstGeom prst="rect">
            <a:avLst/>
          </a:prstGeom>
          <a:noFill/>
          <a:ln>
            <a:noFill/>
          </a:ln>
        </p:spPr>
      </p:pic>
    </p:spTree>
    <p:extLst>
      <p:ext uri="{BB962C8B-B14F-4D97-AF65-F5344CB8AC3E}">
        <p14:creationId xmlns:p14="http://schemas.microsoft.com/office/powerpoint/2010/main" val="344838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44208" y="6309320"/>
            <a:ext cx="2133600" cy="365125"/>
          </a:xfrm>
        </p:spPr>
        <p:txBody>
          <a:bodyPr/>
          <a:lstStyle/>
          <a:p>
            <a:pPr>
              <a:defRPr/>
            </a:pPr>
            <a:fld id="{B64E30A8-D264-4E72-8AA5-160288B368CA}" type="slidenum">
              <a:rPr lang="zh-TW" altLang="en-US" sz="6000" smtClean="0"/>
              <a:pPr>
                <a:defRPr/>
              </a:pPr>
              <a:t>6</a:t>
            </a:fld>
            <a:endParaRPr lang="zh-TW" altLang="en-US" sz="6000" dirty="0"/>
          </a:p>
        </p:txBody>
      </p:sp>
      <p:sp>
        <p:nvSpPr>
          <p:cNvPr id="6" name="矩形 5"/>
          <p:cNvSpPr/>
          <p:nvPr/>
        </p:nvSpPr>
        <p:spPr>
          <a:xfrm>
            <a:off x="1475656" y="193524"/>
            <a:ext cx="5609235"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a:solidFill>
                  <a:srgbClr val="006666"/>
                </a:solidFill>
                <a:latin typeface="Times New Roman" panose="02020603050405020304" pitchFamily="18" charset="0"/>
                <a:cs typeface="Times New Roman" panose="02020603050405020304" pitchFamily="18" charset="0"/>
              </a:rPr>
              <a:t>Zero</a:t>
            </a:r>
            <a:r>
              <a:rPr lang="zh-TW" altLang="en-US" sz="3200" b="1" dirty="0" smtClean="0">
                <a:solidFill>
                  <a:srgbClr val="006666"/>
                </a:solidFill>
                <a:latin typeface="Times New Roman" panose="02020603050405020304" pitchFamily="18" charset="0"/>
                <a:cs typeface="Times New Roman" panose="02020603050405020304" pitchFamily="18" charset="0"/>
              </a:rPr>
              <a:t>的棋力比較</a:t>
            </a:r>
            <a:endParaRPr lang="zh-TW" altLang="en-US" sz="3200" b="1" dirty="0">
              <a:solidFill>
                <a:srgbClr val="006666"/>
              </a:solidFill>
              <a:latin typeface="標楷體" pitchFamily="65" charset="-120"/>
              <a:ea typeface="標楷體" pitchFamily="65" charset="-12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62" t="37634" r="13992" b="12258"/>
          <a:stretch/>
        </p:blipFill>
        <p:spPr bwMode="auto">
          <a:xfrm>
            <a:off x="330918" y="1196752"/>
            <a:ext cx="859524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3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32240" y="6237312"/>
            <a:ext cx="2133600" cy="365125"/>
          </a:xfrm>
        </p:spPr>
        <p:txBody>
          <a:bodyPr/>
          <a:lstStyle/>
          <a:p>
            <a:pPr>
              <a:defRPr/>
            </a:pPr>
            <a:fld id="{B64E30A8-D264-4E72-8AA5-160288B368CA}" type="slidenum">
              <a:rPr lang="zh-TW" altLang="en-US" sz="6000" smtClean="0"/>
              <a:pPr>
                <a:defRPr/>
              </a:pPr>
              <a:t>7</a:t>
            </a:fld>
            <a:endParaRPr lang="zh-TW" altLang="en-US" sz="6000" dirty="0"/>
          </a:p>
        </p:txBody>
      </p:sp>
      <p:sp>
        <p:nvSpPr>
          <p:cNvPr id="6" name="矩形 5"/>
          <p:cNvSpPr/>
          <p:nvPr/>
        </p:nvSpPr>
        <p:spPr>
          <a:xfrm>
            <a:off x="305745" y="361484"/>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smtClean="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間發現的五個人類定式</a:t>
            </a:r>
            <a:endParaRPr lang="zh-TW" altLang="en-US" sz="3200" b="1" dirty="0">
              <a:solidFill>
                <a:srgbClr val="006666"/>
              </a:solidFill>
              <a:latin typeface="標楷體" pitchFamily="65" charset="-120"/>
              <a:ea typeface="標楷體" pitchFamily="65" charset="-120"/>
            </a:endParaRPr>
          </a:p>
        </p:txBody>
      </p:sp>
      <p:pic>
        <p:nvPicPr>
          <p:cNvPr id="7" name="圖片 6" descr="http://mmbiz.qpic.cn/mmbiz_jpg/UicQ7HgWiaUb3l21O2KQsMJBfjrne6iameQBNwwQCiaJyyRA2jzk3TRU7F0bnYUeERWxYfdkazpLlF93DE4vYborcw/640?wx_fmt=jpeg&amp;wxfrom=5&amp;wx_lazy=1"/>
          <p:cNvPicPr/>
          <p:nvPr/>
        </p:nvPicPr>
        <p:blipFill rotWithShape="1">
          <a:blip r:embed="rId2">
            <a:extLst>
              <a:ext uri="{28A0092B-C50C-407E-A947-70E740481C1C}">
                <a14:useLocalDpi xmlns:a14="http://schemas.microsoft.com/office/drawing/2010/main" val="0"/>
              </a:ext>
            </a:extLst>
          </a:blip>
          <a:srcRect r="39382" b="79472"/>
          <a:stretch/>
        </p:blipFill>
        <p:spPr bwMode="auto">
          <a:xfrm>
            <a:off x="648672" y="1235756"/>
            <a:ext cx="7841483" cy="2481276"/>
          </a:xfrm>
          <a:prstGeom prst="rect">
            <a:avLst/>
          </a:prstGeom>
          <a:noFill/>
          <a:ln>
            <a:noFill/>
          </a:ln>
        </p:spPr>
      </p:pic>
      <p:pic>
        <p:nvPicPr>
          <p:cNvPr id="8" name="圖片 7" descr="http://mmbiz.qpic.cn/mmbiz_jpg/UicQ7HgWiaUb3l21O2KQsMJBfjrne6iameQBNwwQCiaJyyRA2jzk3TRU7F0bnYUeERWxYfdkazpLlF93DE4vYborcw/640?wx_fmt=jpeg&amp;wxfrom=5&amp;wx_lazy=1"/>
          <p:cNvPicPr/>
          <p:nvPr/>
        </p:nvPicPr>
        <p:blipFill rotWithShape="1">
          <a:blip r:embed="rId2">
            <a:extLst>
              <a:ext uri="{28A0092B-C50C-407E-A947-70E740481C1C}">
                <a14:useLocalDpi xmlns:a14="http://schemas.microsoft.com/office/drawing/2010/main" val="0"/>
              </a:ext>
            </a:extLst>
          </a:blip>
          <a:srcRect l="63579" b="79472"/>
          <a:stretch/>
        </p:blipFill>
        <p:spPr bwMode="auto">
          <a:xfrm>
            <a:off x="1857843" y="3728771"/>
            <a:ext cx="5423140" cy="2304256"/>
          </a:xfrm>
          <a:prstGeom prst="rect">
            <a:avLst/>
          </a:prstGeom>
          <a:noFill/>
          <a:ln>
            <a:noFill/>
          </a:ln>
        </p:spPr>
      </p:pic>
    </p:spTree>
    <p:extLst>
      <p:ext uri="{BB962C8B-B14F-4D97-AF65-F5344CB8AC3E}">
        <p14:creationId xmlns:p14="http://schemas.microsoft.com/office/powerpoint/2010/main" val="344838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32240" y="6309320"/>
            <a:ext cx="2133600" cy="365125"/>
          </a:xfrm>
        </p:spPr>
        <p:txBody>
          <a:bodyPr/>
          <a:lstStyle/>
          <a:p>
            <a:pPr>
              <a:defRPr/>
            </a:pPr>
            <a:fld id="{B64E30A8-D264-4E72-8AA5-160288B368CA}" type="slidenum">
              <a:rPr lang="zh-TW" altLang="en-US" sz="6000" smtClean="0"/>
              <a:pPr>
                <a:defRPr/>
              </a:pPr>
              <a:t>8</a:t>
            </a:fld>
            <a:endParaRPr lang="zh-TW" altLang="en-US" sz="6000" dirty="0"/>
          </a:p>
        </p:txBody>
      </p:sp>
      <p:sp>
        <p:nvSpPr>
          <p:cNvPr id="6" name="矩形 5"/>
          <p:cNvSpPr/>
          <p:nvPr/>
        </p:nvSpPr>
        <p:spPr>
          <a:xfrm>
            <a:off x="330917" y="260648"/>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smtClean="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自我對弈</a:t>
            </a:r>
            <a:r>
              <a:rPr lang="zh-TW" altLang="en-US" sz="3200" b="1" dirty="0" smtClean="0">
                <a:solidFill>
                  <a:srgbClr val="006666"/>
                </a:solidFill>
                <a:latin typeface="Times New Roman" panose="02020603050405020304" pitchFamily="18" charset="0"/>
                <a:cs typeface="Times New Roman" panose="02020603050405020304" pitchFamily="18" charset="0"/>
              </a:rPr>
              <a:t>中獨創的</a:t>
            </a:r>
            <a:r>
              <a:rPr lang="en-US" altLang="zh-TW" sz="3200" b="1" dirty="0" smtClean="0">
                <a:solidFill>
                  <a:srgbClr val="006666"/>
                </a:solidFill>
                <a:latin typeface="Times New Roman" panose="02020603050405020304" pitchFamily="18" charset="0"/>
                <a:cs typeface="Times New Roman" panose="02020603050405020304" pitchFamily="18" charset="0"/>
              </a:rPr>
              <a:t>5</a:t>
            </a:r>
            <a:r>
              <a:rPr lang="zh-TW" altLang="en-US" sz="3200" b="1" dirty="0">
                <a:solidFill>
                  <a:srgbClr val="006666"/>
                </a:solidFill>
                <a:latin typeface="Times New Roman" panose="02020603050405020304" pitchFamily="18" charset="0"/>
                <a:cs typeface="Times New Roman" panose="02020603050405020304" pitchFamily="18" charset="0"/>
              </a:rPr>
              <a:t>個定式</a:t>
            </a:r>
            <a:endParaRPr lang="zh-TW" altLang="en-US" sz="3200" b="1" dirty="0">
              <a:solidFill>
                <a:srgbClr val="006666"/>
              </a:solidFill>
              <a:latin typeface="標楷體" pitchFamily="65" charset="-120"/>
              <a:ea typeface="標楷體" pitchFamily="65" charset="-120"/>
            </a:endParaRPr>
          </a:p>
        </p:txBody>
      </p:sp>
      <p:pic>
        <p:nvPicPr>
          <p:cNvPr id="7" name="圖片 6" descr="http://mmbiz.qpic.cn/mmbiz_jpg/UicQ7HgWiaUb3l21O2KQsMJBfjrne6iameQBNwwQCiaJyyRA2jzk3TRU7F0bnYUeERWxYfdkazpLlF93DE4vYborcw/640?wx_fmt=jpeg&amp;wxfrom=5&amp;wx_lazy=1"/>
          <p:cNvPicPr/>
          <p:nvPr/>
        </p:nvPicPr>
        <p:blipFill rotWithShape="1">
          <a:blip r:embed="rId2">
            <a:extLst>
              <a:ext uri="{28A0092B-C50C-407E-A947-70E740481C1C}">
                <a14:useLocalDpi xmlns:a14="http://schemas.microsoft.com/office/drawing/2010/main" val="0"/>
              </a:ext>
            </a:extLst>
          </a:blip>
          <a:srcRect t="23457" r="37671" b="54942"/>
          <a:stretch/>
        </p:blipFill>
        <p:spPr bwMode="auto">
          <a:xfrm>
            <a:off x="690957" y="1124744"/>
            <a:ext cx="7704856" cy="2592288"/>
          </a:xfrm>
          <a:prstGeom prst="rect">
            <a:avLst/>
          </a:prstGeom>
          <a:noFill/>
          <a:ln>
            <a:noFill/>
          </a:ln>
        </p:spPr>
      </p:pic>
      <p:pic>
        <p:nvPicPr>
          <p:cNvPr id="5" name="圖片 4" descr="http://mmbiz.qpic.cn/mmbiz_jpg/UicQ7HgWiaUb3l21O2KQsMJBfjrne6iameQBNwwQCiaJyyRA2jzk3TRU7F0bnYUeERWxYfdkazpLlF93DE4vYborcw/640?wx_fmt=jpeg&amp;wxfrom=5&amp;wx_lazy=1"/>
          <p:cNvPicPr/>
          <p:nvPr/>
        </p:nvPicPr>
        <p:blipFill rotWithShape="1">
          <a:blip r:embed="rId2">
            <a:extLst>
              <a:ext uri="{28A0092B-C50C-407E-A947-70E740481C1C}">
                <a14:useLocalDpi xmlns:a14="http://schemas.microsoft.com/office/drawing/2010/main" val="0"/>
              </a:ext>
            </a:extLst>
          </a:blip>
          <a:srcRect l="61907" t="23457" b="54942"/>
          <a:stretch/>
        </p:blipFill>
        <p:spPr bwMode="auto">
          <a:xfrm>
            <a:off x="1547664" y="3717032"/>
            <a:ext cx="5760640" cy="2880320"/>
          </a:xfrm>
          <a:prstGeom prst="rect">
            <a:avLst/>
          </a:prstGeom>
          <a:noFill/>
          <a:ln>
            <a:noFill/>
          </a:ln>
        </p:spPr>
      </p:pic>
    </p:spTree>
    <p:extLst>
      <p:ext uri="{BB962C8B-B14F-4D97-AF65-F5344CB8AC3E}">
        <p14:creationId xmlns:p14="http://schemas.microsoft.com/office/powerpoint/2010/main" val="378901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376243"/>
            <a:ext cx="2133600" cy="365125"/>
          </a:xfrm>
        </p:spPr>
        <p:txBody>
          <a:bodyPr/>
          <a:lstStyle/>
          <a:p>
            <a:pPr>
              <a:defRPr/>
            </a:pPr>
            <a:fld id="{B64E30A8-D264-4E72-8AA5-160288B368CA}" type="slidenum">
              <a:rPr lang="zh-TW" altLang="en-US" sz="6000" smtClean="0"/>
              <a:pPr>
                <a:defRPr/>
              </a:pPr>
              <a:t>9</a:t>
            </a:fld>
            <a:endParaRPr lang="zh-TW" altLang="en-US" sz="6000" dirty="0"/>
          </a:p>
        </p:txBody>
      </p:sp>
      <p:sp>
        <p:nvSpPr>
          <p:cNvPr id="6" name="矩形 5"/>
          <p:cNvSpPr/>
          <p:nvPr/>
        </p:nvSpPr>
        <p:spPr>
          <a:xfrm>
            <a:off x="348256" y="179929"/>
            <a:ext cx="8424936" cy="584775"/>
          </a:xfrm>
          <a:prstGeom prst="rect">
            <a:avLst/>
          </a:prstGeom>
        </p:spPr>
        <p:txBody>
          <a:bodyPr wrap="square">
            <a:spAutoFit/>
          </a:bodyPr>
          <a:lstStyle/>
          <a:p>
            <a:pPr algn="ctr"/>
            <a:r>
              <a:rPr lang="en-US" altLang="zh-TW" sz="3200" b="1" dirty="0">
                <a:solidFill>
                  <a:srgbClr val="006666"/>
                </a:solidFill>
                <a:latin typeface="Times New Roman" panose="02020603050405020304" pitchFamily="18" charset="0"/>
                <a:cs typeface="Times New Roman" panose="02020603050405020304" pitchFamily="18" charset="0"/>
              </a:rPr>
              <a:t>AlphaGo</a:t>
            </a:r>
            <a:r>
              <a:rPr lang="zh-TW" altLang="en-US" sz="3200" b="1" dirty="0">
                <a:solidFill>
                  <a:srgbClr val="006666"/>
                </a:solidFill>
                <a:latin typeface="Times New Roman" panose="02020603050405020304" pitchFamily="18" charset="0"/>
                <a:cs typeface="Times New Roman" panose="02020603050405020304" pitchFamily="18" charset="0"/>
              </a:rPr>
              <a:t> </a:t>
            </a:r>
            <a:r>
              <a:rPr lang="en-US" altLang="zh-TW" sz="3200" b="1" dirty="0">
                <a:solidFill>
                  <a:srgbClr val="006666"/>
                </a:solidFill>
                <a:latin typeface="Times New Roman" panose="02020603050405020304" pitchFamily="18" charset="0"/>
                <a:cs typeface="Times New Roman" panose="02020603050405020304" pitchFamily="18" charset="0"/>
              </a:rPr>
              <a:t>Zero</a:t>
            </a:r>
            <a:r>
              <a:rPr lang="zh-TW" altLang="en-US" sz="3200" b="1" dirty="0">
                <a:solidFill>
                  <a:srgbClr val="006666"/>
                </a:solidFill>
                <a:latin typeface="Times New Roman" panose="02020603050405020304" pitchFamily="18" charset="0"/>
                <a:cs typeface="Times New Roman" panose="02020603050405020304" pitchFamily="18" charset="0"/>
              </a:rPr>
              <a:t>的自我對</a:t>
            </a:r>
            <a:r>
              <a:rPr lang="zh-TW" altLang="en-US" sz="3200" b="1" dirty="0" smtClean="0">
                <a:solidFill>
                  <a:srgbClr val="006666"/>
                </a:solidFill>
                <a:latin typeface="Times New Roman" panose="02020603050405020304" pitchFamily="18" charset="0"/>
                <a:cs typeface="Times New Roman" panose="02020603050405020304" pitchFamily="18" charset="0"/>
              </a:rPr>
              <a:t>弈</a:t>
            </a:r>
            <a:r>
              <a:rPr lang="zh-TW" altLang="en-US" sz="3200" b="1" dirty="0">
                <a:solidFill>
                  <a:srgbClr val="006666"/>
                </a:solidFill>
                <a:latin typeface="Times New Roman" panose="02020603050405020304" pitchFamily="18" charset="0"/>
                <a:cs typeface="Times New Roman" panose="02020603050405020304" pitchFamily="18" charset="0"/>
              </a:rPr>
              <a:t>前</a:t>
            </a:r>
            <a:r>
              <a:rPr lang="en-US" altLang="zh-TW" sz="3200" b="1" dirty="0">
                <a:solidFill>
                  <a:srgbClr val="006666"/>
                </a:solidFill>
                <a:latin typeface="Times New Roman" panose="02020603050405020304" pitchFamily="18" charset="0"/>
                <a:cs typeface="Times New Roman" panose="02020603050405020304" pitchFamily="18" charset="0"/>
              </a:rPr>
              <a:t>80</a:t>
            </a:r>
            <a:r>
              <a:rPr lang="zh-TW" altLang="en-US" sz="3200" b="1" dirty="0" smtClean="0">
                <a:solidFill>
                  <a:srgbClr val="006666"/>
                </a:solidFill>
                <a:latin typeface="Times New Roman" panose="02020603050405020304" pitchFamily="18" charset="0"/>
                <a:cs typeface="Times New Roman" panose="02020603050405020304" pitchFamily="18" charset="0"/>
              </a:rPr>
              <a:t>手之一</a:t>
            </a:r>
            <a:endParaRPr lang="zh-TW" altLang="en-US" sz="3200" b="1" dirty="0">
              <a:solidFill>
                <a:srgbClr val="006666"/>
              </a:solidFill>
              <a:latin typeface="標楷體" pitchFamily="65" charset="-120"/>
              <a:ea typeface="標楷體" pitchFamily="65" charset="-12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34" t="18888" r="39758" b="10967"/>
          <a:stretch/>
        </p:blipFill>
        <p:spPr bwMode="auto">
          <a:xfrm>
            <a:off x="1187624" y="764704"/>
            <a:ext cx="633670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01913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45617</TotalTime>
  <Words>2854</Words>
  <Application>Microsoft Office PowerPoint</Application>
  <PresentationFormat>如螢幕大小 (4:3)</PresentationFormat>
  <Paragraphs>159</Paragraphs>
  <Slides>24</Slides>
  <Notes>2</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2016年最新樹莓派Pi3 (64bit) 實作研討會</dc:title>
  <dc:creator>JC</dc:creator>
  <cp:lastModifiedBy>Windows 使用者</cp:lastModifiedBy>
  <cp:revision>682</cp:revision>
  <dcterms:created xsi:type="dcterms:W3CDTF">2016-04-13T06:40:19Z</dcterms:created>
  <dcterms:modified xsi:type="dcterms:W3CDTF">2017-10-31T04:45:14Z</dcterms:modified>
</cp:coreProperties>
</file>