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2"/>
  </p:notesMasterIdLst>
  <p:sldIdLst>
    <p:sldId id="366" r:id="rId2"/>
    <p:sldId id="268" r:id="rId3"/>
    <p:sldId id="259" r:id="rId4"/>
    <p:sldId id="260" r:id="rId5"/>
    <p:sldId id="279" r:id="rId6"/>
    <p:sldId id="280" r:id="rId7"/>
    <p:sldId id="281" r:id="rId8"/>
    <p:sldId id="367" r:id="rId9"/>
    <p:sldId id="267" r:id="rId10"/>
    <p:sldId id="457" r:id="rId11"/>
    <p:sldId id="276" r:id="rId12"/>
    <p:sldId id="368" r:id="rId13"/>
    <p:sldId id="369" r:id="rId14"/>
    <p:sldId id="370" r:id="rId15"/>
    <p:sldId id="371" r:id="rId16"/>
    <p:sldId id="462" r:id="rId17"/>
    <p:sldId id="463" r:id="rId18"/>
    <p:sldId id="464" r:id="rId19"/>
    <p:sldId id="465" r:id="rId20"/>
    <p:sldId id="466" r:id="rId21"/>
    <p:sldId id="467" r:id="rId22"/>
    <p:sldId id="468" r:id="rId23"/>
    <p:sldId id="469" r:id="rId24"/>
    <p:sldId id="470" r:id="rId25"/>
    <p:sldId id="471" r:id="rId26"/>
    <p:sldId id="472" r:id="rId27"/>
    <p:sldId id="473" r:id="rId28"/>
    <p:sldId id="474" r:id="rId29"/>
    <p:sldId id="322" r:id="rId30"/>
    <p:sldId id="460" r:id="rId31"/>
    <p:sldId id="476" r:id="rId32"/>
    <p:sldId id="477" r:id="rId33"/>
    <p:sldId id="478" r:id="rId34"/>
    <p:sldId id="479" r:id="rId35"/>
    <p:sldId id="586" r:id="rId36"/>
    <p:sldId id="481" r:id="rId37"/>
    <p:sldId id="482" r:id="rId38"/>
    <p:sldId id="587" r:id="rId39"/>
    <p:sldId id="588" r:id="rId40"/>
    <p:sldId id="589" r:id="rId41"/>
    <p:sldId id="590" r:id="rId42"/>
    <p:sldId id="591" r:id="rId43"/>
    <p:sldId id="592" r:id="rId44"/>
    <p:sldId id="593" r:id="rId45"/>
    <p:sldId id="594" r:id="rId46"/>
    <p:sldId id="595" r:id="rId47"/>
    <p:sldId id="596" r:id="rId48"/>
    <p:sldId id="597" r:id="rId49"/>
    <p:sldId id="598" r:id="rId50"/>
    <p:sldId id="483" r:id="rId51"/>
    <p:sldId id="484" r:id="rId52"/>
    <p:sldId id="485" r:id="rId53"/>
    <p:sldId id="486" r:id="rId54"/>
    <p:sldId id="487" r:id="rId55"/>
    <p:sldId id="488" r:id="rId56"/>
    <p:sldId id="489" r:id="rId57"/>
    <p:sldId id="490" r:id="rId58"/>
    <p:sldId id="491" r:id="rId59"/>
    <p:sldId id="492" r:id="rId60"/>
    <p:sldId id="493" r:id="rId61"/>
    <p:sldId id="494" r:id="rId62"/>
    <p:sldId id="495" r:id="rId63"/>
    <p:sldId id="496" r:id="rId64"/>
    <p:sldId id="497" r:id="rId65"/>
    <p:sldId id="498" r:id="rId66"/>
    <p:sldId id="499" r:id="rId67"/>
    <p:sldId id="500" r:id="rId68"/>
    <p:sldId id="501" r:id="rId69"/>
    <p:sldId id="502" r:id="rId70"/>
    <p:sldId id="503" r:id="rId71"/>
    <p:sldId id="504" r:id="rId72"/>
    <p:sldId id="505" r:id="rId73"/>
    <p:sldId id="506" r:id="rId74"/>
    <p:sldId id="507" r:id="rId75"/>
    <p:sldId id="508" r:id="rId76"/>
    <p:sldId id="509" r:id="rId77"/>
    <p:sldId id="510" r:id="rId78"/>
    <p:sldId id="511" r:id="rId79"/>
    <p:sldId id="512" r:id="rId80"/>
    <p:sldId id="513" r:id="rId81"/>
    <p:sldId id="514" r:id="rId82"/>
    <p:sldId id="515" r:id="rId83"/>
    <p:sldId id="516" r:id="rId84"/>
    <p:sldId id="517" r:id="rId85"/>
    <p:sldId id="518" r:id="rId86"/>
    <p:sldId id="519" r:id="rId87"/>
    <p:sldId id="520" r:id="rId88"/>
    <p:sldId id="521" r:id="rId89"/>
    <p:sldId id="522" r:id="rId90"/>
    <p:sldId id="523" r:id="rId91"/>
    <p:sldId id="524" r:id="rId92"/>
    <p:sldId id="525" r:id="rId93"/>
    <p:sldId id="526" r:id="rId94"/>
    <p:sldId id="527" r:id="rId95"/>
    <p:sldId id="528" r:id="rId96"/>
    <p:sldId id="529" r:id="rId97"/>
    <p:sldId id="530" r:id="rId98"/>
    <p:sldId id="531" r:id="rId99"/>
    <p:sldId id="532" r:id="rId100"/>
    <p:sldId id="533" r:id="rId101"/>
    <p:sldId id="534" r:id="rId102"/>
    <p:sldId id="535" r:id="rId103"/>
    <p:sldId id="536" r:id="rId104"/>
    <p:sldId id="537" r:id="rId105"/>
    <p:sldId id="538" r:id="rId106"/>
    <p:sldId id="539" r:id="rId107"/>
    <p:sldId id="540" r:id="rId108"/>
    <p:sldId id="541" r:id="rId109"/>
    <p:sldId id="542" r:id="rId110"/>
    <p:sldId id="543" r:id="rId111"/>
    <p:sldId id="544" r:id="rId112"/>
    <p:sldId id="545" r:id="rId113"/>
    <p:sldId id="546" r:id="rId114"/>
    <p:sldId id="547" r:id="rId115"/>
    <p:sldId id="548" r:id="rId116"/>
    <p:sldId id="549" r:id="rId117"/>
    <p:sldId id="550" r:id="rId118"/>
    <p:sldId id="551" r:id="rId119"/>
    <p:sldId id="552" r:id="rId120"/>
    <p:sldId id="553" r:id="rId121"/>
    <p:sldId id="554" r:id="rId122"/>
    <p:sldId id="555" r:id="rId123"/>
    <p:sldId id="556" r:id="rId124"/>
    <p:sldId id="557" r:id="rId125"/>
    <p:sldId id="558" r:id="rId126"/>
    <p:sldId id="424" r:id="rId127"/>
    <p:sldId id="411" r:id="rId128"/>
    <p:sldId id="425" r:id="rId129"/>
    <p:sldId id="426" r:id="rId130"/>
    <p:sldId id="427" r:id="rId131"/>
    <p:sldId id="428" r:id="rId132"/>
    <p:sldId id="429" r:id="rId133"/>
    <p:sldId id="431" r:id="rId134"/>
    <p:sldId id="432" r:id="rId135"/>
    <p:sldId id="433" r:id="rId136"/>
    <p:sldId id="434" r:id="rId137"/>
    <p:sldId id="435" r:id="rId138"/>
    <p:sldId id="439" r:id="rId139"/>
    <p:sldId id="440" r:id="rId140"/>
    <p:sldId id="441" r:id="rId141"/>
    <p:sldId id="442" r:id="rId142"/>
    <p:sldId id="443" r:id="rId143"/>
    <p:sldId id="444" r:id="rId144"/>
    <p:sldId id="445" r:id="rId145"/>
    <p:sldId id="446" r:id="rId146"/>
    <p:sldId id="447" r:id="rId147"/>
    <p:sldId id="448" r:id="rId148"/>
    <p:sldId id="449" r:id="rId149"/>
    <p:sldId id="450" r:id="rId150"/>
    <p:sldId id="451" r:id="rId151"/>
    <p:sldId id="452" r:id="rId152"/>
    <p:sldId id="453" r:id="rId153"/>
    <p:sldId id="454" r:id="rId154"/>
    <p:sldId id="455" r:id="rId155"/>
    <p:sldId id="456" r:id="rId156"/>
    <p:sldId id="458" r:id="rId157"/>
    <p:sldId id="289" r:id="rId158"/>
    <p:sldId id="461" r:id="rId159"/>
    <p:sldId id="293" r:id="rId160"/>
    <p:sldId id="321" r:id="rId161"/>
    <p:sldId id="294" r:id="rId162"/>
    <p:sldId id="270" r:id="rId163"/>
    <p:sldId id="475" r:id="rId164"/>
    <p:sldId id="559" r:id="rId165"/>
    <p:sldId id="560" r:id="rId166"/>
    <p:sldId id="561" r:id="rId167"/>
    <p:sldId id="562" r:id="rId168"/>
    <p:sldId id="563" r:id="rId169"/>
    <p:sldId id="564" r:id="rId170"/>
    <p:sldId id="565" r:id="rId171"/>
    <p:sldId id="566" r:id="rId172"/>
    <p:sldId id="567" r:id="rId173"/>
    <p:sldId id="568" r:id="rId174"/>
    <p:sldId id="569" r:id="rId175"/>
    <p:sldId id="570" r:id="rId176"/>
    <p:sldId id="571" r:id="rId177"/>
    <p:sldId id="572" r:id="rId178"/>
    <p:sldId id="573" r:id="rId179"/>
    <p:sldId id="574" r:id="rId180"/>
    <p:sldId id="575" r:id="rId181"/>
    <p:sldId id="576" r:id="rId182"/>
    <p:sldId id="577" r:id="rId183"/>
    <p:sldId id="578" r:id="rId184"/>
    <p:sldId id="579" r:id="rId185"/>
    <p:sldId id="580" r:id="rId186"/>
    <p:sldId id="581" r:id="rId187"/>
    <p:sldId id="582" r:id="rId188"/>
    <p:sldId id="583" r:id="rId189"/>
    <p:sldId id="584" r:id="rId190"/>
    <p:sldId id="585" r:id="rId191"/>
  </p:sldIdLst>
  <p:sldSz cx="9144000" cy="6858000" type="screen4x3"/>
  <p:notesSz cx="9144000" cy="6858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503" autoAdjust="0"/>
    <p:restoredTop sz="94604" autoAdjust="0"/>
  </p:normalViewPr>
  <p:slideViewPr>
    <p:cSldViewPr>
      <p:cViewPr varScale="1">
        <p:scale>
          <a:sx n="65" d="100"/>
          <a:sy n="65" d="100"/>
        </p:scale>
        <p:origin x="-64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heme" Target="theme/theme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B953B-8D9D-4F3D-93F8-CCBB02BA6B4F}" type="datetimeFigureOut">
              <a:rPr lang="zh-TW" altLang="en-US" smtClean="0"/>
              <a:pPr/>
              <a:t>2017/6/21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41B87-71C5-450A-8714-22DC75F9704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1989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udn.com/hitman543/4290186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udn.com/hitman543/4290186" TargetMode="External"/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ia-web.com/shop/timeline-history-wall-charts/history-of-science-timeline/#.Up040cRpkXk" TargetMode="External"/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davidcharlton.blogspot.tw/2013/06/june-2-2013-faith-in-modern-age-talking.html" TargetMode="External"/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udn.com/hitman543/4290186" TargetMode="External"/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designer.mech.yzu.edu.tw/articlesystem/article/compressedfile/(2003-01-17)%20%E9%98%B2%E9%9F%B3%E8%80%B3%E7%BD%A9%E6%80%A7%E8%83%BD%E5%8F%8A%E8%88%92%E9%81%A9%E6%80%A7%E6%95%B4%E5%90%88%E6%B8%AC%E8%A9%A6%E6%A9%9F%E5%8F%B0%E4%B9%8B%E8%A8%AD%E8%A8%88%E8%A3%BD%E4%BD%9C%E4%BB%A5%E5%8F%8A%E5%8F%AF%E8%AA%BF%E6%95%B4%E6%BF%BE%E6%B3%A2%E5%BC%8F%E9%98%B2%E9%9F%B3%E8%80%B3%E7%BD%A9%E4%B9%8B%E7%A0%94%E7%99%BC.aspx?ArchID=487" TargetMode="External"/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ket.com/eti/article/db9ba202-876e-4890-bb0b-4ac81640f8d9-140578" TargetMode="External"/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softpedia.com/newsImage/Unveiling-the-Origins-of-Cosmic-Dust-2.jpg/" TargetMode="External"/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today.net/news/20130522/210770.htm" TargetMode="External"/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>
                <a:latin typeface="Arial" panose="020B0604020202020204" pitchFamily="34" charset="0"/>
                <a:hlinkClick r:id="rId3"/>
              </a:rPr>
              <a:t>http://blog.udn.com/hitman543/4290186</a:t>
            </a:r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u="sng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u="sng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u="sng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u="sng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u="sng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8D40D80-5612-4089-BC90-8A93D6E54531}" type="slidenum">
              <a:rPr lang="en-US" altLang="zh-TW" u="none" smtClean="0"/>
              <a:pPr/>
              <a:t>11</a:t>
            </a:fld>
            <a:endParaRPr lang="en-US" altLang="zh-TW" u="none" smtClean="0"/>
          </a:p>
        </p:txBody>
      </p:sp>
    </p:spTree>
    <p:extLst>
      <p:ext uri="{BB962C8B-B14F-4D97-AF65-F5344CB8AC3E}">
        <p14:creationId xmlns="" xmlns:p14="http://schemas.microsoft.com/office/powerpoint/2010/main" val="3731919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373023-4ED7-451A-B1B0-E296D8AA876D}" type="slidenum">
              <a:rPr lang="en-US" altLang="zh-TW">
                <a:ea typeface="新細明體" charset="-120"/>
              </a:rPr>
              <a:pPr/>
              <a:t>41</a:t>
            </a:fld>
            <a:endParaRPr lang="en-US" altLang="zh-TW">
              <a:ea typeface="新細明體" charset="-120"/>
            </a:endParaRPr>
          </a:p>
        </p:txBody>
      </p:sp>
      <p:sp>
        <p:nvSpPr>
          <p:cNvPr id="144387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8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zh-TW" smtClean="0">
              <a:ea typeface="新細明體" charset="-120"/>
            </a:endParaRPr>
          </a:p>
        </p:txBody>
      </p:sp>
      <p:sp>
        <p:nvSpPr>
          <p:cNvPr id="144389" name="投影片編號版面配置區 3"/>
          <p:cNvSpPr txBox="1">
            <a:spLocks noGrp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C6C8ED34-BEC0-48DE-AEE3-E6BFE1F6D696}" type="slidenum">
              <a:rPr kumimoji="0" lang="en-US" altLang="zh-TW" sz="1200" u="none">
                <a:latin typeface="Verdana" pitchFamily="34" charset="0"/>
                <a:ea typeface="SimSun" pitchFamily="2" charset="-122"/>
              </a:rPr>
              <a:pPr algn="r" eaLnBrk="1" hangingPunct="1"/>
              <a:t>41</a:t>
            </a:fld>
            <a:endParaRPr kumimoji="0" lang="en-US" altLang="zh-TW" sz="1200" u="none">
              <a:latin typeface="Verdana" pitchFamily="34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5408E5-070E-4179-AC9F-196C8496133B}" type="slidenum">
              <a:rPr lang="en-US" altLang="zh-TW">
                <a:ea typeface="新細明體" charset="-120"/>
              </a:rPr>
              <a:pPr/>
              <a:t>42</a:t>
            </a:fld>
            <a:endParaRPr lang="en-US" altLang="zh-TW">
              <a:ea typeface="新細明體" charset="-120"/>
            </a:endParaRPr>
          </a:p>
        </p:txBody>
      </p:sp>
      <p:sp>
        <p:nvSpPr>
          <p:cNvPr id="145411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2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zh-TW" smtClean="0">
              <a:ea typeface="新細明體" charset="-120"/>
            </a:endParaRPr>
          </a:p>
        </p:txBody>
      </p:sp>
      <p:sp>
        <p:nvSpPr>
          <p:cNvPr id="145413" name="投影片編號版面配置區 3"/>
          <p:cNvSpPr txBox="1">
            <a:spLocks noGrp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6433902B-CD9C-45F0-9A56-7E0F4CD30666}" type="slidenum">
              <a:rPr kumimoji="0" lang="en-US" altLang="zh-TW" sz="1200" u="none">
                <a:latin typeface="Verdana" pitchFamily="34" charset="0"/>
                <a:ea typeface="SimSun" pitchFamily="2" charset="-122"/>
              </a:rPr>
              <a:pPr algn="r" eaLnBrk="1" hangingPunct="1"/>
              <a:t>42</a:t>
            </a:fld>
            <a:endParaRPr kumimoji="0" lang="en-US" altLang="zh-TW" sz="1200" u="none">
              <a:latin typeface="Verdana" pitchFamily="34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BBF5FA-0689-4DE7-943F-53790F48026A}" type="slidenum">
              <a:rPr lang="en-US" altLang="zh-TW">
                <a:ea typeface="新細明體" charset="-120"/>
              </a:rPr>
              <a:pPr/>
              <a:t>43</a:t>
            </a:fld>
            <a:endParaRPr lang="en-US" altLang="zh-TW">
              <a:ea typeface="新細明體" charset="-120"/>
            </a:endParaRPr>
          </a:p>
        </p:txBody>
      </p:sp>
      <p:sp>
        <p:nvSpPr>
          <p:cNvPr id="14643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zh-TW" smtClean="0">
              <a:ea typeface="新細明體" charset="-120"/>
            </a:endParaRPr>
          </a:p>
        </p:txBody>
      </p:sp>
      <p:sp>
        <p:nvSpPr>
          <p:cNvPr id="146437" name="投影片編號版面配置區 3"/>
          <p:cNvSpPr txBox="1">
            <a:spLocks noGrp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518C8013-264C-434E-AADA-B783B45960FA}" type="slidenum">
              <a:rPr kumimoji="0" lang="en-US" altLang="zh-TW" sz="1200" u="none">
                <a:latin typeface="Verdana" pitchFamily="34" charset="0"/>
                <a:ea typeface="SimSun" pitchFamily="2" charset="-122"/>
              </a:rPr>
              <a:pPr algn="r" eaLnBrk="1" hangingPunct="1"/>
              <a:t>43</a:t>
            </a:fld>
            <a:endParaRPr kumimoji="0" lang="en-US" altLang="zh-TW" sz="1200" u="none">
              <a:latin typeface="Verdana" pitchFamily="34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0C6FA1-499B-49DD-B59A-77A9AD5EFE49}" type="slidenum">
              <a:rPr lang="en-US" altLang="zh-TW">
                <a:ea typeface="新細明體" charset="-120"/>
              </a:rPr>
              <a:pPr/>
              <a:t>44</a:t>
            </a:fld>
            <a:endParaRPr lang="en-US" altLang="zh-TW">
              <a:ea typeface="新細明體" charset="-120"/>
            </a:endParaRPr>
          </a:p>
        </p:txBody>
      </p:sp>
      <p:sp>
        <p:nvSpPr>
          <p:cNvPr id="147459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60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zh-TW" smtClean="0">
              <a:ea typeface="新細明體" charset="-120"/>
            </a:endParaRPr>
          </a:p>
        </p:txBody>
      </p:sp>
      <p:sp>
        <p:nvSpPr>
          <p:cNvPr id="147461" name="投影片編號版面配置區 3"/>
          <p:cNvSpPr txBox="1">
            <a:spLocks noGrp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1B4911DD-C7C1-4090-9918-1178062D320C}" type="slidenum">
              <a:rPr kumimoji="0" lang="en-US" altLang="zh-TW" sz="1200" u="none">
                <a:latin typeface="Verdana" pitchFamily="34" charset="0"/>
                <a:ea typeface="SimSun" pitchFamily="2" charset="-122"/>
              </a:rPr>
              <a:pPr algn="r" eaLnBrk="1" hangingPunct="1"/>
              <a:t>44</a:t>
            </a:fld>
            <a:endParaRPr kumimoji="0" lang="en-US" altLang="zh-TW" sz="1200" u="none">
              <a:latin typeface="Verdana" pitchFamily="34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 txBox="1">
            <a:spLocks noGrp="1" noChangeArrowheads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F9E000E0-32AC-4E04-8B5B-DA62F25C8586}" type="slidenum">
              <a:rPr lang="en-US" altLang="zh-TW" sz="1200" u="none"/>
              <a:pPr algn="r" eaLnBrk="1" hangingPunct="1"/>
              <a:t>45</a:t>
            </a:fld>
            <a:endParaRPr lang="en-US" altLang="zh-TW" sz="1200" u="none"/>
          </a:p>
        </p:txBody>
      </p:sp>
      <p:sp>
        <p:nvSpPr>
          <p:cNvPr id="14848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zh-CN" altLang="en-US" b="1" smtClean="0">
                <a:latin typeface="標楷體" pitchFamily="65" charset="-120"/>
                <a:ea typeface="標楷體" pitchFamily="65" charset="-120"/>
              </a:rPr>
              <a:t>广义的丝路时代”的结束</a:t>
            </a:r>
            <a:endParaRPr lang="zh-TW" altLang="en-US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CN" altLang="en-US" b="1" smtClean="0">
                <a:latin typeface="標楷體" pitchFamily="65" charset="-120"/>
                <a:ea typeface="標楷體" pitchFamily="65" charset="-120"/>
              </a:rPr>
              <a:t>十三世纪兴起的奥斯曼帝国控制了欧亚之间主要的陆路贸易路线。由于垄断了西欧和亚洲间地丝路贸易，造就了西班牙女王支持哥伦布西航寻找通往亚洲的海上丝路，不料却因而发现了美洲新大陆，就此改善了世界格局和人类命运，也正式促进了陆上丝路时代的结束。</a:t>
            </a:r>
            <a:endParaRPr lang="zh-TW" altLang="en-US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</a:pPr>
            <a:endParaRPr lang="zh-TW" altLang="en-US" smtClean="0">
              <a:ea typeface="新細明體" charset="-120"/>
            </a:endParaRPr>
          </a:p>
          <a:p>
            <a:pPr eaLnBrk="1" hangingPunct="1">
              <a:spcBef>
                <a:spcPct val="0"/>
              </a:spcBef>
            </a:pPr>
            <a:endParaRPr lang="en-US" altLang="zh-TW" smtClean="0">
              <a:ea typeface="新細明體" charset="-120"/>
            </a:endParaRPr>
          </a:p>
        </p:txBody>
      </p:sp>
      <p:sp>
        <p:nvSpPr>
          <p:cNvPr id="148485" name="投影片編號版面配置區 3"/>
          <p:cNvSpPr txBox="1">
            <a:spLocks noGrp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F525BDE8-312F-4B6F-AE65-BE6D8C11187C}" type="slidenum">
              <a:rPr kumimoji="0" lang="en-US" altLang="zh-TW" sz="1200" u="none">
                <a:latin typeface="Calibri" pitchFamily="34" charset="0"/>
              </a:rPr>
              <a:pPr algn="r" eaLnBrk="1" hangingPunct="1"/>
              <a:t>45</a:t>
            </a:fld>
            <a:endParaRPr kumimoji="0" lang="en-US" altLang="zh-TW" sz="1200" u="none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B80B4E-F07A-467A-BDC4-8A0EDA8D97DC}" type="slidenum">
              <a:rPr lang="en-US" altLang="zh-TW">
                <a:ea typeface="新細明體" charset="-120"/>
              </a:rPr>
              <a:pPr/>
              <a:t>46</a:t>
            </a:fld>
            <a:endParaRPr lang="en-US" altLang="zh-TW">
              <a:ea typeface="新細明體" charset="-120"/>
            </a:endParaRPr>
          </a:p>
        </p:txBody>
      </p:sp>
      <p:sp>
        <p:nvSpPr>
          <p:cNvPr id="149507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8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zh-TW" smtClean="0">
              <a:ea typeface="新細明體" charset="-120"/>
            </a:endParaRPr>
          </a:p>
        </p:txBody>
      </p:sp>
      <p:sp>
        <p:nvSpPr>
          <p:cNvPr id="149509" name="投影片編號版面配置區 3"/>
          <p:cNvSpPr txBox="1">
            <a:spLocks noGrp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81691633-1A7E-415F-B1A1-9BE709AF3913}" type="slidenum">
              <a:rPr kumimoji="0" lang="en-US" altLang="zh-TW" sz="1200" u="none">
                <a:latin typeface="Verdana" pitchFamily="34" charset="0"/>
                <a:ea typeface="SimSun" pitchFamily="2" charset="-122"/>
              </a:rPr>
              <a:pPr algn="r" eaLnBrk="1" hangingPunct="1"/>
              <a:t>46</a:t>
            </a:fld>
            <a:endParaRPr kumimoji="0" lang="en-US" altLang="zh-TW" sz="1200" u="none">
              <a:latin typeface="Verdana" pitchFamily="34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44018C-35FF-4A8E-B92E-55D91EBEA1D2}" type="slidenum">
              <a:rPr lang="en-US" altLang="zh-TW">
                <a:ea typeface="新細明體" charset="-120"/>
              </a:rPr>
              <a:pPr/>
              <a:t>47</a:t>
            </a:fld>
            <a:endParaRPr lang="en-US" altLang="zh-TW">
              <a:ea typeface="新細明體" charset="-120"/>
            </a:endParaRPr>
          </a:p>
        </p:txBody>
      </p:sp>
      <p:sp>
        <p:nvSpPr>
          <p:cNvPr id="150531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2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zh-TW" smtClean="0">
              <a:ea typeface="新細明體" charset="-120"/>
            </a:endParaRPr>
          </a:p>
        </p:txBody>
      </p:sp>
      <p:sp>
        <p:nvSpPr>
          <p:cNvPr id="150533" name="投影片編號版面配置區 3"/>
          <p:cNvSpPr txBox="1">
            <a:spLocks noGrp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ECE7F3BA-CCC7-4E50-8278-7B3EB0A99825}" type="slidenum">
              <a:rPr kumimoji="0" lang="en-US" altLang="zh-TW" sz="1200" u="none">
                <a:latin typeface="Verdana" pitchFamily="34" charset="0"/>
                <a:ea typeface="SimSun" pitchFamily="2" charset="-122"/>
              </a:rPr>
              <a:pPr algn="r" eaLnBrk="1" hangingPunct="1"/>
              <a:t>47</a:t>
            </a:fld>
            <a:endParaRPr kumimoji="0" lang="en-US" altLang="zh-TW" sz="1200" u="none">
              <a:latin typeface="Verdana" pitchFamily="34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D6D853-BC87-4B90-8183-358EAA092E51}" type="slidenum">
              <a:rPr lang="en-US" altLang="zh-TW">
                <a:ea typeface="新細明體" charset="-120"/>
              </a:rPr>
              <a:pPr/>
              <a:t>49</a:t>
            </a:fld>
            <a:endParaRPr lang="en-US" altLang="zh-TW">
              <a:ea typeface="新細明體" charset="-120"/>
            </a:endParaRPr>
          </a:p>
        </p:txBody>
      </p:sp>
      <p:sp>
        <p:nvSpPr>
          <p:cNvPr id="15155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  <p:sp>
        <p:nvSpPr>
          <p:cNvPr id="151557" name="投影片編號版面配置區 3"/>
          <p:cNvSpPr txBox="1">
            <a:spLocks noGrp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A7DD184F-D9FE-4DA1-A455-6C49F9EADDDB}" type="slidenum">
              <a:rPr kumimoji="0" lang="zh-TW" altLang="en-US" sz="1200" u="none">
                <a:latin typeface="Calibri" pitchFamily="34" charset="0"/>
              </a:rPr>
              <a:pPr algn="r" eaLnBrk="1" hangingPunct="1"/>
              <a:t>49</a:t>
            </a:fld>
            <a:endParaRPr kumimoji="0" lang="zh-TW" altLang="en-US" sz="1200" u="none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mtClean="0"/>
              <a:t>freepik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mtClean="0"/>
              <a:t>freepik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畫中畫  畫中藏著一個圖案 看到忘不掉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DA353-B980-417A-9646-4E912DC086B0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557817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defTabSz="1087438" eaLnBrk="1" hangingPunct="1">
              <a:spcBef>
                <a:spcPct val="0"/>
              </a:spcBef>
              <a:buFontTx/>
              <a:buAutoNum type="arabicParenR"/>
            </a:pPr>
            <a:r>
              <a:rPr lang="en-US" altLang="zh-TW" sz="500" smtClean="0"/>
              <a:t>Delete pictures</a:t>
            </a:r>
          </a:p>
          <a:p>
            <a:pPr marL="228600" indent="-228600" defTabSz="1087438" eaLnBrk="1" hangingPunct="1">
              <a:spcBef>
                <a:spcPct val="0"/>
              </a:spcBef>
              <a:buFontTx/>
              <a:buAutoNum type="arabicParenR"/>
            </a:pPr>
            <a:r>
              <a:rPr lang="en-US" altLang="zh-TW" sz="500" smtClean="0"/>
              <a:t>Drag and Drop your images</a:t>
            </a:r>
          </a:p>
          <a:p>
            <a:pPr marL="228600" indent="-228600" defTabSz="1087438"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9699" name="Slide Number Placeholder 3"/>
          <p:cNvSpPr txBox="1">
            <a:spLocks noGrp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1087438"/>
            <a:fld id="{1D31910D-6422-4474-B336-64E472482422}" type="slidenum">
              <a:rPr lang="zh-TW" altLang="en-US" sz="1200" b="0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pPr algn="r" defTabSz="1087438"/>
              <a:t>80</a:t>
            </a:fld>
            <a:endParaRPr lang="en-US" altLang="zh-TW" sz="1200" b="0">
              <a:solidFill>
                <a:schemeClr val="tx1"/>
              </a:solidFill>
              <a:latin typeface="Calibri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>
                <a:latin typeface="Arial" panose="020B0604020202020204" pitchFamily="34" charset="0"/>
                <a:hlinkClick r:id="rId3"/>
              </a:rPr>
              <a:t>http://blog.udn.com/hitman543/4290186</a:t>
            </a:r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u="sng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u="sng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u="sng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u="sng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u="sng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8D40D80-5612-4089-BC90-8A93D6E54531}" type="slidenum">
              <a:rPr lang="en-US" altLang="zh-TW" u="none" smtClean="0"/>
              <a:pPr/>
              <a:t>126</a:t>
            </a:fld>
            <a:endParaRPr lang="en-US" altLang="zh-TW" u="none" smtClean="0"/>
          </a:p>
        </p:txBody>
      </p:sp>
    </p:spTree>
    <p:extLst>
      <p:ext uri="{BB962C8B-B14F-4D97-AF65-F5344CB8AC3E}">
        <p14:creationId xmlns="" xmlns:p14="http://schemas.microsoft.com/office/powerpoint/2010/main" val="3206576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TW" smtClean="0">
                <a:ea typeface="新細明體" charset="-120"/>
                <a:hlinkClick r:id="rId3"/>
              </a:rPr>
              <a:t>http://www.historia-web.com/shop/timeline-history-wall-charts/history-of-science-timeline/#.Up040cRpkXk</a:t>
            </a:r>
            <a:endParaRPr lang="zh-TW" altLang="en-US" smtClean="0">
              <a:ea typeface="新細明體" charset="-120"/>
            </a:endParaRPr>
          </a:p>
        </p:txBody>
      </p:sp>
      <p:sp>
        <p:nvSpPr>
          <p:cNvPr id="1525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FD3BE2-A451-4437-805D-A6F5B5EA47AC}" type="slidenum">
              <a:rPr lang="en-US" altLang="zh-TW">
                <a:ea typeface="新細明體" charset="-120"/>
              </a:rPr>
              <a:pPr/>
              <a:t>131</a:t>
            </a:fld>
            <a:endParaRPr lang="en-US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TW" smtClean="0">
                <a:ea typeface="新細明體" charset="-120"/>
                <a:hlinkClick r:id="rId3"/>
              </a:rPr>
              <a:t>http://davidcharlton.blogspot.tw/2013/06/june-2-2013-faith-in-modern-age-talking.html</a:t>
            </a:r>
            <a:endParaRPr lang="zh-TW" altLang="en-US" smtClean="0">
              <a:ea typeface="新細明體" charset="-120"/>
            </a:endParaRPr>
          </a:p>
        </p:txBody>
      </p:sp>
      <p:sp>
        <p:nvSpPr>
          <p:cNvPr id="1546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3EF8A5-B47E-43A6-BB57-54B722F26753}" type="slidenum">
              <a:rPr lang="en-US" altLang="zh-TW">
                <a:ea typeface="新細明體" charset="-120"/>
              </a:rPr>
              <a:pPr/>
              <a:t>133</a:t>
            </a:fld>
            <a:endParaRPr lang="en-US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TW" smtClean="0">
                <a:ea typeface="新細明體" charset="-120"/>
                <a:hlinkClick r:id="rId3"/>
              </a:rPr>
              <a:t>http://blog.udn.com/hitman543/4290186</a:t>
            </a:r>
            <a:endParaRPr lang="zh-TW" altLang="en-US" smtClean="0">
              <a:ea typeface="新細明體" charset="-120"/>
            </a:endParaRPr>
          </a:p>
        </p:txBody>
      </p:sp>
      <p:sp>
        <p:nvSpPr>
          <p:cNvPr id="1556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9DA4F2-56B4-45A3-ABC8-14557E2A4C6D}" type="slidenum">
              <a:rPr lang="en-US" altLang="zh-TW">
                <a:ea typeface="新細明體" charset="-120"/>
              </a:rPr>
              <a:pPr/>
              <a:t>134</a:t>
            </a:fld>
            <a:endParaRPr lang="en-US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TW" smtClean="0">
                <a:ea typeface="新細明體" charset="-120"/>
              </a:rPr>
              <a:t>Source:</a:t>
            </a:r>
            <a:r>
              <a:rPr lang="en-US" altLang="zh-TW" smtClean="0">
                <a:ea typeface="新細明體" charset="-120"/>
                <a:hlinkClick r:id="rId3"/>
              </a:rPr>
              <a:t>http://designer.mech.yzu.edu.tw/articlesystem/article/compressedfile/(2003-01-17)%20%E9%98%B2%E9%9F%B3%E8%80%B3%E7%BD%A9%E6%80%A7%E8%83%BD%E5%8F%8A%E8%88%92%E9%81%A9%E6%80%A7%E6%95%B4%E5%90%88%E6%B8%AC%E8%A9%A6%E6%A9%9F%E5%8F%B0%E4%B9%8B%E8%A8%AD%E8%A8%88%E8%A3%BD%E4%BD%9C%E4%BB%A5%E5%8F%8A%E5%8F%AF%E8%AA%BF%E6%95%B4%E6%BF%BE%E6%B3%A2%E5%BC%8F%E9%98%B2%E9%9F%B3%E8%80%B3%E7%BD%A9%E4%B9%8B%E7%A0%94%E7%99%BC.aspx?ArchID=487</a:t>
            </a:r>
            <a:endParaRPr lang="en-US" altLang="zh-TW" smtClean="0">
              <a:ea typeface="新細明體" charset="-120"/>
            </a:endParaRPr>
          </a:p>
          <a:p>
            <a:endParaRPr lang="zh-TW" altLang="en-US" smtClean="0">
              <a:ea typeface="新細明體" charset="-120"/>
            </a:endParaRPr>
          </a:p>
        </p:txBody>
      </p:sp>
      <p:sp>
        <p:nvSpPr>
          <p:cNvPr id="1566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5C0E0B-4DCA-4FA5-BAE8-D1CB52DADC93}" type="slidenum">
              <a:rPr lang="en-US" altLang="zh-TW">
                <a:ea typeface="新細明體" charset="-120"/>
              </a:rPr>
              <a:pPr/>
              <a:t>135</a:t>
            </a:fld>
            <a:endParaRPr lang="en-US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TW" smtClean="0">
                <a:ea typeface="新細明體" charset="-120"/>
                <a:hlinkClick r:id="rId3"/>
              </a:rPr>
              <a:t>http://www.hket.com/eti/article/db9ba202-876e-4890-bb0b-4ac81640f8d9-140578</a:t>
            </a:r>
            <a:endParaRPr lang="zh-TW" altLang="en-US" smtClean="0">
              <a:ea typeface="新細明體" charset="-120"/>
            </a:endParaRPr>
          </a:p>
        </p:txBody>
      </p:sp>
      <p:sp>
        <p:nvSpPr>
          <p:cNvPr id="1577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11ED13-2C5B-4399-8297-8BF5DA3857F4}" type="slidenum">
              <a:rPr lang="en-US" altLang="zh-TW">
                <a:ea typeface="新細明體" charset="-120"/>
              </a:rPr>
              <a:pPr/>
              <a:t>137</a:t>
            </a:fld>
            <a:endParaRPr lang="en-US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TW" smtClean="0">
                <a:ea typeface="新細明體" charset="-120"/>
                <a:hlinkClick r:id="rId3"/>
              </a:rPr>
              <a:t>http://news.softpedia.com/newsImage/Unveiling-the-Origins-of-Cosmic-Dust-2.jpg/</a:t>
            </a:r>
            <a:endParaRPr lang="zh-TW" altLang="en-US" smtClean="0">
              <a:ea typeface="新細明體" charset="-120"/>
            </a:endParaRPr>
          </a:p>
        </p:txBody>
      </p:sp>
      <p:sp>
        <p:nvSpPr>
          <p:cNvPr id="16179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7148E0-3328-4E2A-B47C-63BEE85B26E3}" type="slidenum">
              <a:rPr lang="en-US" altLang="zh-TW">
                <a:ea typeface="新細明體" charset="-120"/>
              </a:rPr>
              <a:pPr/>
              <a:t>138</a:t>
            </a:fld>
            <a:endParaRPr lang="en-US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  <p:sp>
        <p:nvSpPr>
          <p:cNvPr id="16282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4EB568-300E-4745-B98D-6A69B828C90B}" type="slidenum">
              <a:rPr lang="en-US" altLang="zh-TW">
                <a:ea typeface="新細明體" charset="-120"/>
              </a:rPr>
              <a:pPr/>
              <a:t>139</a:t>
            </a:fld>
            <a:endParaRPr lang="en-US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  <p:sp>
        <p:nvSpPr>
          <p:cNvPr id="16384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355F12-CCDB-41DD-901A-C15CF70E26D3}" type="slidenum">
              <a:rPr lang="en-US" altLang="zh-TW">
                <a:ea typeface="新細明體" charset="-120"/>
              </a:rPr>
              <a:pPr/>
              <a:t>140</a:t>
            </a:fld>
            <a:endParaRPr lang="en-US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畫中畫  畫中藏著一個圖案 看到忘不掉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DA353-B980-417A-9646-4E912DC086B0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5578176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  <p:sp>
        <p:nvSpPr>
          <p:cNvPr id="164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64C816-2030-4DDC-83ED-87B1B117462D}" type="slidenum">
              <a:rPr lang="en-US" altLang="zh-TW">
                <a:ea typeface="新細明體" charset="-120"/>
              </a:rPr>
              <a:pPr/>
              <a:t>141</a:t>
            </a:fld>
            <a:endParaRPr lang="en-US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TW" smtClean="0">
                <a:ea typeface="新細明體" charset="-120"/>
                <a:hlinkClick r:id="rId3"/>
              </a:rPr>
              <a:t>http://www.ettoday.net/news/20130522/210770.htm</a:t>
            </a:r>
            <a:endParaRPr lang="zh-TW" altLang="en-US" smtClean="0">
              <a:ea typeface="新細明體" charset="-120"/>
            </a:endParaRPr>
          </a:p>
        </p:txBody>
      </p:sp>
      <p:sp>
        <p:nvSpPr>
          <p:cNvPr id="1658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2AD6D2-0CF5-4D79-BB38-AEB161683689}" type="slidenum">
              <a:rPr lang="en-US" altLang="zh-TW">
                <a:ea typeface="新細明體" charset="-120"/>
              </a:rPr>
              <a:pPr/>
              <a:t>142</a:t>
            </a:fld>
            <a:endParaRPr lang="en-US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BBFB3A-3550-41ED-AF8E-B42001041041}" type="slidenum">
              <a:rPr lang="en-US" altLang="zh-TW">
                <a:ea typeface="新細明體" charset="-120"/>
              </a:rPr>
              <a:pPr/>
              <a:t>146</a:t>
            </a:fld>
            <a:endParaRPr lang="en-US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田耕莘樞機主教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41B87-71C5-450A-8714-22DC75F9704C}" type="slidenum">
              <a:rPr lang="zh-TW" altLang="en-US" smtClean="0"/>
              <a:pPr/>
              <a:t>161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695575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畫中畫  畫中藏著一個圖案 看到忘不掉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DA353-B980-417A-9646-4E912DC086B0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557817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DA353-B980-417A-9646-4E912DC086B0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731914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466430-5AB5-4B5B-A2A0-769E1CB3520D}" type="slidenum">
              <a:rPr lang="en-US" altLang="zh-TW" smtClean="0">
                <a:solidFill>
                  <a:prstClr val="black"/>
                </a:solidFill>
              </a:rPr>
              <a:pPr/>
              <a:t>17</a:t>
            </a:fld>
            <a:endParaRPr lang="en-US" altLang="zh-TW" smtClean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TW" smtClean="0">
                <a:ea typeface="新細明體" charset="-120"/>
              </a:rPr>
              <a:t>Photo via pixabay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EEB71E-1F8A-4438-96F3-D9A68F7A335D}" type="slidenum">
              <a:rPr lang="en-US" altLang="zh-TW">
                <a:ea typeface="新細明體" charset="-120"/>
              </a:rPr>
              <a:pPr/>
              <a:t>38</a:t>
            </a:fld>
            <a:endParaRPr lang="en-US" altLang="zh-TW">
              <a:ea typeface="新細明體" charset="-120"/>
            </a:endParaRPr>
          </a:p>
        </p:txBody>
      </p:sp>
      <p:sp>
        <p:nvSpPr>
          <p:cNvPr id="14131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zh-TW" smtClean="0">
              <a:ea typeface="新細明體" charset="-120"/>
            </a:endParaRPr>
          </a:p>
        </p:txBody>
      </p:sp>
      <p:sp>
        <p:nvSpPr>
          <p:cNvPr id="141317" name="投影片編號版面配置區 3"/>
          <p:cNvSpPr txBox="1">
            <a:spLocks noGrp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CE445E09-88CB-4D34-AB01-4D4D48304812}" type="slidenum">
              <a:rPr kumimoji="0" lang="en-US" altLang="zh-TW" sz="1200" u="none">
                <a:latin typeface="Verdana" pitchFamily="34" charset="0"/>
                <a:ea typeface="SimSun" pitchFamily="2" charset="-122"/>
              </a:rPr>
              <a:pPr algn="r" eaLnBrk="1" hangingPunct="1"/>
              <a:t>38</a:t>
            </a:fld>
            <a:endParaRPr kumimoji="0" lang="en-US" altLang="zh-TW" sz="1200" u="none">
              <a:latin typeface="Verdana" pitchFamily="34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F56365-08B6-4C34-BFC2-6E3594EE3153}" type="slidenum">
              <a:rPr lang="en-US" altLang="zh-TW">
                <a:ea typeface="新細明體" charset="-120"/>
              </a:rPr>
              <a:pPr/>
              <a:t>39</a:t>
            </a:fld>
            <a:endParaRPr lang="en-US" altLang="zh-TW">
              <a:ea typeface="新細明體" charset="-120"/>
            </a:endParaRPr>
          </a:p>
        </p:txBody>
      </p:sp>
      <p:sp>
        <p:nvSpPr>
          <p:cNvPr id="142339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40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zh-TW" smtClean="0">
              <a:ea typeface="新細明體" charset="-120"/>
            </a:endParaRPr>
          </a:p>
        </p:txBody>
      </p:sp>
      <p:sp>
        <p:nvSpPr>
          <p:cNvPr id="142341" name="投影片編號版面配置區 3"/>
          <p:cNvSpPr txBox="1">
            <a:spLocks noGrp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07C98F2B-8E24-4107-9DF2-6210AA2C3753}" type="slidenum">
              <a:rPr kumimoji="0" lang="en-US" altLang="zh-TW" sz="1200" u="none">
                <a:latin typeface="Verdana" pitchFamily="34" charset="0"/>
                <a:ea typeface="SimSun" pitchFamily="2" charset="-122"/>
              </a:rPr>
              <a:pPr algn="r" eaLnBrk="1" hangingPunct="1"/>
              <a:t>39</a:t>
            </a:fld>
            <a:endParaRPr kumimoji="0" lang="en-US" altLang="zh-TW" sz="1200" u="none">
              <a:latin typeface="Verdana" pitchFamily="34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118243-081D-4AB5-84E8-7D5E918ED8DA}" type="slidenum">
              <a:rPr lang="en-US" altLang="zh-TW">
                <a:ea typeface="新細明體" charset="-120"/>
              </a:rPr>
              <a:pPr/>
              <a:t>40</a:t>
            </a:fld>
            <a:endParaRPr lang="en-US" altLang="zh-TW">
              <a:ea typeface="新細明體" charset="-120"/>
            </a:endParaRPr>
          </a:p>
        </p:txBody>
      </p:sp>
      <p:sp>
        <p:nvSpPr>
          <p:cNvPr id="14336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zh-TW" smtClean="0">
              <a:ea typeface="新細明體" charset="-120"/>
            </a:endParaRPr>
          </a:p>
        </p:txBody>
      </p:sp>
      <p:sp>
        <p:nvSpPr>
          <p:cNvPr id="143365" name="投影片編號版面配置區 3"/>
          <p:cNvSpPr txBox="1">
            <a:spLocks noGrp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F4085516-74B5-4368-944E-769C8749FA6D}" type="slidenum">
              <a:rPr kumimoji="0" lang="en-US" altLang="zh-TW" sz="1200" u="none">
                <a:latin typeface="Verdana" pitchFamily="34" charset="0"/>
                <a:ea typeface="SimSun" pitchFamily="2" charset="-122"/>
              </a:rPr>
              <a:pPr algn="r" eaLnBrk="1" hangingPunct="1"/>
              <a:t>40</a:t>
            </a:fld>
            <a:endParaRPr kumimoji="0" lang="en-US" altLang="zh-TW" sz="1200" u="none">
              <a:latin typeface="Verdana" pitchFamily="34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2017/6/21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72227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2017/6/21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32074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2017/6/21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78370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2017/6/21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963523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2017/6/21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90466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2017/6/21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3247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2017/6/21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775003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2017/6/21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541543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2017/6/21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330921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2017/6/21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873096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2017/6/21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44311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2017/6/21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6770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jpeg"/><Relationship Id="rId5" Type="http://schemas.openxmlformats.org/officeDocument/2006/relationships/image" Target="../media/image137.jpeg"/><Relationship Id="rId4" Type="http://schemas.openxmlformats.org/officeDocument/2006/relationships/image" Target="../media/image132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istoria-web.com/shop/timeline-history-wall-charts/history-of-science-timeline/#.Up040cRpkXk" TargetMode="Externa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3.wav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7694"/>
            <a:ext cx="9252520" cy="691504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0"/>
            <a:ext cx="5214942" cy="1142984"/>
          </a:xfrm>
        </p:spPr>
        <p:txBody>
          <a:bodyPr>
            <a:normAutofit fontScale="90000"/>
          </a:bodyPr>
          <a:lstStyle/>
          <a:p>
            <a:r>
              <a:rPr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夢幻騎士和獨角獸</a:t>
            </a:r>
            <a:endParaRPr lang="zh-TW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-900608" y="1916832"/>
            <a:ext cx="6400800" cy="3086120"/>
          </a:xfrm>
        </p:spPr>
        <p:txBody>
          <a:bodyPr>
            <a:normAutofit/>
          </a:bodyPr>
          <a:lstStyle/>
          <a:p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85786" y="4572008"/>
            <a:ext cx="47863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/>
              <a:t>5070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公益分享討論會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20170621</a:t>
            </a:r>
          </a:p>
          <a:p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主講：廣 樹誠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圖像設計：周宜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姍 吳婉君</a:t>
            </a:r>
            <a:endParaRPr lang="zh-TW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88" t="3128" r="1186" b="-8150"/>
          <a:stretch>
            <a:fillRect/>
          </a:stretch>
        </p:blipFill>
        <p:spPr bwMode="auto">
          <a:xfrm>
            <a:off x="152400" y="360363"/>
            <a:ext cx="9144000" cy="721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內容版面配置區 2"/>
          <p:cNvSpPr>
            <a:spLocks noGrp="1"/>
          </p:cNvSpPr>
          <p:nvPr>
            <p:ph idx="1"/>
          </p:nvPr>
        </p:nvSpPr>
        <p:spPr>
          <a:xfrm>
            <a:off x="2171700" y="2214554"/>
            <a:ext cx="7886700" cy="2786082"/>
          </a:xfrm>
        </p:spPr>
        <p:txBody>
          <a:bodyPr/>
          <a:lstStyle/>
          <a:p>
            <a:pPr eaLnBrk="1" hangingPunct="1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先說幾個故事</a:t>
            </a:r>
            <a:endParaRPr lang="en-US" altLang="zh-TW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詭異的大火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夢訪陰間友人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穿梭時空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臺大醫院手術房的神蹟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/>
            <a:r>
              <a:rPr lang="zh-TW" altLang="en-US" b="1" u="sng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史瑞登波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的“靈界紀遊”預告了未來世界嗎？  </a:t>
            </a:r>
            <a:endParaRPr lang="en-US" altLang="zh-TW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480720"/>
            <a:ext cx="9180512" cy="40466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心靈幻境</a:t>
            </a:r>
            <a:endParaRPr lang="zh-TW" altLang="en-US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30924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oudwire.com/files/2015/06/Angel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0" y="0"/>
            <a:ext cx="914192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580" y="36512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sz="49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老天的道是宇宙光明中心</a:t>
            </a:r>
            <a:r>
              <a:rPr lang="en-US" sz="2200" b="1" dirty="0" smtClean="0">
                <a:solidFill>
                  <a:srgbClr val="FFFF00"/>
                </a:solidFill>
              </a:rPr>
              <a:t>308</a:t>
            </a:r>
            <a:r>
              <a:rPr lang="zh-TW" altLang="en-US" dirty="0" smtClean="0">
                <a:solidFill>
                  <a:srgbClr val="FFFF00"/>
                </a:solidFill>
              </a:rPr>
              <a:t/>
            </a:r>
            <a:br>
              <a:rPr lang="zh-TW" altLang="en-US" dirty="0" smtClean="0">
                <a:solidFill>
                  <a:srgbClr val="FFFF00"/>
                </a:solidFill>
              </a:rPr>
            </a:b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14402" y="2435248"/>
            <a:ext cx="7300936" cy="4422752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 透過</a:t>
            </a:r>
            <a:r>
              <a:rPr lang="zh-TW" altLang="en-US" b="1" u="sng" dirty="0" smtClean="0">
                <a:latin typeface="標楷體" pitchFamily="65" charset="-120"/>
                <a:ea typeface="標楷體" pitchFamily="65" charset="-120"/>
              </a:rPr>
              <a:t>聖經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還可以連結還不知道天道的人。因為，敬拜老天的會所遍佈宇宙，存在於所有體認上天、落實慈愛善行的人之中。所以，他們會在死後再受到天使的教導，而接受上天的真理。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 在上天的眼裡，敬天場所，就像是一個人，就像是天界的形態一樣</a:t>
            </a:r>
            <a:r>
              <a:rPr lang="en-US" sz="2400" b="1" dirty="0" smtClean="0">
                <a:latin typeface="標楷體" pitchFamily="65" charset="-120"/>
                <a:ea typeface="標楷體" pitchFamily="65" charset="-120"/>
              </a:rPr>
              <a:t>59-72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。但是有</a:t>
            </a:r>
            <a:r>
              <a:rPr lang="zh-TW" altLang="en-US" b="1" u="sng" dirty="0" smtClean="0">
                <a:latin typeface="標楷體" pitchFamily="65" charset="-120"/>
                <a:ea typeface="標楷體" pitchFamily="65" charset="-120"/>
              </a:rPr>
              <a:t>聖經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的教會，以及透過</a:t>
            </a:r>
            <a:r>
              <a:rPr lang="zh-TW" altLang="en-US" b="1" u="sng" dirty="0" smtClean="0">
                <a:latin typeface="標楷體" pitchFamily="65" charset="-120"/>
                <a:ea typeface="標楷體" pitchFamily="65" charset="-120"/>
              </a:rPr>
              <a:t>聖經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而知道上天的地方，就像是人體的心和肺。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 事實上，人體一切器官，都依靠心和肺活著。不在上天的教會的人，也依靠這種方式生存的，也如此構成了人體各部分。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loudwire.com/files/2015/06/Angel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0" y="0"/>
            <a:ext cx="914192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上天的光就在天道中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7975" y="1654522"/>
            <a:ext cx="4843573" cy="4680520"/>
          </a:xfrm>
        </p:spPr>
        <p:txBody>
          <a:bodyPr>
            <a:normAutofit/>
          </a:bodyPr>
          <a:lstStyle/>
          <a:p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以天道連結人的情況，可以用「光從中心點，全方位的照射出去」來比方說明。上天的光就在天道中，而上天和天界都在其中。由於上天的存在，讓遙遠地方的人，也能夠得到光明的照耀。</a:t>
            </a:r>
            <a:endParaRPr lang="zh-TW" altLang="en-US" sz="24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這些事可從天界的結構了解，因為結構決定了各部位間的連結和交流關係。</a:t>
            </a:r>
            <a:endParaRPr lang="zh-TW" altLang="en-US" sz="24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在靈性光明中的人，才能清楚地看到各種事物，但在物質界光明中的人，看到的事物都模糊不清。</a:t>
            </a:r>
            <a:endParaRPr lang="zh-TW" altLang="en-US" sz="24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AutoShape 4" descr="data:image/jpeg;base64,/9j/4AAQSkZJRgABAQAAAQABAAD/2wCEAAkGBxQSEhUUEhQUFhUVFBQUFBUUFBQVFBQUFBUXFhUVFBUYHCggGBolHBQUITEhJSkrLi4uFx8zODMsNygtLisBCgoKDg0OGxAQGiwkHyQsLCwsLCwsLCwsLCwsLCwsLCwsLCwsLCwsLCwsLCwsLCwsLCwsLCwsLCwsLCwsLCwsLP/AABEIALEBHAMBIgACEQEDEQH/xAAbAAACAwEBAQAAAAAAAAAAAAAAAQIDBQQGB//EADYQAAIBAgMGBAMIAwADAAAAAAABAgMRBCExBRJBUWFxgZGh8CKxwQYTMkJS0eHxYnKCI6LC/8QAGgEAAwEBAQEAAAAAAAAAAAAAAAECAwQFBv/EACURAAICAgICAgIDAQAAAAAAAAABAhEDIRIxBEETUSJxMmGBBf/aAAwDAQACEQMRAD8A+H2ECZIoRECTQgoCIwsAqGAxAIAAYgAQAAABMgSiNADExoECATLIRIFtP9y4K2TIqYEpCaJfY0RYJDY7BQCSHYko++omOhWRYWAdhDEJjYgAQDESMAAdgAQxhulUIiAwuIYhgAANSJWIAmUpfYqJWBxJKRLd5F1ZNlNgsXqF/wCcvLqVyiJwoakQGDQiKGADCwDEA7CYqAaHBESdPUa7ExHThqLleybspN2V7JK7b6FM4Wdup1YePwm+GK57M5y1o5XHNdxJFzhn5/sLdIcdj5FFiaiOMS2EBJA2VyRCxYwlHlp74BQWVtCkyUmQsIpCAbESMQ0icafMlfkNR+xciDjYiTsRbG0ArCuDETYwAAEMYAIAGAhgAE4zIANNoTR0xkmTUOZyRZfSrm0Zp9mcotdDqUClxNGjJP6rmE8Opd+Rbxp7RCyVpmYCZ0VsO46oocTBxaNlJMk1xDdCnK3Y6fu9OT0NIxUiW6OSw4aotq07EN0ThTGpWjorQ5aWyOrDw+DuxQjvQXT6r+DqwMPg8Trxx3Zyzlo45Ufi8P6+g5UfPT36HYqd5v8A5Xv0L5ULvLk/W/0K+G+jN5aMmNC4qkD0EsC4RV18UlezWkWsvG2fijklg8rvsRLDQR8hMyN2yK55dzrxEbd+C+pyuOfUxcDoi7KGhMsl6nVhdmSknKTUUlfNpNpcFfV9FmSsbbpGjmoq2cMIN6HTCjGKd38WVlbXnd8DpnGytFWXP33KJuKWV2878uFrK3f+CuCiRzciqSb7FcnbQc5EGzJs0SEyLYMRmywEOwhDAAAQAA7hcdIBDAe6OmAgsDQAAxpApE1YaJCLa9/U7sNiv1WfdXOSMX/RPdyS75cL9uGi8jWFozmk+zbqVHWvKbc3LVvXlr4HLX2Q7Xjn04+RzUpODyd+17epsYTGxlZSyfBnQkpdnI+UP49HnJ0WtcieHlbJ6fI9fi9lxqRu1m/wzWXml9DCxey5U3aSyej4MXwuLtFx8iM1TKJ0PfQ5JU7ZGrgoWajLR/hfFdDqxmy8rr3796Grx8lZPzqDpnBs6F4tcf2zNLZ8Pg/7t+xXs2laS6/C/H3bxNfZ+z2nUi+DT8rplQWkY5MitmS4f+WVuEn6e2a+xcKpzvJfCs31S4LvkiFHZ7e9K34pNLxz+p6nZGzbR3t1PXJ5ZLlnm81Y3gqZx+RmXHRw4jB77cna7+Lw0SXvgY2PoW18Fz/g9jiYJXy1vknkuib4I81tSOb8svkjWcU1Zx4Mz5bPJYlWvfOT48u3victDCSqO0U7cZaJdWz1NLYDl8VW6i81FfiZfisKqa3WtyPCNs2ufXxMPhvs9aPkpKl2eeobPjB5WnLm/wAKIYiVvxZvkdeMrfpy+fiZVVvsYzqKpG0Lk7ZXXq3/AGOWTJzmiiUzjnI64RC5Hd9sPvGtMiJi2apDdu5G490N0VMZECVgFQyIDEAAAAIAABgABcdgGA0TSKxlpkstUeRfOrJ5y+LJLPXJWSu+iXocqkWwrNczWLREkdNOa7d8zqopatX+vijjjiIvVfQ6aU6b0k4u/PLPl5G0f2c81/RrbPxtSnZxllyea8j1ODx1GvHdnFJvXjBv5xfU8hh7p3TjJcr2fmzRo8G4yjnwWXXNeB0QbOPJFM7tofZtxzjdx15tL6oez1kqdT/l8+j+n8m1sDESySknHjGfDsz1FP7P0MRG6ahP80Xl4xekjTlW2ceSbf4nzrG7MlTlvWyvc9hh9lRnJztlOnGa/wDr1PUUNgOUVSrRztaMn+fld8zX2PsfdpKnNZ04yppv9Le8n6/MzlljHoyhDLk1R4DDbKacItcHJ+Ly8bJGlWjuQs0rLNO2fHRnsqmx1FOTWtvJKyXoZWJ2XKrL4/8AxwtbPK66Icc6ZGXx8ke1s8X91KpK0Vdv0XPt1NGlsSFNNztKX6rXStwivqbW5CjlTsl+qWTfW2rMTaONvdJOT55/JHRGTl10cLfGVezM2li+EPhfPWXnw8Mzxm1K6Te8234t+J6LH0akuFo8c1G/nqefxWAgl8U14f1n5jlpaPU8WvZ5/FYtvRW9+hm1W2bdeNKPXucVXEx4L0PPy77Z7ON10jOVB8hvDviXyxF/dl2KHVfv+DmaijoTkw+6SBRXF21ztfhkVtsgyG0iqf2WOSK3IiBLkWkNsiAE2MAABAS33zDffMiMADeAAAAALAMB3HcQ0UhEkSUSGY03zLTRLLVT7k44cpUnzZfShN6KXqaxp+iJWvZ0UcNLgzWwUaya3ZepxYXZlSXRc2/5NfBbFhf45rtFXZ2Ysb+jhzZI+2buzMbUVlOEZc3eCfnc9psHHxTu4tdpwl6N5+Z5rZWx6PCE5PnJqEV3SPY7GwcXJRhGPDNJNLvJmktR2eNN8ppRPbbHxKqx5rXNGxGCRkYLGwi1TUlOS1a/CrdTWp1E9DyMnZ9H41cau2KpFWPPbYq3vdvwSXm2b9eskuZibVanHehJPg4tJtd0zTB2c3/QacGl2eVrzgr7sE3/AJSi/mYu0MVUz3VFLkrP6mvjopZuG9rf7tuLXgeZ2o6Est+cbLSWaV89c+bPWgz5uGO5WY20Z1pX9dPp3PP4mhUd+TtxvpyNvEbPUneE4voZeJwE48PWxbjaPUwtRMevhJPglklknwSV9dWcVTDPoaNeE1+peJn15vmzmyY0j0ccmzmnRfMqdLqTnUfMqnJ8zjmkdcbIumRcQcmRbMHRorDdFYLiuQUFgsACGAhiABgOwWCgABAADEOw0hpCBIaiCZJSZaSE2WU6PF6LqkSjGKK90thH+zVV6RnL9l1Oa4ROujOXSPbU41P2jpoRk9EbRkzCaNPC/wCTb7v6G5gJu6VON32y8v3M/ZuzbZ1Ha+i1k+y4GnW2xToK0df0p5/9P6HZCVI4Mi5Ols9Ps+UKa3sRK9uH5V0UVk2Qxn2qnVkqeHSgrPPR24yk+GXI+eVtsTqS1u9EuCNajUVOm+Lf4pc3y7InUjCeHh/p7PC/aONCLSk27a8ZPglyV369T2mwtuWpKMnn93vPvLM+A4TEudaKbdt5eJ77DbWbqVbaXUVbS2eluxlxUyZRyYX+LPptHbUZpq+e7vLl1XzPO7Vxko3nTdnxXjy4o8lgdtZRz/DJ36J5/NM6sRtBa6p6roy4Y4x6OfI8mSlL0asftFSrLcqxUKn/AKyf+MtU+jMPa1Deve0lz/NHu9TH2zKKTsrxfHO8enYzcN9opU3u1LyjklL80V9UaagdGPE5bLdo4NxtZ52vnyelnxMqpjakNW13zRvVq8Kkbpqz/Mvwv/ZcDEx9KUez46xfiOWX6OnHH0zjntZvVJ+hzyxkHqrFOIprirdtDkr0Gr2afb+TnnmkdkMUDomoPS3n+5zToI53kL7xnLLIn2jpUGumSlSKnEs++Yt8xfE0VlbiG6TbFYmh2QsFiVhCoZEB3C4qGFwCwWAAC41EYwIklEFLkOxSQhpIsjG/QgnYN65omkQ0TukSjd+8h0qLZ2092OmbLSszlJLoswuCWr05vL0NSjVjBPdy5zfDsjKq4myvLPpwOHE4xy7cjT5IwOf45ZHs1sbtfhTv/s9WZM8S2+/mzmc2y+laOfHgZ/K5M3WKMEaGDah/s9e3JF2Kxl1b3YypVSP3nqaLLSpGbw27Zs7JlZ7/ACz8eHyNbZOPyk29X56/sYlColRfNvXolyLNn1bU8/1eOa/cvlVGMocrbNWlj85rq/O+RoUMapRavdrNNcYvKWvh5s8hOrao+79TpwOL3JX1s3lfVcVbsNZiZeOu0bdXEtfBKz5PnF6f0ZG0KbjZu9pK8XbVXtdc8014PiW4ipe9s0s088l7aOZ1+Es18mKU7LhCtnHTxU6bvB2vnup3TXvxNbBbVUtMpWzi9H2MfFU7e9exyPnx4GPNxZu8cZo9FUSby+F8uBn4ihbo/n2KcNtDhU8JcTt+/wCOUo25ZaWu0tH1NYuMkZOMoMzai4NFEqa4GhVinnHLpw8GclWPgzOcDaEjllBogXMgzmaOhMgFyTjy0IkvQwuFxAKxjuAgCwJXDeIgAD3h2EAAO47iSLIQ5lpNkt0KELnVThGOub+RXv8A6UR3rGqqJm7Z0Os7ckV1MTwXvuc86hXcmWR+hrGvZOU7kbACMzQsgiVSfPX6FbkQbHdIVWySY0yKHBZiTBmhWqWgl0v5lmHnaC/2+hw1ZF8JfCu/0N1K2YOOhYl/Gyze+JW42t3vx8zmrvPwBvLsTeyq0jT+/vpks2lrZN6eBVKX8nLCp7+ZbvX9+palZHGiUp5W1Ry1I++ZNy4EZSv70E3ZSVFLJUa8oaacgqLlpwv9epW2Q7izTTWzujWUtMny4CnU4NHBoWxr8GUst9kPHXRZKK4FMkTfQTnfUmVMpFbREm0RZmzRCEMRIwAAEAAA0h0ADUQC5SQidwuRuJyHYqJuZC4gJcmxpAPQNBB0MAuIBAO4CGAAWUtSsnHQcexMJMvlLJHOy1vIuL7IaFVegQZGoxRYm9jrROnInCZS2SuCYNFsyF7llGaV95Xyss7WfCXW3LqUyNZdKX2Svoe8RcePvxE2Cl75mdrplEQYMRDKHGVid7lYgUgomDYlIGOwE0IdwEMQDEICQNiHf+yhCC4gJsYAACAYXAQAAAAAAAAAAAAABMgSGhBfMsbKkSbKTBoJCQMQmCJMcWISCwJ3G8yA0yk/QqIg2OREl6GO4mAXCwEAASMBiAAGAh3HYAACABiABsAAAJAAAAAAAAAAAAAAAAAAAAABgAwAbABoQgABMY0IAABjQAMQPQiADkCBgAEjEAAIAAAAAAAABoGIC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6" descr="data:image/jpeg;base64,/9j/4AAQSkZJRgABAQAAAQABAAD/2wCEAAkGBxQSEhUUEhQUFhUVFBQUFBUUFBQVFBQUFBUXFhUVFBUYHCggGBolHBQUITEhJSkrLi4uFx8zODMsNygtLisBCgoKDg0OGxAQGiwkHyQsLCwsLCwsLCwsLCwsLCwsLCwsLCwsLCwsLCwsLCwsLCwsLCwsLCwsLCwsLCwsLCwsLP/AABEIALEBHAMBIgACEQEDEQH/xAAbAAACAwEBAQAAAAAAAAAAAAAAAQIDBQQGB//EADYQAAIBAgMGBAMIAwADAAAAAAABAgMRBCExBRJBUWFxgZGh8CKxwQYTMkJS0eHxYnKCI6LC/8QAGgEAAwEBAQEAAAAAAAAAAAAAAAECAwQFBv/EACURAAICAgICAgIDAQAAAAAAAAABAhEDIRIxBEETUSJxMmGBBf/aAAwDAQACEQMRAD8A+H2ECZIoRECTQgoCIwsAqGAxAIAAYgAQAAABMgSiNADExoECATLIRIFtP9y4K2TIqYEpCaJfY0RYJDY7BQCSHYko++omOhWRYWAdhDEJjYgAQDESMAAdgAQxhulUIiAwuIYhgAANSJWIAmUpfYqJWBxJKRLd5F1ZNlNgsXqF/wCcvLqVyiJwoakQGDQiKGADCwDEA7CYqAaHBESdPUa7ExHThqLleybspN2V7JK7b6FM4Wdup1YePwm+GK57M5y1o5XHNdxJFzhn5/sLdIcdj5FFiaiOMS2EBJA2VyRCxYwlHlp74BQWVtCkyUmQsIpCAbESMQ0icafMlfkNR+xciDjYiTsRbG0ArCuDETYwAAEMYAIAGAhgAE4zIANNoTR0xkmTUOZyRZfSrm0Zp9mcotdDqUClxNGjJP6rmE8Opd+Rbxp7RCyVpmYCZ0VsO46oocTBxaNlJMk1xDdCnK3Y6fu9OT0NIxUiW6OSw4aotq07EN0ThTGpWjorQ5aWyOrDw+DuxQjvQXT6r+DqwMPg8Trxx3Zyzlo45Ufi8P6+g5UfPT36HYqd5v8A5Xv0L5ULvLk/W/0K+G+jN5aMmNC4qkD0EsC4RV18UlezWkWsvG2fijklg8rvsRLDQR8hMyN2yK55dzrxEbd+C+pyuOfUxcDoi7KGhMsl6nVhdmSknKTUUlfNpNpcFfV9FmSsbbpGjmoq2cMIN6HTCjGKd38WVlbXnd8DpnGytFWXP33KJuKWV2878uFrK3f+CuCiRzciqSb7FcnbQc5EGzJs0SEyLYMRmywEOwhDAAAQAA7hcdIBDAe6OmAgsDQAAxpApE1YaJCLa9/U7sNiv1WfdXOSMX/RPdyS75cL9uGi8jWFozmk+zbqVHWvKbc3LVvXlr4HLX2Q7Xjn04+RzUpODyd+17epsYTGxlZSyfBnQkpdnI+UP49HnJ0WtcieHlbJ6fI9fi9lxqRu1m/wzWXml9DCxey5U3aSyej4MXwuLtFx8iM1TKJ0PfQ5JU7ZGrgoWajLR/hfFdDqxmy8rr3796Grx8lZPzqDpnBs6F4tcf2zNLZ8Pg/7t+xXs2laS6/C/H3bxNfZ+z2nUi+DT8rplQWkY5MitmS4f+WVuEn6e2a+xcKpzvJfCs31S4LvkiFHZ7e9K34pNLxz+p6nZGzbR3t1PXJ5ZLlnm81Y3gqZx+RmXHRw4jB77cna7+Lw0SXvgY2PoW18Fz/g9jiYJXy1vknkuib4I81tSOb8svkjWcU1Zx4Mz5bPJYlWvfOT48u3victDCSqO0U7cZaJdWz1NLYDl8VW6i81FfiZfisKqa3WtyPCNs2ufXxMPhvs9aPkpKl2eeobPjB5WnLm/wAKIYiVvxZvkdeMrfpy+fiZVVvsYzqKpG0Lk7ZXXq3/AGOWTJzmiiUzjnI64RC5Hd9sPvGtMiJi2apDdu5G490N0VMZECVgFQyIDEAAAAIAABgABcdgGA0TSKxlpkstUeRfOrJ5y+LJLPXJWSu+iXocqkWwrNczWLREkdNOa7d8zqopatX+vijjjiIvVfQ6aU6b0k4u/PLPl5G0f2c81/RrbPxtSnZxllyea8j1ODx1GvHdnFJvXjBv5xfU8hh7p3TjJcr2fmzRo8G4yjnwWXXNeB0QbOPJFM7tofZtxzjdx15tL6oez1kqdT/l8+j+n8m1sDESySknHjGfDsz1FP7P0MRG6ahP80Xl4xekjTlW2ceSbf4nzrG7MlTlvWyvc9hh9lRnJztlOnGa/wDr1PUUNgOUVSrRztaMn+fld8zX2PsfdpKnNZ04yppv9Le8n6/MzlljHoyhDLk1R4DDbKacItcHJ+Ly8bJGlWjuQs0rLNO2fHRnsqmx1FOTWtvJKyXoZWJ2XKrL4/8AxwtbPK66Icc6ZGXx8ke1s8X91KpK0Vdv0XPt1NGlsSFNNztKX6rXStwivqbW5CjlTsl+qWTfW2rMTaONvdJOT55/JHRGTl10cLfGVezM2li+EPhfPWXnw8Mzxm1K6Te8234t+J6LH0akuFo8c1G/nqefxWAgl8U14f1n5jlpaPU8WvZ5/FYtvRW9+hm1W2bdeNKPXucVXEx4L0PPy77Z7ON10jOVB8hvDviXyxF/dl2KHVfv+DmaijoTkw+6SBRXF21ztfhkVtsgyG0iqf2WOSK3IiBLkWkNsiAE2MAABAS33zDffMiMADeAAAAALAMB3HcQ0UhEkSUSGY03zLTRLLVT7k44cpUnzZfShN6KXqaxp+iJWvZ0UcNLgzWwUaya3ZepxYXZlSXRc2/5NfBbFhf45rtFXZ2Ysb+jhzZI+2buzMbUVlOEZc3eCfnc9psHHxTu4tdpwl6N5+Z5rZWx6PCE5PnJqEV3SPY7GwcXJRhGPDNJNLvJmktR2eNN8ppRPbbHxKqx5rXNGxGCRkYLGwi1TUlOS1a/CrdTWp1E9DyMnZ9H41cau2KpFWPPbYq3vdvwSXm2b9eskuZibVanHehJPg4tJtd0zTB2c3/QacGl2eVrzgr7sE3/AJSi/mYu0MVUz3VFLkrP6mvjopZuG9rf7tuLXgeZ2o6Est+cbLSWaV89c+bPWgz5uGO5WY20Z1pX9dPp3PP4mhUd+TtxvpyNvEbPUneE4voZeJwE48PWxbjaPUwtRMevhJPglklknwSV9dWcVTDPoaNeE1+peJn15vmzmyY0j0ccmzmnRfMqdLqTnUfMqnJ8zjmkdcbIumRcQcmRbMHRorDdFYLiuQUFgsACGAhiABgOwWCgABAADEOw0hpCBIaiCZJSZaSE2WU6PF6LqkSjGKK90thH+zVV6RnL9l1Oa4ROujOXSPbU41P2jpoRk9EbRkzCaNPC/wCTb7v6G5gJu6VON32y8v3M/ZuzbZ1Ha+i1k+y4GnW2xToK0df0p5/9P6HZCVI4Mi5Ols9Ps+UKa3sRK9uH5V0UVk2Qxn2qnVkqeHSgrPPR24yk+GXI+eVtsTqS1u9EuCNajUVOm+Lf4pc3y7InUjCeHh/p7PC/aONCLSk27a8ZPglyV369T2mwtuWpKMnn93vPvLM+A4TEudaKbdt5eJ77DbWbqVbaXUVbS2eluxlxUyZRyYX+LPptHbUZpq+e7vLl1XzPO7Vxko3nTdnxXjy4o8lgdtZRz/DJ36J5/NM6sRtBa6p6roy4Y4x6OfI8mSlL0asftFSrLcqxUKn/AKyf+MtU+jMPa1Deve0lz/NHu9TH2zKKTsrxfHO8enYzcN9opU3u1LyjklL80V9UaagdGPE5bLdo4NxtZ52vnyelnxMqpjakNW13zRvVq8Kkbpqz/Mvwv/ZcDEx9KUez46xfiOWX6OnHH0zjntZvVJ+hzyxkHqrFOIprirdtDkr0Gr2afb+TnnmkdkMUDomoPS3n+5zToI53kL7xnLLIn2jpUGumSlSKnEs++Yt8xfE0VlbiG6TbFYmh2QsFiVhCoZEB3C4qGFwCwWAAC41EYwIklEFLkOxSQhpIsjG/QgnYN65omkQ0TukSjd+8h0qLZ2092OmbLSszlJLoswuCWr05vL0NSjVjBPdy5zfDsjKq4myvLPpwOHE4xy7cjT5IwOf45ZHs1sbtfhTv/s9WZM8S2+/mzmc2y+laOfHgZ/K5M3WKMEaGDah/s9e3JF2Kxl1b3YypVSP3nqaLLSpGbw27Zs7JlZ7/ACz8eHyNbZOPyk29X56/sYlColRfNvXolyLNn1bU8/1eOa/cvlVGMocrbNWlj85rq/O+RoUMapRavdrNNcYvKWvh5s8hOrao+79TpwOL3JX1s3lfVcVbsNZiZeOu0bdXEtfBKz5PnF6f0ZG0KbjZu9pK8XbVXtdc8014PiW4ipe9s0s088l7aOZ1+Es18mKU7LhCtnHTxU6bvB2vnup3TXvxNbBbVUtMpWzi9H2MfFU7e9exyPnx4GPNxZu8cZo9FUSby+F8uBn4ihbo/n2KcNtDhU8JcTt+/wCOUo25ZaWu0tH1NYuMkZOMoMzai4NFEqa4GhVinnHLpw8GclWPgzOcDaEjllBogXMgzmaOhMgFyTjy0IkvQwuFxAKxjuAgCwJXDeIgAD3h2EAAO47iSLIQ5lpNkt0KELnVThGOub+RXv8A6UR3rGqqJm7Z0Os7ckV1MTwXvuc86hXcmWR+hrGvZOU7kbACMzQsgiVSfPX6FbkQbHdIVWySY0yKHBZiTBmhWqWgl0v5lmHnaC/2+hw1ZF8JfCu/0N1K2YOOhYl/Gyze+JW42t3vx8zmrvPwBvLsTeyq0jT+/vpks2lrZN6eBVKX8nLCp7+ZbvX9+palZHGiUp5W1Ry1I++ZNy4EZSv70E3ZSVFLJUa8oaacgqLlpwv9epW2Q7izTTWzujWUtMny4CnU4NHBoWxr8GUst9kPHXRZKK4FMkTfQTnfUmVMpFbREm0RZmzRCEMRIwAAEAAA0h0ADUQC5SQidwuRuJyHYqJuZC4gJcmxpAPQNBB0MAuIBAO4CGAAWUtSsnHQcexMJMvlLJHOy1vIuL7IaFVegQZGoxRYm9jrROnInCZS2SuCYNFsyF7llGaV95Xyss7WfCXW3LqUyNZdKX2Svoe8RcePvxE2Cl75mdrplEQYMRDKHGVid7lYgUgomDYlIGOwE0IdwEMQDEICQNiHf+yhCC4gJsYAACAYXAQAAAAAAAAAAAAABMgSGhBfMsbKkSbKTBoJCQMQmCJMcWISCwJ3G8yA0yk/QqIg2OREl6GO4mAXCwEAASMBiAAGAh3HYAACABiABsAAAJAAAAAAAAAAAAAAAAAAAAABgAwAbABoQgABMY0IAABjQAMQPQiADkCBgAEjEAAIAAAAAAAABoGICg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7098" y="2207365"/>
            <a:ext cx="4069447" cy="41276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loudwire.com/files/2015/06/Angel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0" y="0"/>
            <a:ext cx="914192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static1.squarespace.com/static/522fbe10e4b0a5b139fe4153/t/54db3cb1e4b0da005629e5d5/1423654065411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1360" y="1052736"/>
            <a:ext cx="465944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656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49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人無法直接得到天啟的原因</a:t>
            </a:r>
            <a:r>
              <a:rPr lang="en-US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309</a:t>
            </a:r>
            <a:r>
              <a:rPr lang="zh-TW" altLang="en-US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196752"/>
            <a:ext cx="4193641" cy="5805264"/>
          </a:xfrm>
        </p:spPr>
        <p:txBody>
          <a:bodyPr>
            <a:normAutofit lnSpcReduction="10000"/>
          </a:bodyPr>
          <a:lstStyle/>
          <a:p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若人間不再有天道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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人和天界的關係就會斷絕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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人不再有理性。因為人的理性，得自澆灌到人間的天界光明。</a:t>
            </a:r>
            <a:endParaRPr lang="zh-TW" altLang="en-US" sz="24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比起其他星球的人，人類更在意外在世俗的事務，。但要得到上天的啟示，只能藉由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內在的素質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。如果透過外在感官接受啟示，就算接收到也不會明白的。</a:t>
            </a:r>
            <a:endParaRPr lang="zh-TW" altLang="en-US" sz="24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人的這種態度，可以從教會裡的人身上，看得很清楚。雖然透過聖經，知道有天界、冥界和死後的生命，但是心中還是不信。而且，其中還有許多有名的知識分子，也是公認有智慧的人呢。</a:t>
            </a:r>
            <a:endParaRPr lang="zh-TW" altLang="en-US" sz="2400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292" name="Picture 4" descr="http://www.erikarossi.com/files/gimgs/28_illuminat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085" y="3769050"/>
            <a:ext cx="3914443" cy="3914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loudwire.com/files/2015/06/Angel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0" y="0"/>
            <a:ext cx="914192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人沒有天道就沒有光明</a:t>
            </a:r>
            <a:r>
              <a:rPr lang="en-US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310</a:t>
            </a:r>
            <a:r>
              <a:rPr lang="zh-TW" altLang="en-US" sz="2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2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2200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85516" y="1331461"/>
            <a:ext cx="4450980" cy="5373216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 我告訴天人，有些人輕視了聖經的平舖直述風格，而不了解它的內在意義，也不信其中含藏著那麼多的智慧。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 天人回應說，雖然在字面上來看聖經的文字顯得很簡單，但是它卻是無比獨特的，因為上天的智慧不僅在每個句子中，也在每個字之中。這種智慧的光明，都照耀到天界中了。因為是神的真理，當然會照亮天界啦</a:t>
            </a:r>
            <a:r>
              <a:rPr lang="en-US" sz="2400" b="1" dirty="0" smtClean="0">
                <a:latin typeface="標楷體" pitchFamily="65" charset="-120"/>
                <a:ea typeface="標楷體" pitchFamily="65" charset="-120"/>
              </a:rPr>
              <a:t>132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 他們還說，沒有聖經的話，天界的光是不會照耀地球上的人了，天界和人間也就連結不上了。所以，只要人透過聖經，得到神性真理的啟示，人就可以連結天，而得到天界光明的照耀。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4340" name="Picture 4" descr="https://www.christianityworks.com/wp-content/uploads/2013/05/CW074-Wisdom-that-Wor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684" y="1988840"/>
            <a:ext cx="4587718" cy="380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loudwire.com/files/2015/06/Angel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0" y="0"/>
            <a:ext cx="914192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物質性思維阻礙靈性思維</a:t>
            </a:r>
            <a:endParaRPr lang="zh-TW" altLang="en-US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0034" y="1841404"/>
            <a:ext cx="8001056" cy="4730868"/>
          </a:xfrm>
        </p:spPr>
        <p:txBody>
          <a:bodyPr>
            <a:normAutofit/>
          </a:bodyPr>
          <a:lstStyle/>
          <a:p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  人為什麼不知道</a:t>
            </a:r>
            <a:r>
              <a:rPr lang="zh-TW" altLang="en-US" sz="2800" b="1" u="sng" dirty="0" smtClean="0">
                <a:latin typeface="標楷體" pitchFamily="65" charset="-120"/>
                <a:ea typeface="標楷體" pitchFamily="65" charset="-120"/>
              </a:rPr>
              <a:t>聖經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的字面和靈性意義間，具有相應的關係呢？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		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因為人完全不明白，天人的靈性思想和言論，和人類的物質性思想和言論的不同。</a:t>
            </a: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  除非人能明白這一點，人是無法了解內在認知指的是什麼的。也不會明白，透過內在認知可以連結上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什麼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。天人還說，當人明白了內在的認知，就可用這種知識閱讀</a:t>
            </a:r>
            <a:r>
              <a:rPr lang="zh-TW" altLang="en-US" sz="2800" b="1" u="sng" dirty="0" smtClean="0">
                <a:latin typeface="標楷體" pitchFamily="65" charset="-120"/>
                <a:ea typeface="標楷體" pitchFamily="65" charset="-120"/>
              </a:rPr>
              <a:t>聖經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，而能得到內在的智慧，也能和天界連結的更緊密了，也就能得到如天人般的智慧了。</a:t>
            </a: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oudwire.com/files/2015/06/Angel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808" y="0"/>
            <a:ext cx="91588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靈性和肉身</a:t>
            </a:r>
            <a:endParaRPr lang="zh-TW" altLang="en-US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1611601"/>
            <a:ext cx="4032448" cy="4049647"/>
          </a:xfrm>
        </p:spPr>
        <p:txBody>
          <a:bodyPr>
            <a:normAutofit/>
          </a:bodyPr>
          <a:lstStyle/>
          <a:p>
            <a:r>
              <a:rPr lang="zh-TW" altLang="en-US" b="1" dirty="0" smtClean="0"/>
              <a:t>   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內在的人就是人的靈性，外在的人就是人的肉身。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兩者不同，就像是天界和人間的差別一樣。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一切肉身發生的事，全都源於人的靈性。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Picture 2" descr="http://www.strategiesbusinessonline.com/wp-content/uploads/2015/04/aurabas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1888" y="1263512"/>
            <a:ext cx="3564868" cy="5059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oudwire.com/files/2015/06/Angel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808" y="0"/>
            <a:ext cx="91588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 smtClean="0"/>
              <a:t> 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天人社群的位置與功能</a:t>
            </a:r>
            <a:r>
              <a:rPr lang="zh-TW" altLang="en-US" dirty="0" smtClean="0">
                <a:solidFill>
                  <a:schemeClr val="bg1"/>
                </a:solidFill>
              </a:rPr>
              <a:t/>
            </a:r>
            <a:br>
              <a:rPr lang="zh-TW" altLang="en-US" dirty="0" smtClean="0">
                <a:solidFill>
                  <a:schemeClr val="bg1"/>
                </a:solidFill>
              </a:rPr>
            </a:b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42952" y="1912842"/>
            <a:ext cx="4400552" cy="5088058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整个天界展現出一个人的完美形象。這个巨大無比的人形被稱為是“最偉大的人”。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組成天界的天人社區，就是依據人體各肢體、器官和內臟的結構和位置，作出了相一致的配置。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這些天人社區座落在頭部、四肢、胸部等各自相應的位置上。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人類就是透過從這種相應關係得以存續，而這種存續的根源就是</a:t>
            </a:r>
            <a:r>
              <a:rPr lang="zh-TW" altLang="en-US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天界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  <p:pic>
        <p:nvPicPr>
          <p:cNvPr id="6" name="Picture 4" descr="http://ascensionwhispers.com/wordpress/wp-content/uploads/2013/06/whitesourcesphe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29386"/>
            <a:ext cx="3851920" cy="4601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oudwire.com/files/2015/06/Angel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808" y="0"/>
            <a:ext cx="91588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天界的澆灌轉化成物質界的果效</a:t>
            </a:r>
            <a:endParaRPr lang="zh-TW" altLang="en-US" sz="40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  其他各部位，可以依據這樣的相應原則，來理解它們的功能和意義。他們會分別澆灌進入人體的相同部位，產生相應的作用。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b="1" dirty="0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天界的澆灌，會進入各个部位的功能和作用之中。而這些源於靈界的“作用”，必須得轉化成自然界的形態。所以就在“作用”中呈現出了源於靈界的“果效”。這種情況，就是所謂的相應關係。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oudwire.com/files/2015/06/Angel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808" y="0"/>
            <a:ext cx="91588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天界和人間的各種關係</a:t>
            </a:r>
            <a:b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://vignette2.wikia.nocookie.net/glee/images/c/ce/Waterfall-Wallpaper-Hd4.jpg/revision/latest?cb=201306192245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711" y="1264277"/>
            <a:ext cx="8901769" cy="5563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天界和人存在</a:t>
            </a:r>
            <a:r>
              <a:rPr lang="zh-TW" altLang="en-US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相應關係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，在</a:t>
            </a:r>
            <a:r>
              <a:rPr lang="zh-TW" altLang="en-US" b="1" u="dotted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天界的奧秘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系列的書中，則把“相應”、“表徵”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、“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靈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界對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自然界的靈性澆灌”，以及“肉身和靈魂的結合”等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議題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作了進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一步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說明。</a:t>
            </a:r>
          </a:p>
          <a:p>
            <a:endParaRPr lang="zh-TW" alt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oudwire.com/files/2015/06/Angel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808" y="0"/>
            <a:ext cx="91588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上天為何要道成肉身？</a:t>
            </a:r>
            <a:r>
              <a:rPr lang="zh-TW" altLang="en-US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 所有和天界的相應關係，就是和上天的相應關係。因為，天界就是源於上天，上天也就是天界。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 如果不是由上天的神性，澆灌進入天界，再依據相應的法則，層層相應地澆灌而進入世間的話，那會有天人或人類的存在呢？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b="1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這彰顯出了，為什麼上天要道成肉身，而且都以人的形象在人間的道理了。因為，在這之前，代表天界的神人，已經無法再滿足，人要求以証據解釋一切的需求了。這讓身為天界未來成員的人類道德敗壞，而摧毀了天界培育天人的規律了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1392238" y="228600"/>
            <a:ext cx="6400800" cy="1066800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看清了真相嗎？</a:t>
            </a:r>
          </a:p>
        </p:txBody>
      </p:sp>
      <p:pic>
        <p:nvPicPr>
          <p:cNvPr id="9219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88820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6480720"/>
            <a:ext cx="9180512" cy="40466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心靈幻境</a:t>
            </a:r>
            <a:endParaRPr lang="zh-TW" altLang="en-US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96607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oudwire.com/files/2015/06/Angel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808" y="0"/>
            <a:ext cx="91588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存續來自第一因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dirty="0"/>
          </a:p>
        </p:txBody>
      </p:sp>
      <p:pic>
        <p:nvPicPr>
          <p:cNvPr id="6146" name="Picture 2" descr="http://41.media.tumblr.com/824d204748197eb1b35a04eb3e3b17c6/tumblr_ng7xibD5EE1tku5lko1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934915"/>
            <a:ext cx="6216625" cy="3238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28736"/>
            <a:ext cx="7859216" cy="2648336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 凡存在於自然界的事物，這是因為它們都源自靈界，也靠靈界而能存續。進一步說，不論是自然界或靈界，全都根源自上天。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 這就必須說明存續這个觀念，每件事物的存在，都來自它的成因，存續就是永恆的存在。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oudwire.com/files/2015/06/Angel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808" y="0"/>
            <a:ext cx="91588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上天的規範</a:t>
            </a:r>
            <a:r>
              <a:rPr lang="zh-TW" altLang="en-US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 descr="nodeIm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14"/>
          <a:stretch/>
        </p:blipFill>
        <p:spPr bwMode="auto">
          <a:xfrm>
            <a:off x="-47302" y="3717032"/>
            <a:ext cx="5369930" cy="3148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8147248" cy="3268959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一切存續在自然界中的相應物，都出於上天的規劃。由上天的善，形成了上天的規範。而善根源自上天，經過層層天界後，依據相應的法則，進入自然界中的</a:t>
            </a:r>
            <a:r>
              <a:rPr lang="zh-TW" altLang="en-US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終端相應物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依據上天的規範，所有良善完美的事物，都是有用的事物。善事之所以是善，就因為它們是有用的。而</a:t>
            </a:r>
            <a:r>
              <a:rPr lang="zh-TW" altLang="en-US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真理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就是鑑定良善的標準。這也是為甚麼世上所有合乎上天規範的事物，本質上都符合良善和真理的標準。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oudwire.com/files/2015/06/Angel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808" y="0"/>
            <a:ext cx="91588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上天對一切事物賦予不同形態及功能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 地上一切全都源於上天，而上天對事物的本質，都賦予了各種</a:t>
            </a:r>
            <a:r>
              <a:rPr lang="zh-TW" altLang="en-US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不同功能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，以便它們發揮各自的功能，來彰顯它們相應的作用。這從動物界和植物界中，都可以見到確切的証明。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 人只要</a:t>
            </a:r>
            <a:r>
              <a:rPr lang="zh-TW" altLang="en-US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從內在的角度思考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，都可以在這兩个世界的事物中，見到它們確是源自天界的証據。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" y="0"/>
            <a:ext cx="9201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標題 1"/>
          <p:cNvSpPr>
            <a:spLocks noGrp="1"/>
          </p:cNvSpPr>
          <p:nvPr>
            <p:ph type="title"/>
          </p:nvPr>
        </p:nvSpPr>
        <p:spPr>
          <a:xfrm>
            <a:off x="1252538" y="0"/>
            <a:ext cx="6581775" cy="1357298"/>
          </a:xfrm>
        </p:spPr>
        <p:txBody>
          <a:bodyPr>
            <a:normAutofit fontScale="90000"/>
          </a:bodyPr>
          <a:lstStyle/>
          <a:p>
            <a:pPr marL="609600" indent="-609600" eaLnBrk="1" hangingPunct="1"/>
            <a:r>
              <a:rPr lang="en-US" altLang="zh-TW" sz="4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altLang="zh-TW" sz="4400" b="1" dirty="0" smtClean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</a:rPr>
              <a:t>相關認知</a:t>
            </a:r>
            <a:r>
              <a:rPr lang="en-US" altLang="zh-TW" sz="4400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400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萬教相容的心格局 </a:t>
            </a:r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?</a:t>
            </a:r>
            <a:b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</a:br>
            <a:endParaRPr lang="zh-TW" altLang="en-US" sz="40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0116" name="內容版面配置區 2"/>
          <p:cNvSpPr>
            <a:spLocks noGrp="1"/>
          </p:cNvSpPr>
          <p:nvPr>
            <p:ph idx="1"/>
          </p:nvPr>
        </p:nvSpPr>
        <p:spPr>
          <a:xfrm>
            <a:off x="533400" y="5173663"/>
            <a:ext cx="7886700" cy="1541485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Font typeface="Arial" charset="0"/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鈴木大拙與北方的佛陀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佛教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基督教、天主教、猶太教、伊斯蘭教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儒、道、墨家、薩滿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2238"/>
            <a:ext cx="8172450" cy="1325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sz="4000" b="1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4000" b="1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600" b="1" smtClean="0">
                <a:solidFill>
                  <a:srgbClr val="A50021"/>
                </a:solidFill>
                <a:latin typeface="微軟正黑體" pitchFamily="34" charset="-120"/>
                <a:ea typeface="微軟正黑體" pitchFamily="34" charset="-120"/>
              </a:rPr>
              <a:t>鈴木大拙與「北方的佛陀」</a:t>
            </a:r>
            <a:r>
              <a:rPr lang="en-US" altLang="zh-TW" sz="3200" b="1" smtClean="0">
                <a:solidFill>
                  <a:srgbClr val="A50021"/>
                </a:solidFill>
                <a:latin typeface="微軟正黑體" pitchFamily="34" charset="-120"/>
                <a:ea typeface="微軟正黑體" pitchFamily="34" charset="-120"/>
              </a:rPr>
              <a:t>1870-1895</a:t>
            </a:r>
            <a:r>
              <a:rPr lang="en-US" altLang="zh-TW" sz="3200" b="1" smtClean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200" b="1" smtClean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</a:br>
            <a:endParaRPr lang="en-US" altLang="zh-TW" sz="3200" b="1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4552950" cy="5029200"/>
          </a:xfrm>
        </p:spPr>
        <p:txBody>
          <a:bodyPr/>
          <a:lstStyle/>
          <a:p>
            <a:pPr eaLnBrk="1" hangingPunct="1"/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1870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生於佛教家庭</a:t>
            </a:r>
          </a:p>
          <a:p>
            <a:pPr eaLnBrk="1" hangingPunct="1"/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歲入</a:t>
            </a:r>
            <a:r>
              <a:rPr lang="en-US" altLang="zh-TW" sz="2400" b="1" dirty="0" err="1" smtClean="0">
                <a:latin typeface="微軟正黑體" pitchFamily="34" charset="-120"/>
                <a:ea typeface="微軟正黑體" pitchFamily="34" charset="-120"/>
              </a:rPr>
              <a:t>Kokutaiji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 Zen Temple 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學禪</a:t>
            </a:r>
          </a:p>
          <a:p>
            <a:pPr eaLnBrk="1" hangingPunct="1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畢業後進入東京大學主修哲學</a:t>
            </a:r>
          </a:p>
          <a:p>
            <a:pPr eaLnBrk="1" hangingPunct="1"/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1895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畢業時出版“宗教新詮釋”提出普世真理及宗教對推動普世真理的重要性。與瑞登波觀念相似。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不願用宗派名稱，只用宗教一詞作為總的概念。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sz="1800" b="1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sz="1800" b="1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endParaRPr lang="zh-TW" altLang="en-US" sz="1800" b="1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endParaRPr lang="zh-TW" altLang="en-US" sz="1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114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1113" y="1447800"/>
            <a:ext cx="361473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2238"/>
            <a:ext cx="8172450" cy="1325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sz="4000" b="1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4000" b="1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600" b="1" smtClean="0">
                <a:solidFill>
                  <a:srgbClr val="A50021"/>
                </a:solidFill>
                <a:latin typeface="微軟正黑體" pitchFamily="34" charset="-120"/>
                <a:ea typeface="微軟正黑體" pitchFamily="34" charset="-120"/>
              </a:rPr>
              <a:t>鈴木大拙與「北方的佛陀」</a:t>
            </a:r>
            <a:r>
              <a:rPr lang="en-US" altLang="zh-TW" sz="3600" b="1" smtClean="0">
                <a:solidFill>
                  <a:srgbClr val="A50021"/>
                </a:solidFill>
                <a:latin typeface="微軟正黑體" pitchFamily="34" charset="-120"/>
                <a:ea typeface="微軟正黑體" pitchFamily="34" charset="-120"/>
              </a:rPr>
              <a:t>1907-1966</a:t>
            </a:r>
            <a:r>
              <a:rPr lang="en-US" altLang="zh-TW" sz="3600" b="1" smtClean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600" b="1" smtClean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</a:br>
            <a:endParaRPr lang="en-US" altLang="zh-TW" sz="3600" b="1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4552950" cy="5029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1907-1908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在美國時接觸瑞登波的著作，一生譯著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本瑞登波神學著作。</a:t>
            </a:r>
          </a:p>
          <a:p>
            <a:pPr eaLnBrk="1" hangingPunct="1"/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生活在帝國主義的日本，尋求具有普世價值的宗教，選擇禪宗作為出路。</a:t>
            </a:r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他認為，佛教的輪迴依據道德的報應為前提，這和瑞登波說的「相應」道理，也適用於佛法。</a:t>
            </a:r>
          </a:p>
          <a:p>
            <a:pPr eaLnBrk="1" hangingPunct="1"/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高度贊賞瑞登波的高貴人格，極力推崇他為國為民為人類服務的風範。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sz="1800" b="1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sz="1800" b="1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endParaRPr lang="zh-TW" altLang="en-US" sz="1800" b="1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endParaRPr lang="zh-TW" altLang="en-US" sz="1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216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1113" y="1447800"/>
            <a:ext cx="361473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839200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4267200"/>
            <a:ext cx="7886700" cy="2441575"/>
          </a:xfrm>
        </p:spPr>
        <p:txBody>
          <a:bodyPr/>
          <a:lstStyle/>
          <a:p>
            <a:pPr eaLnBrk="1" hangingPunct="1"/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談到大乘佛教和瑞登波神學的相似處？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  鈴木突然揮舞手上湯匙，宣稱 “這支湯匙現在就在樂園中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---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我們現在天界中”接著說瑞登波就是你們的「北方的佛陀」。</a:t>
            </a:r>
          </a:p>
          <a:p>
            <a:pPr eaLnBrk="1" hangingPunct="1"/>
            <a:endParaRPr lang="zh-TW" altLang="en-US" dirty="0" smtClean="0"/>
          </a:p>
        </p:txBody>
      </p:sp>
    </p:spTree>
  </p:cSld>
  <p:clrMapOvr>
    <a:masterClrMapping/>
  </p:clrMapOvr>
  <p:transition spd="slow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92588"/>
            <a:ext cx="914400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701675"/>
          </a:xfrm>
          <a:extLst>
            <a:ext uri="{909E8E84-426E-40DD-AFC4-6F175D3DCCD1}"/>
          </a:extLst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3200" b="1" dirty="0" smtClean="0">
                <a:solidFill>
                  <a:srgbClr val="A50021"/>
                </a:solidFill>
                <a:ea typeface="標楷體" panose="03000509000000000000" pitchFamily="65" charset="-120"/>
              </a:rPr>
              <a:t>               </a:t>
            </a:r>
            <a:r>
              <a:rPr lang="zh-TW" altLang="en-US" b="1" dirty="0" smtClean="0">
                <a:solidFill>
                  <a:srgbClr val="A50021"/>
                </a:solidFill>
                <a:ea typeface="標楷體" panose="03000509000000000000" pitchFamily="65" charset="-120"/>
              </a:rPr>
              <a:t/>
            </a:r>
            <a:br>
              <a:rPr lang="zh-TW" altLang="en-US" b="1" dirty="0" smtClean="0">
                <a:solidFill>
                  <a:srgbClr val="A50021"/>
                </a:solidFill>
                <a:ea typeface="標楷體" panose="03000509000000000000" pitchFamily="65" charset="-120"/>
              </a:rPr>
            </a:br>
            <a:r>
              <a:rPr lang="zh-TW" altLang="en-US" sz="4900" b="1" dirty="0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佛教   </a:t>
            </a:r>
            <a:r>
              <a:rPr lang="zh-TW" altLang="en-US" sz="3600" b="1" dirty="0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華嚴經</a:t>
            </a:r>
            <a:br>
              <a:rPr lang="zh-TW" altLang="en-US" sz="3600" b="1" dirty="0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b="1" dirty="0" smtClean="0">
              <a:solidFill>
                <a:srgbClr val="A5002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915400" cy="3200400"/>
          </a:xfrm>
        </p:spPr>
        <p:txBody>
          <a:bodyPr rtlCol="0">
            <a:normAutofit fontScale="92500" lnSpcReduction="20000"/>
          </a:bodyPr>
          <a:lstStyle/>
          <a:p>
            <a:pPr eaLnBrk="1" hangingPunct="1">
              <a:defRPr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華藏世界海的十方，各有一個莊嚴美妙的世界海，一起構成了</a:t>
            </a:r>
            <a:r>
              <a:rPr lang="zh-TW" alt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標楷體" pitchFamily="65" charset="-120"/>
                <a:ea typeface="標楷體" pitchFamily="65" charset="-120"/>
              </a:rPr>
              <a:t>一真法界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>
              <a:defRPr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在不可說佛剎微塵數香水海中，有不可說佛剎微塵數世界種安住每個世界種中，有不可說佛剎微塵數的世界。</a:t>
            </a:r>
          </a:p>
          <a:p>
            <a:pPr eaLnBrk="1" hangingPunct="1">
              <a:defRPr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這些世界有以</a:t>
            </a:r>
            <a:r>
              <a:rPr lang="zh-TW" alt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標楷體" pitchFamily="65" charset="-120"/>
                <a:ea typeface="標楷體" pitchFamily="65" charset="-120"/>
              </a:rPr>
              <a:t>菩薩影像為體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，有以眾色燄為體，有以諸光明為體，等等。</a:t>
            </a:r>
          </a:p>
          <a:p>
            <a:pPr eaLnBrk="1" hangingPunct="1">
              <a:defRPr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這十個世界海，與華藏世界</a:t>
            </a:r>
            <a:r>
              <a:rPr lang="zh-TW" alt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標楷體" pitchFamily="65" charset="-120"/>
                <a:ea typeface="標楷體" pitchFamily="65" charset="-120"/>
              </a:rPr>
              <a:t>共構成一真法界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，即指諸佛平等法身，從本以來，不生不滅，非空非有，離名離相，無內無外，是</a:t>
            </a:r>
            <a:r>
              <a:rPr lang="zh-TW" alt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標楷體" pitchFamily="65" charset="-120"/>
                <a:ea typeface="標楷體" pitchFamily="65" charset="-120"/>
              </a:rPr>
              <a:t>唯一真實的法界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>
              <a:defRPr/>
            </a:pPr>
            <a:endParaRPr lang="zh-TW" altLang="en-US" sz="2000" b="1" dirty="0" smtClean="0">
              <a:ea typeface="標楷體" pitchFamily="65" charset="-120"/>
            </a:endParaRPr>
          </a:p>
          <a:p>
            <a:pPr eaLnBrk="1" hangingPunct="1">
              <a:defRPr/>
            </a:pPr>
            <a:endParaRPr lang="zh-TW" altLang="en-US" sz="1900" b="1" dirty="0" smtClean="0">
              <a:ea typeface="標楷體" pitchFamily="65" charset="-120"/>
            </a:endParaRPr>
          </a:p>
          <a:p>
            <a:pPr eaLnBrk="1" hangingPunct="1">
              <a:defRPr/>
            </a:pPr>
            <a:endParaRPr lang="zh-TW" altLang="en-US" sz="1900" b="1" dirty="0" smtClean="0">
              <a:ea typeface="標楷體" pitchFamily="65" charset="-120"/>
            </a:endParaRPr>
          </a:p>
          <a:p>
            <a:pPr eaLnBrk="1" hangingPunct="1">
              <a:defRPr/>
            </a:pPr>
            <a:endParaRPr lang="zh-TW" altLang="en-US" b="1" dirty="0" smtClean="0">
              <a:ea typeface="標楷體" pitchFamily="65" charset="-120"/>
            </a:endParaRPr>
          </a:p>
        </p:txBody>
      </p:sp>
    </p:spTree>
  </p:cSld>
  <p:clrMapOvr>
    <a:masterClrMapping/>
  </p:clrMapOvr>
  <p:transition spd="slow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47800"/>
            <a:ext cx="7886700" cy="43434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zh-TW" altLang="en-US" sz="36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淨土宗</a:t>
            </a:r>
          </a:p>
          <a:p>
            <a:pPr eaLnBrk="1" hangingPunct="1">
              <a:buFont typeface="Wingdings" pitchFamily="2" charset="2"/>
              <a:buNone/>
            </a:pPr>
            <a:endParaRPr lang="en-US" altLang="zh-TW" sz="36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3600" b="1" smtClean="0">
                <a:latin typeface="標楷體" pitchFamily="65" charset="-120"/>
                <a:ea typeface="標楷體" pitchFamily="65" charset="-120"/>
              </a:rPr>
              <a:t>到淨土後繼續學習。這和瑞登波說，善靈到天界後，可繼續學習，而在天界的光明中，善靈變得非常聰明，</a:t>
            </a:r>
            <a:endParaRPr lang="en-US" altLang="zh-TW" sz="36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3600" b="1" smtClean="0">
                <a:latin typeface="標楷體" pitchFamily="65" charset="-120"/>
                <a:ea typeface="標楷體" pitchFamily="65" charset="-120"/>
              </a:rPr>
              <a:t>可學會在人世時學不會的道理</a:t>
            </a:r>
            <a:r>
              <a:rPr lang="en-US" altLang="zh-TW" sz="3600" b="1" smtClean="0">
                <a:latin typeface="標楷體" pitchFamily="65" charset="-120"/>
                <a:ea typeface="標楷體" pitchFamily="65" charset="-120"/>
              </a:rPr>
              <a:t>‧</a:t>
            </a:r>
          </a:p>
          <a:p>
            <a:pPr eaLnBrk="1" hangingPunct="1">
              <a:buFont typeface="Wingdings" pitchFamily="2" charset="2"/>
              <a:buNone/>
            </a:pPr>
            <a:endParaRPr lang="en-US" altLang="zh-TW" sz="2800" b="1" smtClean="0"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sz="2800" b="1" smtClean="0"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sz="2400" b="1" smtClean="0"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sz="2400" b="1" smtClean="0">
              <a:ea typeface="標楷體" pitchFamily="65" charset="-120"/>
            </a:endParaRPr>
          </a:p>
        </p:txBody>
      </p:sp>
    </p:spTree>
  </p:cSld>
  <p:clrMapOvr>
    <a:masterClrMapping/>
  </p:clrMapOvr>
  <p:transition spd="slow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 sz="36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達摩破相論</a:t>
            </a:r>
            <a:r>
              <a:rPr lang="zh-TW" altLang="en-US" sz="3600" b="1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600" b="1" smtClean="0">
                <a:latin typeface="微軟正黑體" pitchFamily="34" charset="-120"/>
                <a:ea typeface="微軟正黑體" pitchFamily="34" charset="-120"/>
              </a:rPr>
              <a:t>p.58</a:t>
            </a:r>
            <a:br>
              <a:rPr lang="en-US" altLang="zh-TW" sz="3600" b="1" smtClean="0">
                <a:latin typeface="微軟正黑體" pitchFamily="34" charset="-120"/>
                <a:ea typeface="微軟正黑體" pitchFamily="34" charset="-120"/>
              </a:rPr>
            </a:br>
            <a:endParaRPr lang="zh-TW" altLang="en-US" smtClean="0"/>
          </a:p>
        </p:txBody>
      </p:sp>
      <p:sp>
        <p:nvSpPr>
          <p:cNvPr id="9625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對「修造伽藍、鑄寫形象、燒香散花、燃燈、晝夜六時繞塔行道、持齋禮拜，種種功德，皆成佛道」，有靈性意涵的解釋。</a:t>
            </a:r>
          </a:p>
          <a:p>
            <a:pPr eaLnBrk="1" hangingPunct="1"/>
            <a:endParaRPr lang="en-US" altLang="zh-TW" sz="3200" b="1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和瑞登波的觀點，有異曲同工之妙。</a:t>
            </a:r>
          </a:p>
          <a:p>
            <a:pPr eaLnBrk="1" hangingPunct="1"/>
            <a:endParaRPr lang="zh-TW" altLang="en-US" sz="320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39" y="-243408"/>
            <a:ext cx="7249127" cy="72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732240" y="-144016"/>
            <a:ext cx="2664296" cy="7101408"/>
          </a:xfrm>
        </p:spPr>
        <p:txBody>
          <a:bodyPr vert="eaVert">
            <a:normAutofit/>
          </a:bodyPr>
          <a:lstStyle/>
          <a:p>
            <a:r>
              <a:rPr lang="zh-CN" altLang="en-US" sz="8000" dirty="0" smtClean="0">
                <a:latin typeface="標楷體" pitchFamily="65" charset="-120"/>
                <a:ea typeface="標楷體" pitchFamily="65" charset="-120"/>
              </a:rPr>
              <a:t>正面还是侧面</a:t>
            </a:r>
            <a:endParaRPr lang="en-US" altLang="zh-TW" sz="8000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19937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0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地藏菩薩本願經</a:t>
            </a:r>
          </a:p>
        </p:txBody>
      </p:sp>
      <p:sp>
        <p:nvSpPr>
          <p:cNvPr id="9728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全經說明，在人間所作惡行，在地獄中所得到的相應罪罰。</a:t>
            </a:r>
          </a:p>
          <a:p>
            <a:pPr eaLnBrk="1" hangingPunct="1"/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這和瑞登波靈視所見相同，可以相互印證研究。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如何心態即轉化成如何狀態。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sz="3600" b="1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8210550" cy="1325563"/>
          </a:xfrm>
        </p:spPr>
        <p:txBody>
          <a:bodyPr/>
          <a:lstStyle/>
          <a:p>
            <a:pPr eaLnBrk="1" hangingPunct="1"/>
            <a:r>
              <a:rPr lang="zh-TW" altLang="en-US" sz="38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基督教、天主教、猶太教、伊斯蘭教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73263"/>
            <a:ext cx="4495800" cy="4351337"/>
          </a:xfrm>
        </p:spPr>
        <p:txBody>
          <a:bodyPr/>
          <a:lstStyle/>
          <a:p>
            <a:pPr eaLnBrk="1" hangingPunct="1"/>
            <a:r>
              <a:rPr lang="zh-TW" altLang="en-US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基督教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瑞登波主張；透過他蒙上天恩典，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自靈界見聞的訊息，就可揭示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聖經的靈性意涵，正是基督再來的真實意思。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認為不論宗教，只要相信有上天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，並能以大愛行善，都可進天界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，進去後可再進一步學習真理。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zh-TW" sz="2400" b="1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zh-TW" b="1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ea typeface="標楷體" pitchFamily="65" charset="-120"/>
            </a:endParaRPr>
          </a:p>
        </p:txBody>
      </p:sp>
      <p:pic>
        <p:nvPicPr>
          <p:cNvPr id="98308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981200"/>
            <a:ext cx="4191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8600"/>
            <a:ext cx="4800600" cy="63246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2000" b="1" dirty="0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天主教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痛斥當時代教皇制度</a:t>
            </a:r>
            <a:r>
              <a:rPr lang="en-US" altLang="zh-TW" sz="2000" b="1" dirty="0" smtClean="0">
                <a:latin typeface="標楷體" pitchFamily="65" charset="-120"/>
                <a:ea typeface="標楷體" pitchFamily="65" charset="-120"/>
              </a:rPr>
              <a:t>(17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世紀之前</a:t>
            </a:r>
            <a:r>
              <a:rPr lang="en-US" altLang="zh-TW" sz="2000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，認為是邪惡的勢力，不能接受。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認為信稱義後，需把真理活出來，才能塑建可入天國的靈命。</a:t>
            </a:r>
            <a:endParaRPr lang="en-US" altLang="zh-TW" sz="20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zh-TW" sz="20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000" b="1" dirty="0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猶太教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認為靈界沒有民族、男、</a:t>
            </a:r>
            <a:endParaRPr lang="en-US" altLang="zh-TW" sz="20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女的差異，全以靈性善惡為主。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猶太人靈魂入天界，接待的亞伯拉</a:t>
            </a:r>
            <a:endParaRPr lang="en-US" altLang="zh-TW" sz="20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罕和摩西告知，天界的聖經和人間的不</a:t>
            </a:r>
            <a:endParaRPr lang="en-US" altLang="zh-TW" sz="20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同，並無他們倆位，他們只是信心和守</a:t>
            </a:r>
            <a:endParaRPr lang="en-US" altLang="zh-TW" sz="20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戒命的表徵</a:t>
            </a:r>
            <a:endParaRPr lang="en-US" altLang="zh-TW" sz="20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zh-TW" sz="20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000" b="1" dirty="0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伊斯蘭教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瑞登波看到中轉界中，等待去天界的靈</a:t>
            </a:r>
            <a:endParaRPr lang="en-US" altLang="zh-TW" sz="20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眾裡，伊斯蘭教信眾的人數比基督徒多。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sz="20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9331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0"/>
            <a:ext cx="40386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854075"/>
          </a:xfrm>
        </p:spPr>
        <p:txBody>
          <a:bodyPr/>
          <a:lstStyle/>
          <a:p>
            <a:pPr algn="ctr" eaLnBrk="1" hangingPunct="1"/>
            <a:r>
              <a:rPr lang="zh-TW" altLang="en-US" sz="4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道教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143000"/>
            <a:ext cx="7677150" cy="50292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zh-TW" altLang="en-US" sz="28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太上感應篇</a:t>
            </a:r>
            <a:r>
              <a:rPr lang="en-US" altLang="zh-TW" sz="28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28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太上老君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指微章第八　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夫心起於善，善雖未為，而吉神已隨之，或心起於惡，惡雖未為</a:t>
            </a:r>
            <a:endParaRPr lang="en-US" altLang="zh-TW" sz="28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，而兇神已隨之。</a:t>
            </a:r>
            <a:endParaRPr lang="en-US" altLang="zh-TW" sz="28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指微章第九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其有曾行惡事，後自</a:t>
            </a:r>
            <a:endParaRPr lang="en-US" altLang="zh-TW" sz="28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悔改，諸惡莫作，眾</a:t>
            </a:r>
            <a:endParaRPr lang="en-US" altLang="zh-TW" sz="28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善奉行，久久必獲吉</a:t>
            </a:r>
            <a:endParaRPr lang="en-US" altLang="zh-TW" sz="28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慶，所謂轉禍為福也。</a:t>
            </a:r>
          </a:p>
        </p:txBody>
      </p:sp>
      <p:pic>
        <p:nvPicPr>
          <p:cNvPr id="100356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2819400"/>
            <a:ext cx="4495800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solidFill>
                  <a:srgbClr val="A50021"/>
                </a:solidFill>
                <a:ea typeface="標楷體" pitchFamily="65" charset="-120"/>
              </a:rPr>
              <a:t>                     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4343400" y="457200"/>
            <a:ext cx="4572000" cy="53340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3200" b="1" dirty="0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周公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孔子的楷模，中國古文化肇基者。修身、齊家、治國、平天下的真人實事典範。</a:t>
            </a:r>
          </a:p>
          <a:p>
            <a:pPr eaLnBrk="1" hangingPunct="1">
              <a:buFont typeface="Wingdings" pitchFamily="2" charset="2"/>
              <a:buNone/>
            </a:pPr>
            <a:endParaRPr lang="en-US" altLang="zh-TW" sz="32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除制禮作樂外，以敬天為本，更強調“修德方可保天命”。這與瑞登波靈界所見，以及自身經驗完全相符。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sz="3200" b="1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138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371600"/>
            <a:ext cx="4038600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圖片 1"/>
          <p:cNvPicPr>
            <a:picLocks noChangeAspect="1"/>
          </p:cNvPicPr>
          <p:nvPr/>
        </p:nvPicPr>
        <p:blipFill>
          <a:blip r:embed="rId2"/>
          <a:srcRect l="13132" r="12122"/>
          <a:stretch>
            <a:fillRect/>
          </a:stretch>
        </p:blipFill>
        <p:spPr bwMode="auto">
          <a:xfrm>
            <a:off x="3276600" y="1600200"/>
            <a:ext cx="5638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533400"/>
            <a:ext cx="8382000" cy="56388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30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墨子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3000" b="1" smtClean="0">
                <a:latin typeface="標楷體" pitchFamily="65" charset="-120"/>
                <a:ea typeface="標楷體" pitchFamily="65" charset="-120"/>
              </a:rPr>
              <a:t>順天志而兼愛、非攻，富宗教思想。墨子尊天、事鬼而不信命。</a:t>
            </a:r>
            <a:endParaRPr lang="en-US" altLang="zh-TW" sz="30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zh-TW" sz="30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000" b="1" smtClean="0">
                <a:latin typeface="標楷體" pitchFamily="65" charset="-120"/>
                <a:ea typeface="標楷體" pitchFamily="65" charset="-120"/>
              </a:rPr>
              <a:t>墨子對天的看法；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3000" b="1" smtClean="0">
                <a:latin typeface="標楷體" pitchFamily="65" charset="-120"/>
                <a:ea typeface="標楷體" pitchFamily="65" charset="-120"/>
              </a:rPr>
              <a:t>1. </a:t>
            </a:r>
            <a:r>
              <a:rPr lang="zh-TW" altLang="en-US" sz="3000" b="1" smtClean="0">
                <a:latin typeface="標楷體" pitchFamily="65" charset="-120"/>
                <a:ea typeface="標楷體" pitchFamily="65" charset="-120"/>
              </a:rPr>
              <a:t>宇宙創造者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3000" b="1" smtClean="0">
                <a:latin typeface="標楷體" pitchFamily="65" charset="-120"/>
                <a:ea typeface="標楷體" pitchFamily="65" charset="-120"/>
              </a:rPr>
              <a:t>2. </a:t>
            </a:r>
            <a:r>
              <a:rPr lang="zh-TW" altLang="en-US" sz="3000" b="1" smtClean="0">
                <a:latin typeface="標楷體" pitchFamily="65" charset="-120"/>
                <a:ea typeface="標楷體" pitchFamily="65" charset="-120"/>
              </a:rPr>
              <a:t>全知全能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3000" b="1" smtClean="0">
                <a:latin typeface="標楷體" pitchFamily="65" charset="-120"/>
                <a:ea typeface="標楷體" pitchFamily="65" charset="-120"/>
              </a:rPr>
              <a:t>3. </a:t>
            </a:r>
            <a:r>
              <a:rPr lang="zh-TW" altLang="en-US" sz="3000" b="1" smtClean="0">
                <a:latin typeface="標楷體" pitchFamily="65" charset="-120"/>
                <a:ea typeface="標楷體" pitchFamily="65" charset="-120"/>
              </a:rPr>
              <a:t>最善最義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3000" b="1" smtClean="0">
                <a:latin typeface="標楷體" pitchFamily="65" charset="-120"/>
                <a:ea typeface="標楷體" pitchFamily="65" charset="-120"/>
              </a:rPr>
              <a:t>4. </a:t>
            </a:r>
            <a:r>
              <a:rPr lang="zh-TW" altLang="en-US" sz="3000" b="1" smtClean="0">
                <a:latin typeface="標楷體" pitchFamily="65" charset="-120"/>
                <a:ea typeface="標楷體" pitchFamily="65" charset="-120"/>
              </a:rPr>
              <a:t>天下最高統治者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3000" b="1" smtClean="0">
                <a:latin typeface="標楷體" pitchFamily="65" charset="-120"/>
                <a:ea typeface="標楷體" pitchFamily="65" charset="-120"/>
              </a:rPr>
              <a:t>5. </a:t>
            </a:r>
            <a:r>
              <a:rPr lang="zh-TW" altLang="en-US" sz="3000" b="1" smtClean="0">
                <a:latin typeface="標楷體" pitchFamily="65" charset="-120"/>
                <a:ea typeface="標楷體" pitchFamily="65" charset="-120"/>
              </a:rPr>
              <a:t>有意志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3000" b="1" smtClean="0">
                <a:latin typeface="標楷體" pitchFamily="65" charset="-120"/>
                <a:ea typeface="標楷體" pitchFamily="65" charset="-120"/>
              </a:rPr>
              <a:t>6. </a:t>
            </a:r>
            <a:r>
              <a:rPr lang="zh-TW" altLang="en-US" sz="3000" b="1" smtClean="0">
                <a:latin typeface="標楷體" pitchFamily="65" charset="-120"/>
                <a:ea typeface="標楷體" pitchFamily="65" charset="-120"/>
              </a:rPr>
              <a:t>賞善罰惡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/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ea typeface="標楷體" pitchFamily="65" charset="-120"/>
            </a:endParaRPr>
          </a:p>
        </p:txBody>
      </p:sp>
    </p:spTree>
  </p:cSld>
  <p:clrMapOvr>
    <a:masterClrMapping/>
  </p:clrMapOvr>
  <p:transition spd="slow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933056"/>
            <a:ext cx="4932509" cy="3288339"/>
          </a:xfrm>
          <a:prstGeom prst="rect">
            <a:avLst/>
          </a:prstGeom>
        </p:spPr>
      </p:pic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1392238" y="228600"/>
            <a:ext cx="6400800" cy="10668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多元的先聖哲人世界觀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3" y="1212562"/>
            <a:ext cx="4926095" cy="369938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" y="5447335"/>
            <a:ext cx="4932509" cy="143804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06" y="1212562"/>
            <a:ext cx="2363494" cy="328833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6480720"/>
            <a:ext cx="9180512" cy="40466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心靈幻境</a:t>
            </a:r>
            <a:endParaRPr lang="zh-TW" altLang="en-US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22616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" y="0"/>
            <a:ext cx="9201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標題 1"/>
          <p:cNvSpPr>
            <a:spLocks noGrp="1"/>
          </p:cNvSpPr>
          <p:nvPr>
            <p:ph type="title"/>
          </p:nvPr>
        </p:nvSpPr>
        <p:spPr>
          <a:xfrm>
            <a:off x="1252538" y="19050"/>
            <a:ext cx="6581775" cy="990600"/>
          </a:xfrm>
        </p:spPr>
        <p:txBody>
          <a:bodyPr>
            <a:normAutofit fontScale="90000"/>
          </a:bodyPr>
          <a:lstStyle/>
          <a:p>
            <a:pPr marL="609600" indent="-609600" eaLnBrk="1" hangingPunct="1"/>
            <a:r>
              <a:rPr lang="en-US" altLang="zh-TW" sz="4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 萬教相容的心格局 </a:t>
            </a:r>
            <a:r>
              <a:rPr lang="en-US" altLang="zh-TW" sz="4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  <a:br>
              <a:rPr lang="en-US" altLang="zh-TW" sz="4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endParaRPr lang="zh-TW" altLang="en-US" sz="4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0116" name="內容版面配置區 2"/>
          <p:cNvSpPr>
            <a:spLocks noGrp="1"/>
          </p:cNvSpPr>
          <p:nvPr>
            <p:ph idx="1"/>
          </p:nvPr>
        </p:nvSpPr>
        <p:spPr>
          <a:xfrm>
            <a:off x="533400" y="5173663"/>
            <a:ext cx="7886700" cy="4351337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zh-TW" altLang="en-US" b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鈴木大拙與北方的佛陀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b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佛教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b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基督教、天主教、猶太教、伊斯蘭教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b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儒、道、墨家、薩滿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5943600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40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000" b="1" dirty="0" smtClean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科學與心靈的相應 </a:t>
            </a:r>
            <a:r>
              <a:rPr lang="en-US" altLang="zh-TW" sz="4000" b="1" dirty="0" smtClean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?</a:t>
            </a:r>
            <a:br>
              <a:rPr lang="en-US" altLang="zh-TW" sz="4000" b="1" dirty="0" smtClean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b="1" dirty="0" smtClean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科學心靈與心靈科學的崛起</a:t>
            </a:r>
            <a:endParaRPr lang="zh-TW" altLang="en-US" sz="4000" dirty="0" smtClean="0">
              <a:solidFill>
                <a:schemeClr val="accent1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91630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1381125" y="285728"/>
            <a:ext cx="6400800" cy="451487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kumimoji="0" lang="en-US" altLang="zh-TW" sz="4400" b="1" u="none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kumimoji="0" lang="zh-TW" altLang="en-US" sz="4000" b="1" u="none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科學新知與假說</a:t>
            </a:r>
            <a:endParaRPr kumimoji="0" lang="en-US" altLang="zh-TW" sz="4000" b="1" u="none" dirty="0" smtClean="0">
              <a:solidFill>
                <a:schemeClr val="tx2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kumimoji="0" lang="zh-TW" altLang="en-US" sz="4000" b="1" u="none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心靈認知與信仰</a:t>
            </a:r>
            <a:endParaRPr kumimoji="0" lang="en-US" altLang="zh-TW" sz="4000" b="1" u="none" dirty="0" smtClean="0">
              <a:solidFill>
                <a:schemeClr val="tx2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kumimoji="0" lang="zh-TW" altLang="en-US" sz="4000" b="1" u="none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類比與相應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081" y="0"/>
            <a:ext cx="5131837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36968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標題 1"/>
          <p:cNvSpPr>
            <a:spLocks noGrp="1"/>
          </p:cNvSpPr>
          <p:nvPr>
            <p:ph type="title"/>
          </p:nvPr>
        </p:nvSpPr>
        <p:spPr>
          <a:xfrm>
            <a:off x="171450" y="4038600"/>
            <a:ext cx="4229100" cy="1325563"/>
          </a:xfrm>
        </p:spPr>
        <p:txBody>
          <a:bodyPr/>
          <a:lstStyle/>
          <a:p>
            <a:pPr eaLnBrk="1" hangingPunct="1"/>
            <a:r>
              <a:rPr lang="zh-TW" altLang="en-US" sz="44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科技新知與假說</a:t>
            </a:r>
            <a:endParaRPr lang="en-US" altLang="zh-TW" sz="4400" b="1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5476" name="內容版面配置區 2"/>
          <p:cNvSpPr>
            <a:spLocks noGrp="1"/>
          </p:cNvSpPr>
          <p:nvPr>
            <p:ph idx="1"/>
          </p:nvPr>
        </p:nvSpPr>
        <p:spPr>
          <a:xfrm>
            <a:off x="4743450" y="357166"/>
            <a:ext cx="4171950" cy="6215106"/>
          </a:xfrm>
        </p:spPr>
        <p:txBody>
          <a:bodyPr>
            <a:normAutofit fontScale="55000" lnSpcReduction="20000"/>
          </a:bodyPr>
          <a:lstStyle/>
          <a:p>
            <a:pPr marL="0" indent="0" algn="ctr" eaLnBrk="1" hangingPunct="1">
              <a:buFont typeface="Arial" charset="0"/>
              <a:buNone/>
            </a:pP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日新月異的科學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侷限的人類認知能力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混沌理論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上帝粒子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超對稱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萬有理論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量子永生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構成一切的宇宙塵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反物質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暗物質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蟲洞時光機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弦論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量子穿隧效應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宇宙的奧秘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時光旅行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平行宇宙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門得列夫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元素週期表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本生燈中的元素光譜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量子能量位階的變動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ctr" eaLnBrk="1" hangingPunct="1">
              <a:buFont typeface="Arial" charset="0"/>
              <a:buNone/>
            </a:pPr>
            <a:endParaRPr lang="en-US" altLang="zh-TW" sz="18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 algn="ctr" eaLnBrk="1" hangingPunct="1">
              <a:buFont typeface="Arial" charset="0"/>
              <a:buNone/>
            </a:pPr>
            <a:endParaRPr lang="en-US" altLang="zh-TW" sz="18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 algn="ctr" eaLnBrk="1" hangingPunct="1">
              <a:buFont typeface="Arial" charset="0"/>
              <a:buNone/>
            </a:pPr>
            <a:endParaRPr lang="en-US" altLang="zh-TW" sz="18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 algn="ctr" eaLnBrk="1" hangingPunct="1">
              <a:buFont typeface="Arial" charset="0"/>
              <a:buNone/>
            </a:pPr>
            <a:endParaRPr lang="zh-TW" altLang="en-US" sz="1800" dirty="0" smtClean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498" name="標題 1"/>
          <p:cNvSpPr>
            <a:spLocks noGrp="1"/>
          </p:cNvSpPr>
          <p:nvPr>
            <p:ph type="title"/>
          </p:nvPr>
        </p:nvSpPr>
        <p:spPr>
          <a:xfrm>
            <a:off x="2590800" y="228600"/>
            <a:ext cx="6400800" cy="1219200"/>
          </a:xfrm>
        </p:spPr>
        <p:txBody>
          <a:bodyPr/>
          <a:lstStyle/>
          <a:p>
            <a:pPr eaLnBrk="1" hangingPunct="1"/>
            <a:r>
              <a:rPr lang="zh-TW" altLang="en-US" sz="4000" b="1" smtClean="0">
                <a:latin typeface="標楷體" pitchFamily="65" charset="-120"/>
                <a:ea typeface="標楷體" pitchFamily="65" charset="-120"/>
              </a:rPr>
              <a:t>日新月異的科學</a:t>
            </a:r>
          </a:p>
        </p:txBody>
      </p:sp>
      <p:pic>
        <p:nvPicPr>
          <p:cNvPr id="106499" name="圖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55738"/>
            <a:ext cx="9144000" cy="433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矩形 2"/>
          <p:cNvSpPr>
            <a:spLocks noChangeArrowheads="1"/>
          </p:cNvSpPr>
          <p:nvPr/>
        </p:nvSpPr>
        <p:spPr bwMode="auto">
          <a:xfrm>
            <a:off x="381000" y="6324600"/>
            <a:ext cx="11582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400">
                <a:hlinkClick r:id="rId4"/>
              </a:rPr>
              <a:t>http://www.historia-web.com/shop/timeline-history-wall-charts/history-of-science-timeline/#.Up040cRpkXk</a:t>
            </a:r>
            <a:endParaRPr lang="zh-TW" altLang="en-US" sz="14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圖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524000"/>
            <a:ext cx="90741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標題 5"/>
          <p:cNvSpPr>
            <a:spLocks noGrp="1"/>
          </p:cNvSpPr>
          <p:nvPr>
            <p:ph type="title"/>
          </p:nvPr>
        </p:nvSpPr>
        <p:spPr>
          <a:xfrm>
            <a:off x="61913" y="381000"/>
            <a:ext cx="9047162" cy="12192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zh-TW" sz="4000" b="1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000" b="1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000" b="1" smtClean="0">
                <a:latin typeface="標楷體" pitchFamily="65" charset="-120"/>
                <a:ea typeface="標楷體" pitchFamily="65" charset="-120"/>
              </a:rPr>
              <a:t>光譜</a:t>
            </a:r>
            <a:r>
              <a:rPr lang="en-US" altLang="zh-TW" sz="4000" b="1" smtClean="0">
                <a:latin typeface="標楷體" pitchFamily="65" charset="-120"/>
                <a:ea typeface="標楷體" pitchFamily="65" charset="-120"/>
              </a:rPr>
              <a:t>–</a:t>
            </a:r>
            <a:r>
              <a:rPr lang="zh-TW" altLang="en-US" sz="4000" b="1" smtClean="0">
                <a:latin typeface="標楷體" pitchFamily="65" charset="-120"/>
                <a:ea typeface="標楷體" pitchFamily="65" charset="-120"/>
              </a:rPr>
              <a:t>眼見為憑？侷限的人類認知能力</a:t>
            </a:r>
            <a:r>
              <a:rPr lang="en-US" altLang="zh-TW" sz="4000" b="1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000" b="1" smtClean="0">
                <a:latin typeface="微軟正黑體" pitchFamily="34" charset="-120"/>
                <a:ea typeface="微軟正黑體" pitchFamily="34" charset="-120"/>
              </a:rPr>
            </a:br>
            <a:endParaRPr lang="zh-TW" altLang="en-US" sz="4000" b="1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7524" name="矩形 6"/>
          <p:cNvSpPr>
            <a:spLocks noChangeArrowheads="1"/>
          </p:cNvSpPr>
          <p:nvPr/>
        </p:nvSpPr>
        <p:spPr bwMode="auto">
          <a:xfrm>
            <a:off x="5943600" y="6618288"/>
            <a:ext cx="32908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TW" sz="1100"/>
              <a:t>Source:</a:t>
            </a:r>
            <a:r>
              <a:rPr lang="zh-TW" altLang="en-US" sz="1100"/>
              <a:t> </a:t>
            </a:r>
            <a:r>
              <a:rPr lang="en-US" altLang="zh-TW" sz="1100"/>
              <a:t>http://www.chinaelectric.com.tw/word.htm</a:t>
            </a:r>
            <a:endParaRPr lang="zh-TW" altLang="en-US" sz="11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09571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圖片 2"/>
          <p:cNvPicPr>
            <a:picLocks noChangeAspect="1"/>
          </p:cNvPicPr>
          <p:nvPr/>
        </p:nvPicPr>
        <p:blipFill>
          <a:blip r:embed="rId3"/>
          <a:srcRect t="2" b="24165"/>
          <a:stretch>
            <a:fillRect/>
          </a:stretch>
        </p:blipFill>
        <p:spPr bwMode="auto">
          <a:xfrm>
            <a:off x="-152400" y="-76200"/>
            <a:ext cx="93726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0" y="5562600"/>
            <a:ext cx="9144000" cy="1539875"/>
          </a:xfrm>
          <a:solidFill>
            <a:schemeClr val="bg1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標楷體" pitchFamily="65" charset="-120"/>
              </a:rPr>
              <a:t>一個個地瀏覽這些單詞，中間不停頓或減慢速度，同時大聲說出單詞的顏色而不是單詞，你能準確無誤嗎？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/>
          </p:nvPr>
        </p:nvSpPr>
        <p:spPr>
          <a:xfrm>
            <a:off x="2732088" y="177800"/>
            <a:ext cx="6400800" cy="12192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11619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0"/>
            <a:ext cx="6934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矩形 3"/>
          <p:cNvSpPr>
            <a:spLocks noChangeArrowheads="1"/>
          </p:cNvSpPr>
          <p:nvPr/>
        </p:nvSpPr>
        <p:spPr bwMode="auto">
          <a:xfrm>
            <a:off x="152400" y="5943600"/>
            <a:ext cx="8839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2400" b="1" u="none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聲波每秒擾動次數稱為頻率</a:t>
            </a:r>
            <a:r>
              <a:rPr lang="en-US" altLang="zh-TW" sz="2400" b="1" u="none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(frequency)</a:t>
            </a:r>
            <a:r>
              <a:rPr lang="zh-TW" altLang="en-US" sz="2400" b="1" u="none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，單位為“</a:t>
            </a:r>
            <a:r>
              <a:rPr lang="en-US" altLang="zh-TW" sz="2400" b="1" u="none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Hz”</a:t>
            </a:r>
            <a:r>
              <a:rPr lang="zh-TW" altLang="en-US" sz="2400" b="1" u="none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，人的可聽音帶頻率範圍</a:t>
            </a:r>
            <a:r>
              <a:rPr lang="en-US" altLang="zh-TW" sz="2400" b="1" u="none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20~20000Hz</a:t>
            </a:r>
            <a:r>
              <a:rPr lang="zh-TW" altLang="en-US" sz="2400" b="1" u="none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 b="1" u="none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文字方塊 3"/>
          <p:cNvSpPr txBox="1">
            <a:spLocks noChangeArrowheads="1"/>
          </p:cNvSpPr>
          <p:nvPr/>
        </p:nvSpPr>
        <p:spPr bwMode="auto">
          <a:xfrm>
            <a:off x="0" y="228600"/>
            <a:ext cx="3581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6000" u="none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混沌理論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圖片 3"/>
          <p:cNvPicPr>
            <a:picLocks noChangeAspect="1"/>
          </p:cNvPicPr>
          <p:nvPr/>
        </p:nvPicPr>
        <p:blipFill>
          <a:blip r:embed="rId3"/>
          <a:srcRect b="45766"/>
          <a:stretch>
            <a:fillRect/>
          </a:stretch>
        </p:blipFill>
        <p:spPr bwMode="auto">
          <a:xfrm>
            <a:off x="228600" y="279400"/>
            <a:ext cx="89154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內容版面配置區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106363" y="-228600"/>
            <a:ext cx="9250363" cy="7092950"/>
          </a:xfrm>
        </p:spPr>
      </p:pic>
      <p:sp>
        <p:nvSpPr>
          <p:cNvPr id="117763" name="標題 1"/>
          <p:cNvSpPr>
            <a:spLocks noGrp="1"/>
          </p:cNvSpPr>
          <p:nvPr>
            <p:ph type="title"/>
          </p:nvPr>
        </p:nvSpPr>
        <p:spPr>
          <a:xfrm>
            <a:off x="704850" y="5715000"/>
            <a:ext cx="7886700" cy="1325563"/>
          </a:xfrm>
        </p:spPr>
        <p:txBody>
          <a:bodyPr/>
          <a:lstStyle/>
          <a:p>
            <a:pPr algn="ctr" eaLnBrk="1" hangingPunct="1"/>
            <a:r>
              <a:rPr lang="zh-TW" altLang="en-US" sz="44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構成一切的宇宙塵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內容版面配置區 3"/>
          <p:cNvPicPr>
            <a:picLocks noGrp="1" noChangeAspect="1"/>
          </p:cNvPicPr>
          <p:nvPr>
            <p:ph idx="1"/>
          </p:nvPr>
        </p:nvPicPr>
        <p:blipFill>
          <a:blip r:embed="rId3"/>
          <a:srcRect l="3149" r="236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18787" name="標題 1"/>
          <p:cNvSpPr>
            <a:spLocks noGrp="1"/>
          </p:cNvSpPr>
          <p:nvPr>
            <p:ph type="title"/>
          </p:nvPr>
        </p:nvSpPr>
        <p:spPr>
          <a:xfrm>
            <a:off x="5611813" y="1112838"/>
            <a:ext cx="3562350" cy="1325562"/>
          </a:xfrm>
        </p:spPr>
        <p:txBody>
          <a:bodyPr/>
          <a:lstStyle/>
          <a:p>
            <a:pPr eaLnBrk="1" hangingPunct="1"/>
            <a:r>
              <a:rPr lang="zh-TW" altLang="en-US" sz="36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暗物質 暗能量</a:t>
            </a:r>
          </a:p>
        </p:txBody>
      </p:sp>
      <p:sp>
        <p:nvSpPr>
          <p:cNvPr id="118788" name="矩形 4"/>
          <p:cNvSpPr>
            <a:spLocks noChangeArrowheads="1"/>
          </p:cNvSpPr>
          <p:nvPr/>
        </p:nvSpPr>
        <p:spPr bwMode="auto">
          <a:xfrm>
            <a:off x="152400" y="5943600"/>
            <a:ext cx="8839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 u="none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在宇宙的组成成分中，</a:t>
            </a:r>
            <a:r>
              <a:rPr lang="en-US" altLang="zh-CN" sz="2400" b="1" u="none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4%</a:t>
            </a:r>
            <a:r>
              <a:rPr lang="zh-CN" altLang="en-US" sz="2400" b="1" u="none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是一般物质，</a:t>
            </a:r>
            <a:r>
              <a:rPr lang="en-US" altLang="zh-CN" sz="2400" b="1" u="none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21%</a:t>
            </a:r>
            <a:r>
              <a:rPr lang="zh-CN" altLang="en-US" sz="2400" b="1" u="none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是暗物质，</a:t>
            </a:r>
            <a:r>
              <a:rPr lang="en-US" altLang="zh-CN" sz="2400" b="1" u="none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75%</a:t>
            </a:r>
            <a:r>
              <a:rPr lang="zh-CN" altLang="en-US" sz="2400" b="1" u="none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是暗能量。</a:t>
            </a:r>
            <a:r>
              <a:rPr lang="en-US" altLang="zh-CN" sz="2400" b="1" u="none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/songshuhui.net</a:t>
            </a:r>
            <a:endParaRPr lang="zh-TW" altLang="en-US" sz="2400" b="1" u="none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138" y="0"/>
            <a:ext cx="5825723" cy="68580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0451815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內容版面配置區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80963" y="-106363"/>
            <a:ext cx="9224963" cy="6096001"/>
          </a:xfrm>
        </p:spPr>
      </p:pic>
      <p:sp>
        <p:nvSpPr>
          <p:cNvPr id="119811" name="標題 1"/>
          <p:cNvSpPr>
            <a:spLocks noGrp="1"/>
          </p:cNvSpPr>
          <p:nvPr>
            <p:ph type="title"/>
          </p:nvPr>
        </p:nvSpPr>
        <p:spPr>
          <a:xfrm>
            <a:off x="-38100" y="5761038"/>
            <a:ext cx="7886700" cy="1325562"/>
          </a:xfrm>
        </p:spPr>
        <p:txBody>
          <a:bodyPr/>
          <a:lstStyle/>
          <a:p>
            <a:pPr eaLnBrk="1" hangingPunct="1"/>
            <a:r>
              <a:rPr lang="zh-TW" altLang="en-US" sz="4800" b="1" smtClean="0">
                <a:latin typeface="標楷體" pitchFamily="65" charset="-120"/>
                <a:ea typeface="標楷體" pitchFamily="65" charset="-120"/>
              </a:rPr>
              <a:t>蟲洞時光機</a:t>
            </a:r>
          </a:p>
        </p:txBody>
      </p:sp>
      <p:sp>
        <p:nvSpPr>
          <p:cNvPr id="119812" name="矩形 4"/>
          <p:cNvSpPr>
            <a:spLocks noChangeArrowheads="1"/>
          </p:cNvSpPr>
          <p:nvPr/>
        </p:nvSpPr>
        <p:spPr bwMode="auto">
          <a:xfrm>
            <a:off x="3886200" y="6135688"/>
            <a:ext cx="533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3600" b="1" u="none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蟲洞可以連結過去與現在</a:t>
            </a:r>
            <a:endParaRPr lang="zh-TW" altLang="en-US" sz="3600" b="1" u="none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圖片 1"/>
          <p:cNvPicPr>
            <a:picLocks noChangeAspect="1"/>
          </p:cNvPicPr>
          <p:nvPr/>
        </p:nvPicPr>
        <p:blipFill>
          <a:blip r:embed="rId3"/>
          <a:srcRect r="6976"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標題 1"/>
          <p:cNvSpPr>
            <a:spLocks noGrp="1"/>
          </p:cNvSpPr>
          <p:nvPr>
            <p:ph type="title"/>
          </p:nvPr>
        </p:nvSpPr>
        <p:spPr>
          <a:xfrm>
            <a:off x="-266700" y="5761038"/>
            <a:ext cx="9715500" cy="1325562"/>
          </a:xfrm>
        </p:spPr>
        <p:txBody>
          <a:bodyPr/>
          <a:lstStyle/>
          <a:p>
            <a:pPr algn="ctr" eaLnBrk="1" hangingPunct="1"/>
            <a:r>
              <a:rPr lang="zh-TW" altLang="en-US" sz="44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新蟲洞論：每個蟲洞都有一個宇宙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內容版面配置區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5651500"/>
          </a:xfrm>
        </p:spPr>
      </p:pic>
      <p:sp>
        <p:nvSpPr>
          <p:cNvPr id="121859" name="標題 1"/>
          <p:cNvSpPr>
            <a:spLocks noGrp="1"/>
          </p:cNvSpPr>
          <p:nvPr>
            <p:ph type="title"/>
          </p:nvPr>
        </p:nvSpPr>
        <p:spPr>
          <a:xfrm>
            <a:off x="3962400" y="-152400"/>
            <a:ext cx="6400800" cy="1066800"/>
          </a:xfrm>
        </p:spPr>
        <p:txBody>
          <a:bodyPr/>
          <a:lstStyle/>
          <a:p>
            <a:pPr eaLnBrk="1" hangingPunct="1"/>
            <a:r>
              <a:rPr lang="zh-TW" altLang="en-US" sz="4800" b="1" smtClean="0">
                <a:latin typeface="標楷體" pitchFamily="65" charset="-120"/>
                <a:ea typeface="標楷體" pitchFamily="65" charset="-120"/>
              </a:rPr>
              <a:t>平行宇宙</a:t>
            </a:r>
          </a:p>
        </p:txBody>
      </p:sp>
      <p:sp>
        <p:nvSpPr>
          <p:cNvPr id="121860" name="矩形 4"/>
          <p:cNvSpPr>
            <a:spLocks noChangeArrowheads="1"/>
          </p:cNvSpPr>
          <p:nvPr/>
        </p:nvSpPr>
        <p:spPr bwMode="auto">
          <a:xfrm>
            <a:off x="0" y="5684838"/>
            <a:ext cx="909796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2400" b="1" u="none">
                <a:latin typeface="微軟正黑體" pitchFamily="34" charset="-120"/>
                <a:ea typeface="微軟正黑體" pitchFamily="34" charset="-120"/>
              </a:rPr>
              <a:t>平行宇宙名詞是美國哲學家與心理學家威廉詹姆士在</a:t>
            </a:r>
            <a:r>
              <a:rPr lang="en-US" altLang="zh-TW" sz="2400" b="1" u="none">
                <a:latin typeface="微軟正黑體" pitchFamily="34" charset="-120"/>
                <a:ea typeface="微軟正黑體" pitchFamily="34" charset="-120"/>
              </a:rPr>
              <a:t>1895</a:t>
            </a:r>
            <a:r>
              <a:rPr lang="zh-TW" altLang="en-US" sz="2400" b="1" u="none">
                <a:latin typeface="微軟正黑體" pitchFamily="34" charset="-120"/>
                <a:ea typeface="微軟正黑體" pitchFamily="34" charset="-120"/>
              </a:rPr>
              <a:t>年提出的。該理論說明：事件不同的過程、或不同決定的後續發展，存在於不同的平行宇宙裡。</a:t>
            </a:r>
          </a:p>
          <a:p>
            <a:pPr eaLnBrk="1" hangingPunct="1"/>
            <a:endParaRPr lang="zh-TW" altLang="en-US" u="non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TW" altLang="en-US" sz="4400" b="1" smtClean="0">
                <a:latin typeface="標楷體" pitchFamily="65" charset="-120"/>
                <a:ea typeface="標楷體" pitchFamily="65" charset="-120"/>
              </a:rPr>
              <a:t>門得列夫</a:t>
            </a:r>
            <a:r>
              <a:rPr lang="en-US" altLang="zh-TW" sz="4400" b="1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4400" b="1" smtClean="0">
                <a:latin typeface="標楷體" pitchFamily="65" charset="-120"/>
                <a:ea typeface="標楷體" pitchFamily="65" charset="-120"/>
              </a:rPr>
              <a:t>元素週期表</a:t>
            </a:r>
            <a:endParaRPr lang="zh-TW" altLang="en-US" sz="440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2883" name="內容版面配置區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057400"/>
            <a:ext cx="9144000" cy="45720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TW" altLang="en-US" sz="4400" b="1" smtClean="0">
                <a:latin typeface="標楷體" pitchFamily="65" charset="-120"/>
                <a:ea typeface="標楷體" pitchFamily="65" charset="-120"/>
              </a:rPr>
              <a:t>元素在本生燈中的光譜</a:t>
            </a:r>
          </a:p>
        </p:txBody>
      </p:sp>
      <p:pic>
        <p:nvPicPr>
          <p:cNvPr id="123907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1771650"/>
            <a:ext cx="9117013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8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62400"/>
            <a:ext cx="912336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TW" altLang="en-US" sz="4400" b="1" smtClean="0">
                <a:latin typeface="標楷體" pitchFamily="65" charset="-120"/>
                <a:ea typeface="標楷體" pitchFamily="65" charset="-120"/>
              </a:rPr>
              <a:t>量子能量位階的變動</a:t>
            </a:r>
            <a:endParaRPr lang="zh-TW" altLang="en-US" sz="440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4931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9144000" cy="551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圖片 2"/>
          <p:cNvPicPr>
            <a:picLocks noChangeAspect="1"/>
          </p:cNvPicPr>
          <p:nvPr/>
        </p:nvPicPr>
        <p:blipFill>
          <a:blip r:embed="rId3"/>
          <a:srcRect l="7692"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44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4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4400" b="1" dirty="0" smtClean="0">
                <a:latin typeface="標楷體" pitchFamily="65" charset="-120"/>
                <a:ea typeface="標楷體" pitchFamily="65" charset="-120"/>
              </a:rPr>
              <a:t>心靈認知與信仰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940" name="內容版面配置區 2"/>
          <p:cNvSpPr>
            <a:spLocks noGrp="1"/>
          </p:cNvSpPr>
          <p:nvPr>
            <p:ph idx="1"/>
          </p:nvPr>
        </p:nvSpPr>
        <p:spPr>
          <a:xfrm>
            <a:off x="685800" y="1825625"/>
            <a:ext cx="7886700" cy="503237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心靈元素表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心靈元素排列組合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靈能光譜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靈能位階變動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光音數據排列組合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靈界社群結構圖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靈界</a:t>
            </a: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標楷體" pitchFamily="65" charset="-120"/>
                <a:ea typeface="標楷體" pitchFamily="65" charset="-120"/>
              </a:rPr>
              <a:t>與人間相應結構</a:t>
            </a:r>
            <a:endParaRPr lang="en-US" altLang="zh-TW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zh-TW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標楷體" pitchFamily="65" charset="-120"/>
                <a:ea typeface="標楷體" pitchFamily="65" charset="-120"/>
              </a:rPr>
              <a:t>靈肉合一體與物質世界─ 靈命轉型換級平台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TW" altLang="en-US" sz="3600" b="1" smtClean="0">
                <a:latin typeface="標楷體" pitchFamily="65" charset="-120"/>
                <a:ea typeface="標楷體" pitchFamily="65" charset="-120"/>
              </a:rPr>
              <a:t>心靈元素表</a:t>
            </a:r>
            <a:endParaRPr lang="zh-TW" altLang="en-US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6979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63600" y="1219200"/>
            <a:ext cx="7442200" cy="61801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圖片 1"/>
          <p:cNvPicPr>
            <a:picLocks noChangeAspect="1"/>
          </p:cNvPicPr>
          <p:nvPr/>
        </p:nvPicPr>
        <p:blipFill>
          <a:blip r:embed="rId2"/>
          <a:srcRect l="7353" r="4413"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標題 1"/>
          <p:cNvSpPr>
            <a:spLocks noGrp="1"/>
          </p:cNvSpPr>
          <p:nvPr>
            <p:ph type="title"/>
          </p:nvPr>
        </p:nvSpPr>
        <p:spPr>
          <a:xfrm>
            <a:off x="3314700" y="3810000"/>
            <a:ext cx="2514600" cy="1325563"/>
          </a:xfrm>
        </p:spPr>
        <p:txBody>
          <a:bodyPr/>
          <a:lstStyle/>
          <a:p>
            <a:pPr eaLnBrk="1" hangingPunct="1"/>
            <a:r>
              <a:rPr lang="zh-TW" altLang="en-US" sz="4400" b="1" smtClean="0">
                <a:latin typeface="標楷體" pitchFamily="65" charset="-120"/>
                <a:ea typeface="標楷體" pitchFamily="65" charset="-120"/>
              </a:rPr>
              <a:t>靈能元素</a:t>
            </a:r>
            <a:endParaRPr lang="zh-TW" altLang="en-US" sz="440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781800" y="620713"/>
            <a:ext cx="100488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3200" b="1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itchFamily="65" charset="-120"/>
                <a:ea typeface="標楷體" pitchFamily="65" charset="-120"/>
              </a:rPr>
              <a:t>正向</a:t>
            </a:r>
            <a:endParaRPr lang="en-US" altLang="zh-TW" sz="3200" b="1" u="none" dirty="0">
              <a:solidFill>
                <a:schemeClr val="tx1">
                  <a:lumMod val="85000"/>
                  <a:lumOff val="1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66800" y="533400"/>
            <a:ext cx="100488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3200" b="1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itchFamily="65" charset="-120"/>
                <a:ea typeface="標楷體" pitchFamily="65" charset="-120"/>
              </a:rPr>
              <a:t>反向</a:t>
            </a:r>
            <a:endParaRPr lang="en-US" altLang="zh-TW" sz="3200" b="1" u="none" dirty="0">
              <a:solidFill>
                <a:schemeClr val="tx1">
                  <a:lumMod val="85000"/>
                  <a:lumOff val="1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38600" y="4876800"/>
            <a:ext cx="1004888" cy="2062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3200" b="1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itchFamily="65" charset="-120"/>
                <a:ea typeface="標楷體" pitchFamily="65" charset="-120"/>
              </a:rPr>
              <a:t>四德</a:t>
            </a:r>
            <a:endParaRPr lang="en-US" altLang="zh-TW" sz="3200" b="1" u="none" dirty="0">
              <a:solidFill>
                <a:schemeClr val="tx1">
                  <a:lumMod val="85000"/>
                  <a:lumOff val="1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3200" b="1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itchFamily="65" charset="-120"/>
                <a:ea typeface="標楷體" pitchFamily="65" charset="-120"/>
              </a:rPr>
              <a:t>八維</a:t>
            </a:r>
            <a:endParaRPr lang="en-US" altLang="zh-TW" sz="3200" b="1" u="none" dirty="0">
              <a:solidFill>
                <a:schemeClr val="tx1">
                  <a:lumMod val="85000"/>
                  <a:lumOff val="1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3200" b="1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itchFamily="65" charset="-120"/>
                <a:ea typeface="標楷體" pitchFamily="65" charset="-120"/>
              </a:rPr>
              <a:t>敬天</a:t>
            </a:r>
            <a:endParaRPr lang="en-US" altLang="zh-TW" sz="3200" b="1" u="none" dirty="0">
              <a:solidFill>
                <a:schemeClr val="tx1">
                  <a:lumMod val="85000"/>
                  <a:lumOff val="1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3200" b="1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itchFamily="65" charset="-120"/>
                <a:ea typeface="標楷體" pitchFamily="65" charset="-120"/>
              </a:rPr>
              <a:t>愛人</a:t>
            </a:r>
            <a:endParaRPr lang="en-US" altLang="zh-TW" sz="3200" b="1" u="none" dirty="0">
              <a:solidFill>
                <a:schemeClr val="tx1">
                  <a:lumMod val="85000"/>
                  <a:lumOff val="1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內容版面配置區 1"/>
          <p:cNvPicPr>
            <a:picLocks noGrp="1" noChangeAspect="1"/>
          </p:cNvPicPr>
          <p:nvPr>
            <p:ph idx="1"/>
          </p:nvPr>
        </p:nvPicPr>
        <p:blipFill>
          <a:blip r:embed="rId2"/>
          <a:srcRect l="4454" r="6483"/>
          <a:stretch>
            <a:fillRect/>
          </a:stretch>
        </p:blipFill>
        <p:spPr>
          <a:xfrm>
            <a:off x="0" y="-76200"/>
            <a:ext cx="9144000" cy="6934200"/>
          </a:xfrm>
        </p:spPr>
      </p:pic>
      <p:sp>
        <p:nvSpPr>
          <p:cNvPr id="129027" name="標題 1"/>
          <p:cNvSpPr>
            <a:spLocks noGrp="1"/>
          </p:cNvSpPr>
          <p:nvPr>
            <p:ph type="title"/>
          </p:nvPr>
        </p:nvSpPr>
        <p:spPr>
          <a:xfrm>
            <a:off x="733425" y="5257800"/>
            <a:ext cx="7886700" cy="1325563"/>
          </a:xfrm>
        </p:spPr>
        <p:txBody>
          <a:bodyPr/>
          <a:lstStyle/>
          <a:p>
            <a:pPr algn="ctr" eaLnBrk="1" hangingPunct="1"/>
            <a:r>
              <a:rPr lang="zh-TW" altLang="en-US" sz="4400" b="1" smtClean="0">
                <a:latin typeface="標楷體" pitchFamily="65" charset="-120"/>
                <a:ea typeface="標楷體" pitchFamily="65" charset="-120"/>
              </a:rPr>
              <a:t>無限靈能元素排列組合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6" y="0"/>
            <a:ext cx="9147836" cy="6860877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18864" y="5373216"/>
            <a:ext cx="8229600" cy="1143000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隧道视野效</a:t>
            </a:r>
            <a:r>
              <a:rPr lang="zh-CN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应</a:t>
            </a:r>
            <a:r>
              <a:rPr lang="en-US" altLang="zh-CN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您看到的有局限嗎</a:t>
            </a:r>
            <a:r>
              <a:rPr lang="en-US" altLang="zh-TW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98726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  <p:sndAc>
          <p:stSnd>
            <p:snd r:embed="rId3" name="suctio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圖片 1"/>
          <p:cNvPicPr>
            <a:picLocks noChangeAspect="1"/>
          </p:cNvPicPr>
          <p:nvPr/>
        </p:nvPicPr>
        <p:blipFill>
          <a:blip r:embed="rId2"/>
          <a:srcRect l="5185" r="5185"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手繪多邊形 9"/>
          <p:cNvSpPr/>
          <p:nvPr/>
        </p:nvSpPr>
        <p:spPr>
          <a:xfrm>
            <a:off x="0" y="2895600"/>
            <a:ext cx="9196388" cy="2174875"/>
          </a:xfrm>
          <a:custGeom>
            <a:avLst/>
            <a:gdLst>
              <a:gd name="connsiteX0" fmla="*/ 0 w 9196251"/>
              <a:gd name="connsiteY0" fmla="*/ 1358557 h 2174860"/>
              <a:gd name="connsiteX1" fmla="*/ 1698171 w 9196251"/>
              <a:gd name="connsiteY1" fmla="*/ 20 h 2174860"/>
              <a:gd name="connsiteX2" fmla="*/ 3474720 w 9196251"/>
              <a:gd name="connsiteY2" fmla="*/ 1384683 h 2174860"/>
              <a:gd name="connsiteX3" fmla="*/ 5486400 w 9196251"/>
              <a:gd name="connsiteY3" fmla="*/ 679288 h 2174860"/>
              <a:gd name="connsiteX4" fmla="*/ 7576457 w 9196251"/>
              <a:gd name="connsiteY4" fmla="*/ 2168454 h 2174860"/>
              <a:gd name="connsiteX5" fmla="*/ 9196251 w 9196251"/>
              <a:gd name="connsiteY5" fmla="*/ 1254054 h 2174860"/>
              <a:gd name="connsiteX6" fmla="*/ 9196251 w 9196251"/>
              <a:gd name="connsiteY6" fmla="*/ 1254054 h 217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96251" h="2174860">
                <a:moveTo>
                  <a:pt x="0" y="1358557"/>
                </a:moveTo>
                <a:cubicBezTo>
                  <a:pt x="559525" y="677111"/>
                  <a:pt x="1119051" y="-4334"/>
                  <a:pt x="1698171" y="20"/>
                </a:cubicBezTo>
                <a:cubicBezTo>
                  <a:pt x="2277291" y="4374"/>
                  <a:pt x="2843348" y="1271472"/>
                  <a:pt x="3474720" y="1384683"/>
                </a:cubicBezTo>
                <a:cubicBezTo>
                  <a:pt x="4106092" y="1497894"/>
                  <a:pt x="4802777" y="548659"/>
                  <a:pt x="5486400" y="679288"/>
                </a:cubicBezTo>
                <a:cubicBezTo>
                  <a:pt x="6170023" y="809916"/>
                  <a:pt x="6958149" y="2072660"/>
                  <a:pt x="7576457" y="2168454"/>
                </a:cubicBezTo>
                <a:cubicBezTo>
                  <a:pt x="8194766" y="2264248"/>
                  <a:pt x="9196251" y="1254054"/>
                  <a:pt x="9196251" y="1254054"/>
                </a:cubicBezTo>
                <a:lnTo>
                  <a:pt x="9196251" y="1254054"/>
                </a:lnTo>
              </a:path>
            </a:pathLst>
          </a:custGeom>
          <a:noFill/>
          <a:ln w="762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0052" name="標題 1"/>
          <p:cNvSpPr>
            <a:spLocks noGrp="1"/>
          </p:cNvSpPr>
          <p:nvPr>
            <p:ph type="title"/>
          </p:nvPr>
        </p:nvSpPr>
        <p:spPr>
          <a:xfrm>
            <a:off x="225425" y="5659438"/>
            <a:ext cx="3965575" cy="1325562"/>
          </a:xfrm>
        </p:spPr>
        <p:txBody>
          <a:bodyPr/>
          <a:lstStyle/>
          <a:p>
            <a:pPr eaLnBrk="1" hangingPunct="1"/>
            <a:r>
              <a:rPr lang="zh-TW" altLang="en-US" sz="4400" b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靈</a:t>
            </a:r>
            <a:r>
              <a:rPr lang="zh-TW" altLang="en-US" sz="44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能位階變動</a:t>
            </a:r>
          </a:p>
        </p:txBody>
      </p:sp>
      <p:sp>
        <p:nvSpPr>
          <p:cNvPr id="130053" name="內容版面配置區 2"/>
          <p:cNvSpPr>
            <a:spLocks noGrp="1"/>
          </p:cNvSpPr>
          <p:nvPr>
            <p:ph idx="1"/>
          </p:nvPr>
        </p:nvSpPr>
        <p:spPr>
          <a:xfrm>
            <a:off x="4086225" y="5986463"/>
            <a:ext cx="7886700" cy="117633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zh-TW" altLang="en-US" sz="40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各歸其位</a:t>
            </a:r>
          </a:p>
        </p:txBody>
      </p:sp>
      <p:sp>
        <p:nvSpPr>
          <p:cNvPr id="130054" name="矩形 4"/>
          <p:cNvSpPr>
            <a:spLocks noChangeArrowheads="1"/>
          </p:cNvSpPr>
          <p:nvPr/>
        </p:nvSpPr>
        <p:spPr bwMode="auto">
          <a:xfrm>
            <a:off x="1203325" y="3124200"/>
            <a:ext cx="1004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3200" b="1" u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認知</a:t>
            </a:r>
            <a:endParaRPr lang="en-US" altLang="zh-TW" sz="3200" b="1" u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0055" name="矩形 6"/>
          <p:cNvSpPr>
            <a:spLocks noChangeArrowheads="1"/>
          </p:cNvSpPr>
          <p:nvPr/>
        </p:nvSpPr>
        <p:spPr bwMode="auto">
          <a:xfrm>
            <a:off x="2881313" y="4368800"/>
            <a:ext cx="10048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3200" b="1" u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祈求</a:t>
            </a:r>
            <a:endParaRPr lang="en-US" altLang="zh-TW" sz="3200" b="1" u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0056" name="矩形 7"/>
          <p:cNvSpPr>
            <a:spLocks noChangeArrowheads="1"/>
          </p:cNvSpPr>
          <p:nvPr/>
        </p:nvSpPr>
        <p:spPr bwMode="auto">
          <a:xfrm>
            <a:off x="4953000" y="3911600"/>
            <a:ext cx="1004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3200" b="1" u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奉行</a:t>
            </a:r>
            <a:endParaRPr lang="en-US" altLang="zh-TW" sz="3200" b="1" u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0057" name="矩形 8"/>
          <p:cNvSpPr>
            <a:spLocks noChangeArrowheads="1"/>
          </p:cNvSpPr>
          <p:nvPr/>
        </p:nvSpPr>
        <p:spPr bwMode="auto">
          <a:xfrm>
            <a:off x="6784975" y="5283200"/>
            <a:ext cx="1825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3200" b="1" u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知行合一</a:t>
            </a:r>
            <a:endParaRPr lang="en-US" altLang="zh-TW" sz="3200" b="1" u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圖片 1"/>
          <p:cNvPicPr>
            <a:picLocks noChangeAspect="1"/>
          </p:cNvPicPr>
          <p:nvPr/>
        </p:nvPicPr>
        <p:blipFill>
          <a:blip r:embed="rId2"/>
          <a:srcRect t="18376" b="5609"/>
          <a:stretch>
            <a:fillRect/>
          </a:stretch>
        </p:blipFill>
        <p:spPr bwMode="auto">
          <a:xfrm>
            <a:off x="0" y="-76200"/>
            <a:ext cx="9144000" cy="695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標題 1"/>
          <p:cNvSpPr>
            <a:spLocks noGrp="1"/>
          </p:cNvSpPr>
          <p:nvPr>
            <p:ph type="title"/>
          </p:nvPr>
        </p:nvSpPr>
        <p:spPr>
          <a:xfrm>
            <a:off x="600075" y="1981200"/>
            <a:ext cx="8239125" cy="1371600"/>
          </a:xfrm>
        </p:spPr>
        <p:txBody>
          <a:bodyPr/>
          <a:lstStyle/>
          <a:p>
            <a:pPr algn="ctr" eaLnBrk="1" hangingPunct="1"/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靈能以光音數據泡泡</a:t>
            </a: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呈現無限排列組合</a:t>
            </a:r>
          </a:p>
        </p:txBody>
      </p:sp>
      <p:sp>
        <p:nvSpPr>
          <p:cNvPr id="131076" name="內容版面配置區 2"/>
          <p:cNvSpPr>
            <a:spLocks noGrp="1"/>
          </p:cNvSpPr>
          <p:nvPr>
            <p:ph idx="1"/>
          </p:nvPr>
        </p:nvSpPr>
        <p:spPr>
          <a:xfrm>
            <a:off x="617538" y="3414713"/>
            <a:ext cx="7886700" cy="1462087"/>
          </a:xfrm>
        </p:spPr>
        <p:txBody>
          <a:bodyPr/>
          <a:lstStyle/>
          <a:p>
            <a:pPr algn="ctr">
              <a:buNone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能位、音頻、光譜及數據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algn="ctr" eaLnBrk="1" hangingPunct="1"/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依本質排列組合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algn="ctr" eaLnBrk="1" hangingPunct="1"/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各歸其位不易跨越</a:t>
            </a: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62075"/>
            <a:ext cx="914400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9" name="標題 1"/>
          <p:cNvSpPr>
            <a:spLocks noGrp="1"/>
          </p:cNvSpPr>
          <p:nvPr>
            <p:ph type="title"/>
          </p:nvPr>
        </p:nvSpPr>
        <p:spPr>
          <a:xfrm>
            <a:off x="571500" y="76200"/>
            <a:ext cx="7886700" cy="1325563"/>
          </a:xfrm>
        </p:spPr>
        <p:txBody>
          <a:bodyPr/>
          <a:lstStyle/>
          <a:p>
            <a:pPr algn="ctr" eaLnBrk="1" hangingPunct="1"/>
            <a:r>
              <a:rPr lang="zh-TW" altLang="en-US" sz="4400" b="1" dirty="0" smtClean="0">
                <a:latin typeface="標楷體" pitchFamily="65" charset="-120"/>
                <a:ea typeface="標楷體" pitchFamily="65" charset="-120"/>
              </a:rPr>
              <a:t>靈界社群各歸其位</a:t>
            </a:r>
          </a:p>
        </p:txBody>
      </p:sp>
      <p:sp>
        <p:nvSpPr>
          <p:cNvPr id="132100" name="矩形 3"/>
          <p:cNvSpPr>
            <a:spLocks noChangeArrowheads="1"/>
          </p:cNvSpPr>
          <p:nvPr/>
        </p:nvSpPr>
        <p:spPr bwMode="auto">
          <a:xfrm>
            <a:off x="152400" y="1524000"/>
            <a:ext cx="13128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4400" b="1" u="none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天界</a:t>
            </a:r>
            <a:endParaRPr lang="en-US" altLang="zh-TW" sz="4400" b="1" u="none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2101" name="矩形 6"/>
          <p:cNvSpPr>
            <a:spLocks noChangeArrowheads="1"/>
          </p:cNvSpPr>
          <p:nvPr/>
        </p:nvSpPr>
        <p:spPr bwMode="auto">
          <a:xfrm>
            <a:off x="3814763" y="1524000"/>
            <a:ext cx="18780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4400" b="1" u="none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中轉界</a:t>
            </a:r>
            <a:endParaRPr lang="en-US" altLang="zh-TW" sz="4400" b="1" u="none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2102" name="矩形 7"/>
          <p:cNvSpPr>
            <a:spLocks noChangeArrowheads="1"/>
          </p:cNvSpPr>
          <p:nvPr/>
        </p:nvSpPr>
        <p:spPr bwMode="auto">
          <a:xfrm>
            <a:off x="7678738" y="1516063"/>
            <a:ext cx="13128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4400" b="1" u="none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冥界</a:t>
            </a:r>
            <a:endParaRPr lang="en-US" altLang="zh-TW" sz="4400" b="1" u="none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圖片 1"/>
          <p:cNvPicPr>
            <a:picLocks noChangeAspect="1"/>
          </p:cNvPicPr>
          <p:nvPr/>
        </p:nvPicPr>
        <p:blipFill>
          <a:blip r:embed="rId2"/>
          <a:srcRect l="2213" r="9291"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標題 1"/>
          <p:cNvSpPr>
            <a:spLocks noGrp="1"/>
          </p:cNvSpPr>
          <p:nvPr>
            <p:ph type="title"/>
          </p:nvPr>
        </p:nvSpPr>
        <p:spPr>
          <a:xfrm>
            <a:off x="1752600" y="5872163"/>
            <a:ext cx="7886700" cy="1325562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600" b="1" dirty="0" smtClean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標楷體" pitchFamily="65" charset="-120"/>
                <a:ea typeface="標楷體" pitchFamily="65" charset="-120"/>
              </a:rPr>
              <a:t>靈界與人間相應結構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圖片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27113"/>
            <a:ext cx="8983663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4400" b="1" dirty="0" smtClean="0">
                <a:solidFill>
                  <a:schemeClr val="bg2">
                    <a:lumMod val="25000"/>
                  </a:schemeClr>
                </a:solidFill>
                <a:latin typeface="標楷體" pitchFamily="65" charset="-120"/>
                <a:ea typeface="標楷體" pitchFamily="65" charset="-120"/>
              </a:rPr>
              <a:t>始於天德，現於人德</a:t>
            </a:r>
            <a:r>
              <a:rPr lang="en-US" altLang="zh-TW" sz="4400" b="1" dirty="0" smtClean="0">
                <a:solidFill>
                  <a:schemeClr val="bg2">
                    <a:lumMod val="25000"/>
                  </a:schemeClr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400" b="1" dirty="0" smtClean="0">
                <a:solidFill>
                  <a:schemeClr val="bg2">
                    <a:lumMod val="25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400" b="1" dirty="0" smtClean="0">
                <a:solidFill>
                  <a:schemeClr val="bg2">
                    <a:lumMod val="25000"/>
                  </a:schemeClr>
                </a:solidFill>
                <a:latin typeface="標楷體" pitchFamily="65" charset="-120"/>
                <a:ea typeface="標楷體" pitchFamily="65" charset="-120"/>
              </a:rPr>
              <a:t>成於人心，合於天心</a:t>
            </a:r>
            <a:endParaRPr lang="zh-TW" altLang="en-US" sz="4400" dirty="0">
              <a:solidFill>
                <a:schemeClr val="bg2">
                  <a:lumMod val="2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圖片 1"/>
          <p:cNvPicPr>
            <a:picLocks noChangeAspect="1"/>
          </p:cNvPicPr>
          <p:nvPr/>
        </p:nvPicPr>
        <p:blipFill>
          <a:blip r:embed="rId2"/>
          <a:srcRect l="2" r="10857"/>
          <a:stretch>
            <a:fillRect/>
          </a:stretch>
        </p:blipFill>
        <p:spPr bwMode="auto">
          <a:xfrm>
            <a:off x="-25400" y="0"/>
            <a:ext cx="9169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標題 1"/>
          <p:cNvSpPr>
            <a:spLocks noGrp="1"/>
          </p:cNvSpPr>
          <p:nvPr>
            <p:ph type="title"/>
          </p:nvPr>
        </p:nvSpPr>
        <p:spPr>
          <a:xfrm>
            <a:off x="0" y="5181600"/>
            <a:ext cx="9144000" cy="1905000"/>
          </a:xfrm>
        </p:spPr>
        <p:txBody>
          <a:bodyPr/>
          <a:lstStyle/>
          <a:p>
            <a:pPr eaLnBrk="1" hangingPunct="1"/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靈肉合一體與物質世界─ 靈命轉型換級平台</a:t>
            </a:r>
          </a:p>
        </p:txBody>
      </p:sp>
      <p:sp>
        <p:nvSpPr>
          <p:cNvPr id="135172" name="內容版面配置區 4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032375"/>
          </a:xfrm>
        </p:spPr>
        <p:txBody>
          <a:bodyPr/>
          <a:lstStyle/>
          <a:p>
            <a:endParaRPr lang="en-US" altLang="zh-TW" dirty="0" smtClean="0"/>
          </a:p>
          <a:p>
            <a:endParaRPr lang="zh-TW" altLang="en-US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00" y="-99392"/>
            <a:ext cx="9204300" cy="92043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7143776" cy="2235199"/>
          </a:xfrm>
        </p:spPr>
        <p:txBody>
          <a:bodyPr>
            <a:normAutofit fontScale="90000"/>
          </a:bodyPr>
          <a:lstStyle/>
          <a:p>
            <a:r>
              <a:rPr altLang="zh-TW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 </a:t>
            </a:r>
            <a:br>
              <a:rPr altLang="zh-TW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夢幻騎士和獨角獸安息了嗎？</a:t>
            </a:r>
            <a:r>
              <a:rPr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2728930"/>
          </a:xfrm>
        </p:spPr>
        <p:txBody>
          <a:bodyPr/>
          <a:lstStyle/>
          <a:p>
            <a:endParaRPr lang="en-US" altLang="zh-TW" b="1" dirty="0" smtClean="0">
              <a:solidFill>
                <a:schemeClr val="bg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修行是修甚麼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  <a:endParaRPr lang="zh-TW" altLang="en-US" sz="2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>
              <a:buFont typeface="Arial" pitchFamily="34" charset="0"/>
              <a:buChar char="•"/>
            </a:pP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心意識的次元性大跳躍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algn="l">
              <a:buFont typeface="Arial" pitchFamily="34" charset="0"/>
              <a:buChar char="•"/>
            </a:pP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安身立命的生命新定位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0"/>
            <a:ext cx="5492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"/>
            <a:ext cx="7886700" cy="6877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修行首在作人</a:t>
            </a:r>
          </a:p>
          <a:p>
            <a:pPr>
              <a:defRPr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落實倫理道德才能轉化靈命</a:t>
            </a:r>
          </a:p>
          <a:p>
            <a:pPr>
              <a:defRPr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恩典或加持？</a:t>
            </a:r>
          </a:p>
          <a:p>
            <a:pPr>
              <a:defRPr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自力</a:t>
            </a:r>
            <a:r>
              <a:rPr lang="en-US" altLang="zh-TW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vs.</a:t>
            </a: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他力</a:t>
            </a:r>
          </a:p>
          <a:p>
            <a:pPr>
              <a:defRPr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自己的心在自由中嗎？</a:t>
            </a:r>
            <a:endParaRPr lang="en-US" altLang="zh-TW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世間生活與靈界生活的關係？</a:t>
            </a:r>
          </a:p>
          <a:p>
            <a:pPr>
              <a:defRPr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愛人如己和愛人超過自己？</a:t>
            </a:r>
          </a:p>
          <a:p>
            <a:pPr>
              <a:defRPr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避世修行？入世服務？</a:t>
            </a:r>
          </a:p>
          <a:p>
            <a:pPr>
              <a:defRPr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愛情與婚姻？</a:t>
            </a:r>
          </a:p>
          <a:p>
            <a:pPr>
              <a:defRPr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心性與願行，造成生活品質和</a:t>
            </a:r>
            <a:endParaRPr lang="en-US" altLang="zh-TW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死後歸宿！</a:t>
            </a:r>
          </a:p>
          <a:p>
            <a:pPr>
              <a:defRPr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天理、國法、倫理</a:t>
            </a:r>
            <a:endParaRPr lang="en-US" altLang="zh-TW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唯有天堂已在心中者，才能</a:t>
            </a:r>
            <a:endParaRPr lang="en-US" altLang="zh-TW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  <a:defRPr/>
            </a:pPr>
            <a:r>
              <a:rPr lang="en-US" altLang="zh-TW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進入天堂之道</a:t>
            </a:r>
          </a:p>
          <a:p>
            <a:pPr>
              <a:defRPr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輪迴？意識記憶晶片？</a:t>
            </a:r>
          </a:p>
          <a:p>
            <a:pPr>
              <a:defRPr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靈媒</a:t>
            </a:r>
          </a:p>
          <a:p>
            <a:pPr>
              <a:defRPr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修行首在好好作人！作事</a:t>
            </a:r>
          </a:p>
          <a:p>
            <a:pPr>
              <a:defRPr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人間與靈界是質能關係？</a:t>
            </a:r>
          </a:p>
          <a:p>
            <a:pPr>
              <a:defRPr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萬法由心、唯心所造？</a:t>
            </a:r>
          </a:p>
          <a:p>
            <a:pPr>
              <a:defRPr/>
            </a:pPr>
            <a:endPara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6839664"/>
            <a:ext cx="9180512" cy="45719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心靈幻境</a:t>
            </a:r>
            <a:endParaRPr lang="zh-TW" altLang="en-US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79979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150"/>
          <a:stretch/>
        </p:blipFill>
        <p:spPr>
          <a:xfrm>
            <a:off x="0" y="-1"/>
            <a:ext cx="9180512" cy="6888427"/>
          </a:xfr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3857620" y="714356"/>
            <a:ext cx="5286380" cy="142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三個修行人的故事</a:t>
            </a:r>
            <a:endParaRPr lang="en-US" altLang="zh-TW" sz="36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b="1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量有多大，光亮就有多大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6480720"/>
            <a:ext cx="9180512" cy="40466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心靈幻境</a:t>
            </a:r>
            <a:endParaRPr lang="zh-TW" altLang="en-US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317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39"/>
          <a:stretch/>
        </p:blipFill>
        <p:spPr>
          <a:xfrm>
            <a:off x="-36512" y="0"/>
            <a:ext cx="9180512" cy="6907951"/>
          </a:xfr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2987824" y="5971848"/>
            <a:ext cx="3816423" cy="936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巴黎地鐵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女瑜珈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師</a:t>
            </a:r>
          </a:p>
        </p:txBody>
      </p:sp>
      <p:sp>
        <p:nvSpPr>
          <p:cNvPr id="6" name="矩形 5"/>
          <p:cNvSpPr/>
          <p:nvPr/>
        </p:nvSpPr>
        <p:spPr>
          <a:xfrm>
            <a:off x="-36512" y="6480720"/>
            <a:ext cx="9180512" cy="40466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心靈幻境</a:t>
            </a:r>
            <a:endParaRPr lang="zh-TW" altLang="en-US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4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sz="3600" dirty="0" smtClean="0"/>
              <a:t>在這張圖片中，您能看到幾個紅球？</a:t>
            </a:r>
            <a:r>
              <a:rPr lang="zh-CN" altLang="en-US" sz="3600" dirty="0" smtClean="0"/>
              <a:t/>
            </a:r>
            <a:br>
              <a:rPr lang="zh-CN" altLang="en-US" sz="3600" dirty="0" smtClean="0"/>
            </a:br>
            <a:r>
              <a:rPr lang="zh-TW" altLang="en-US" sz="3600" dirty="0" smtClean="0"/>
              <a:t>５個？６個？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3076" name="Picture 4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25"/>
            <a:ext cx="91440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250825" cy="33337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167500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86" r="6228"/>
          <a:stretch/>
        </p:blipFill>
        <p:spPr>
          <a:xfrm>
            <a:off x="-36512" y="-1"/>
            <a:ext cx="9217024" cy="6890479"/>
          </a:xfr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3401870" y="5877272"/>
            <a:ext cx="2340260" cy="936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師母的</a:t>
            </a: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</a:t>
            </a:r>
          </a:p>
          <a:p>
            <a:endParaRPr lang="zh-TW" alt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36512" y="6480720"/>
            <a:ext cx="9180512" cy="40466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心靈幻境</a:t>
            </a:r>
            <a:endParaRPr lang="zh-TW" altLang="en-US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862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20" r="7529"/>
          <a:stretch/>
        </p:blipFill>
        <p:spPr>
          <a:xfrm>
            <a:off x="35496" y="0"/>
            <a:ext cx="9073008" cy="6858000"/>
          </a:xfr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251520" y="4725144"/>
            <a:ext cx="3816423" cy="936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田耕莘樞機主教</a:t>
            </a:r>
          </a:p>
          <a:p>
            <a:endParaRPr lang="zh-TW" alt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6480720"/>
            <a:ext cx="9180512" cy="40466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心靈幻境</a:t>
            </a:r>
            <a:endParaRPr lang="zh-TW" altLang="en-US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861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4701"/>
          <a:stretch/>
        </p:blipFill>
        <p:spPr>
          <a:xfrm>
            <a:off x="-1" y="-1"/>
            <a:ext cx="9180513" cy="6858001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2555776" y="1628800"/>
            <a:ext cx="3744416" cy="3456384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539552" y="1556792"/>
            <a:ext cx="5544616" cy="3240360"/>
          </a:xfrm>
        </p:spPr>
        <p:txBody>
          <a:bodyPr/>
          <a:lstStyle/>
          <a:p>
            <a:pPr>
              <a:buNone/>
            </a:pPr>
            <a:r>
              <a:rPr lang="zh-TW" altLang="en-US" dirty="0" smtClean="0">
                <a:solidFill>
                  <a:schemeClr val="bg1"/>
                </a:solidFill>
              </a:rPr>
              <a:t>                                </a:t>
            </a:r>
            <a:endParaRPr lang="en-US" altLang="zh-TW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altLang="zh-TW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穿梭時空無限天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逍遙宇宙億萬年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樹德立誠世間情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利益眾生天地心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7694"/>
            <a:ext cx="9252520" cy="691504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429396"/>
          </a:xfrm>
        </p:spPr>
        <p:txBody>
          <a:bodyPr>
            <a:normAutofit/>
          </a:bodyPr>
          <a:lstStyle/>
          <a:p>
            <a:r>
              <a:rPr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itchFamily="65" charset="-120"/>
                <a:ea typeface="標楷體" pitchFamily="65" charset="-120"/>
              </a:rPr>
              <a:t>夢幻騎士終於和獨角獸一道兒踏上了進一步探索真相之路</a:t>
            </a:r>
            <a:endParaRPr lang="zh-TW" altLang="en-US" sz="4400" dirty="0">
              <a:solidFill>
                <a:schemeClr val="tx1">
                  <a:lumMod val="95000"/>
                  <a:lumOff val="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-900608" y="1916832"/>
            <a:ext cx="6400800" cy="3086120"/>
          </a:xfrm>
        </p:spPr>
        <p:txBody>
          <a:bodyPr>
            <a:normAutofit/>
          </a:bodyPr>
          <a:lstStyle/>
          <a:p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09600" indent="-609600" algn="ctr" eaLnBrk="1" hangingPunct="1"/>
            <a:r>
              <a:rPr lang="zh-TW" altLang="en-US" sz="4400" b="1" dirty="0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附件：靈界見聞簡介</a:t>
            </a:r>
            <a:endParaRPr lang="en-US" altLang="zh-TW" sz="4400" b="1" dirty="0" smtClean="0">
              <a:solidFill>
                <a:srgbClr val="A5002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2467" name="內容版面配置區 2"/>
          <p:cNvSpPr>
            <a:spLocks noGrp="1"/>
          </p:cNvSpPr>
          <p:nvPr>
            <p:ph idx="1"/>
          </p:nvPr>
        </p:nvSpPr>
        <p:spPr>
          <a:xfrm>
            <a:off x="609600" y="1752600"/>
            <a:ext cx="7886700" cy="435133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zh-TW" sz="3200" b="1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著作提要</a:t>
            </a:r>
            <a:endParaRPr lang="en-US" altLang="zh-TW" sz="32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charset="0"/>
              <a:buNone/>
            </a:pPr>
            <a:r>
              <a:rPr lang="en-US" altLang="zh-TW" sz="3200" b="1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代表作「天界與冥界」大綱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3200" b="1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主要認知</a:t>
            </a:r>
            <a:endParaRPr lang="en-US" altLang="zh-TW" sz="32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sz="3200" b="1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3600" b="1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b="1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6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著作提要</a:t>
            </a:r>
            <a:r>
              <a:rPr lang="en-US" altLang="zh-TW" sz="3600" b="1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b="1" smtClean="0">
                <a:latin typeface="標楷體" pitchFamily="65" charset="-120"/>
                <a:ea typeface="標楷體" pitchFamily="65" charset="-120"/>
              </a:rPr>
            </a:br>
            <a:endParaRPr lang="zh-TW" altLang="en-US" smtClean="0"/>
          </a:p>
        </p:txBody>
      </p:sp>
      <p:sp>
        <p:nvSpPr>
          <p:cNvPr id="6349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1749-1756 </a:t>
            </a:r>
            <a:r>
              <a:rPr lang="en-US" altLang="zh-TW" sz="2400" b="1" u="sng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Arcana Coelestia</a:t>
            </a:r>
            <a:r>
              <a:rPr lang="en-US" altLang="zh-TW" sz="2400" b="1" u="sng" smtClean="0">
                <a:latin typeface="標楷體" pitchFamily="65" charset="-120"/>
                <a:ea typeface="標楷體" pitchFamily="65" charset="-12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u="sng" smtClean="0">
                <a:latin typeface="標楷體" pitchFamily="65" charset="-120"/>
                <a:ea typeface="標楷體" pitchFamily="65" charset="-120"/>
              </a:rPr>
              <a:t>天界的奧秘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　深入探討舊約創世紀和出埃及記</a:t>
            </a:r>
          </a:p>
          <a:p>
            <a:pPr eaLnBrk="1" hangingPunct="1"/>
            <a:endParaRPr lang="en-US" altLang="zh-TW" sz="2400" b="1" smtClean="0">
              <a:solidFill>
                <a:srgbClr val="A5002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en-US" altLang="zh-TW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1758 </a:t>
            </a:r>
            <a:r>
              <a:rPr lang="en-US" altLang="zh-TW" sz="2400" b="1" u="sng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Heaven and Hell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風格難讀，介紹靈界結構、管理、人口、特性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sz="2400" b="1" u="sng" smtClean="0">
              <a:solidFill>
                <a:srgbClr val="A5002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en-US" altLang="zh-TW" sz="2400" b="1" u="sng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The last Judgement and the Destruction of the Babylon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u="sng" smtClean="0">
                <a:latin typeface="標楷體" pitchFamily="65" charset="-120"/>
                <a:ea typeface="標楷體" pitchFamily="65" charset="-120"/>
              </a:rPr>
              <a:t>啟示錄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中最後的審判和巴比倫的毀滅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b="1" smtClean="0">
              <a:solidFill>
                <a:srgbClr val="A5002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524000"/>
            <a:ext cx="7886700" cy="4652963"/>
          </a:xfrm>
        </p:spPr>
        <p:txBody>
          <a:bodyPr/>
          <a:lstStyle/>
          <a:p>
            <a:pPr eaLnBrk="1" hangingPunct="1"/>
            <a:endParaRPr lang="en-US" altLang="zh-TW" sz="20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en-US" altLang="zh-TW" sz="2400" b="1" u="sng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White Horse 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解釋</a:t>
            </a:r>
            <a:r>
              <a:rPr lang="zh-TW" altLang="en-US" sz="2400" b="1" u="sng" smtClean="0">
                <a:latin typeface="標楷體" pitchFamily="65" charset="-120"/>
                <a:ea typeface="標楷體" pitchFamily="65" charset="-120"/>
              </a:rPr>
              <a:t>啟示錄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中白馬的意涵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sz="2400" b="1" u="sng" smtClean="0">
              <a:solidFill>
                <a:srgbClr val="A5002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en-US" altLang="zh-TW" sz="2400" b="1" u="sng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Earths in our Solar System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介紹我們太陽系中其他地球的狀態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sz="2400" b="1" u="sng" smtClean="0">
              <a:solidFill>
                <a:srgbClr val="A5002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en-US" altLang="zh-TW" sz="2400" b="1" u="sng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The New Jerusalem and Its Heavenly Doctrine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解釋啟示錄</a:t>
            </a: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21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章“新天新地”的觀點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後來成為瑞登波教派的主要觀點</a:t>
            </a:r>
          </a:p>
        </p:txBody>
      </p:sp>
    </p:spTree>
  </p:cSld>
  <p:clrMapOvr>
    <a:masterClrMapping/>
  </p:clrMapOvr>
  <p:transition spd="slow"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/>
          <a:p>
            <a:pPr eaLnBrk="1" hangingPunct="1"/>
            <a:r>
              <a:rPr lang="en-US" altLang="zh-TW" sz="2400" b="1" u="sng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Divine Love and wisdom</a:t>
            </a: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 1763/75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歲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神性及哲學性著作。論及人的生命就是愛，而此愛來自上天。神性中有</a:t>
            </a: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Esse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Existere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，也就是</a:t>
            </a: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being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和</a:t>
            </a: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form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，但二者實為一。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創造宇宙就為讓萬物回歸造物主，所以才有相應和聯結的功能。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charset="0"/>
              <a:buNone/>
            </a:pPr>
            <a:r>
              <a:rPr lang="en-US" altLang="zh-TW" sz="2400" b="1" u="sng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Divine Providence </a:t>
            </a:r>
            <a:r>
              <a:rPr lang="zh-TW" altLang="en-US" sz="2400" b="1" u="sng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天德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1764/76 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瑞登波神學的哲理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天德出於上天的愛和智慧，在於建立一個人類的天界。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天德不為人知，也不希望人意識天德的存在，而要人自己去發現天德的真相。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天德遍及宇宙，一切從其而出，直到永遠。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/>
          </a:p>
        </p:txBody>
      </p:sp>
    </p:spTree>
  </p:cSld>
  <p:clrMapOvr>
    <a:masterClrMapping/>
  </p:clrMapOvr>
  <p:transition spd="slow"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46038"/>
          </a:xfrm>
        </p:spPr>
        <p:txBody>
          <a:bodyPr>
            <a:normAutofit fontScale="90000"/>
          </a:bodyPr>
          <a:lstStyle/>
          <a:p>
            <a:pPr eaLnBrk="1" hangingPunct="1"/>
            <a:endParaRPr lang="zh-TW" altLang="en-US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219200"/>
            <a:ext cx="7886700" cy="4957763"/>
          </a:xfrm>
        </p:spPr>
        <p:txBody>
          <a:bodyPr/>
          <a:lstStyle/>
          <a:p>
            <a:pPr eaLnBrk="1" hangingPunct="1"/>
            <a:r>
              <a:rPr lang="en-US" altLang="zh-TW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Apocalypse Revealed 1766/78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揭開啟示錄的秘密，瑞登波認為此書是由天使所傳。</a:t>
            </a:r>
          </a:p>
          <a:p>
            <a:pPr eaLnBrk="1" hangingPunct="1"/>
            <a:r>
              <a:rPr lang="en-US" altLang="zh-TW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Conjugal Love 1768/80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論及兩性間，純真和不純真的愛。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純真出於善與真，增長智慧和情愛；不純真只是外在相合。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en-US" altLang="zh-TW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A Brief Exposition of the Doctrine of the New Church 1769/81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澄清“新耶路撒冷”的靈性意涵。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en-US" altLang="zh-TW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True Christian Religion1769/83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最後一本書，有系統地介紹他的神學訊息。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sz="2400" b="1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6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2. </a:t>
            </a:r>
            <a:r>
              <a:rPr lang="zh-TW" altLang="en-US" sz="36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代表作「天界與冥界」大綱</a:t>
            </a:r>
          </a:p>
        </p:txBody>
      </p:sp>
      <p:sp>
        <p:nvSpPr>
          <p:cNvPr id="6758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32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天界</a:t>
            </a:r>
            <a:endParaRPr lang="en-US" altLang="zh-TW" sz="3200" b="1" smtClean="0">
              <a:solidFill>
                <a:srgbClr val="A5002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2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中轉界</a:t>
            </a:r>
            <a:endParaRPr lang="en-US" altLang="zh-TW" sz="3200" b="1" smtClean="0">
              <a:solidFill>
                <a:srgbClr val="A5002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2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冥界</a:t>
            </a:r>
            <a:endParaRPr lang="en-US" altLang="zh-TW" sz="3200" b="1" smtClean="0">
              <a:solidFill>
                <a:srgbClr val="A50021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甚麼</a:t>
            </a:r>
            <a:r>
              <a:rPr lang="zh-CN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？你只能看到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５個紅球</a:t>
            </a:r>
            <a:r>
              <a:rPr lang="zh-CN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？</a:t>
            </a:r>
            <a:endParaRPr lang="zh-TW" altLang="en-US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4422"/>
            <a:ext cx="8147050" cy="4911741"/>
          </a:xfrm>
        </p:spPr>
        <p:txBody>
          <a:bodyPr>
            <a:normAutofit/>
          </a:bodyPr>
          <a:lstStyle/>
          <a:p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好吧，您是對的，圖片中只有５個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紅球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。但您注意到那個擁有１２根手指的男人了嗎？</a:t>
            </a:r>
          </a:p>
          <a:p>
            <a:pPr eaLnBrk="1" hangingPunct="1"/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這種現象在心理學上叫做“非注意盲視（</a:t>
            </a:r>
            <a:r>
              <a:rPr lang="en-US" altLang="zh-TW" sz="2400" b="1" dirty="0" err="1" smtClean="0">
                <a:latin typeface="標楷體" pitchFamily="65" charset="-120"/>
                <a:ea typeface="標楷體" pitchFamily="65" charset="-120"/>
              </a:rPr>
              <a:t>inattentional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 blindness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）”，當您全神貫注於某一個問題時，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往往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會忽視另外一個顯而易見，或是平時會很引人注目的地方。</a:t>
            </a:r>
          </a:p>
        </p:txBody>
      </p:sp>
      <p:pic>
        <p:nvPicPr>
          <p:cNvPr id="4100" name="Picture 4" descr="1-1"/>
          <p:cNvPicPr>
            <a:picLocks noChangeAspect="1" noChangeArrowheads="1"/>
          </p:cNvPicPr>
          <p:nvPr/>
        </p:nvPicPr>
        <p:blipFill>
          <a:blip r:embed="rId3"/>
          <a:srcRect t="27483" b="13271"/>
          <a:stretch>
            <a:fillRect/>
          </a:stretch>
        </p:blipFill>
        <p:spPr bwMode="auto">
          <a:xfrm>
            <a:off x="0" y="3284538"/>
            <a:ext cx="91440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250825" cy="33337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b="1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201209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天界</a:t>
            </a:r>
          </a:p>
        </p:txBody>
      </p:sp>
      <p:sp>
        <p:nvSpPr>
          <p:cNvPr id="68611" name="內容版面配置區 2"/>
          <p:cNvSpPr>
            <a:spLocks noGrp="1"/>
          </p:cNvSpPr>
          <p:nvPr>
            <p:ph idx="1"/>
          </p:nvPr>
        </p:nvSpPr>
        <p:spPr>
          <a:xfrm>
            <a:off x="628650" y="1447800"/>
            <a:ext cx="7886700" cy="47291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上天就是天界的神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上天的神性造就了天界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上天的神性就是愛上天和愛鄰人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天界分為二個王國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天界有三層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天界由無數社區構成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每個天界社區是個小形天界，每位天人是個微形天界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整個天界反映人形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9.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天界社區都展現人形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10.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天人具有完美人形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6963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11.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天界整體或部份都反映人形，都源自上天的神性人形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12.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天界和人間存在相應關係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13.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天界和人間的相應關係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14.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天界的太陽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15.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天界的光與熱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16.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天界的四個區域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17.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天人的四個變化狀態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18.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天界的時間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19.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天界中的心相和外相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20.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天人的穿著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smtClean="0"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21.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天人的住宅和家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22.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天界的空間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23.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天界各層間的關係與溝通</a:t>
            </a:r>
            <a:r>
              <a:rPr lang="zh-TW" altLang="zh-TW" sz="2400" b="1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都依據神的規範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24.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天界的政府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25.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天界中對神的敬拜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26.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天界中天人的權能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27.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天人的語言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28.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天人與人的對話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29.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天界中的文書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30.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天界中天人的智慧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endParaRPr lang="zh-TW" altLang="en-US" b="1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828800"/>
            <a:ext cx="7886700" cy="435133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31.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天界中天人的純真狀態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32.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天界中的平安狀態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33.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天界和人類的連結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34.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天界以道和人類連結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35.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天界與冥界都來自人類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36.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天界中的異教徒和教會外的人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37.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天界中的小孩子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38.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天界中的智者和單純的人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39.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天界中的富人和窮人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40.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天界中的婚姻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endParaRPr lang="en-US" altLang="zh-TW" b="1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7270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41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章 天界中天人的功能</a:t>
            </a:r>
          </a:p>
          <a:p>
            <a:pPr eaLnBrk="1" hangingPunct="1"/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42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章</a:t>
            </a: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天界的喜悅和快樂</a:t>
            </a:r>
          </a:p>
          <a:p>
            <a:pPr eaLnBrk="1" hangingPunct="1"/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43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章</a:t>
            </a: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天界的龐大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143000"/>
          </a:xfrm>
        </p:spPr>
        <p:txBody>
          <a:bodyPr>
            <a:normAutofit fontScale="90000"/>
          </a:bodyPr>
          <a:lstStyle/>
          <a:p>
            <a:r>
              <a:rPr lang="en-US" altLang="zh-TW" sz="36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中轉界</a:t>
            </a:r>
            <a:br>
              <a:rPr lang="zh-TW" altLang="en-US" sz="36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3600" b="1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3731" name="內容版面配置區 2"/>
          <p:cNvSpPr>
            <a:spLocks noGrp="1"/>
          </p:cNvSpPr>
          <p:nvPr>
            <p:ph idx="1"/>
          </p:nvPr>
        </p:nvSpPr>
        <p:spPr>
          <a:xfrm>
            <a:off x="628650" y="1295400"/>
            <a:ext cx="7886700" cy="48815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44.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靈界是甚麼樣的？</a:t>
            </a:r>
          </a:p>
          <a:p>
            <a:pPr eaLnBrk="1" hangingPunct="1"/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45.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 每個人的內在都是個靈體</a:t>
            </a:r>
          </a:p>
          <a:p>
            <a:pPr eaLnBrk="1" hangingPunct="1"/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46.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人從死中復活進入永恒的生命</a:t>
            </a:r>
          </a:p>
          <a:p>
            <a:pPr eaLnBrk="1" hangingPunct="1"/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47.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人死後，具有完美的人的形象</a:t>
            </a:r>
          </a:p>
          <a:p>
            <a:pPr eaLnBrk="1" hangingPunct="1"/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48.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除了沒有肉身外，人死後仍有感覺、記憶及愛好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49.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人死後的生活就如在世一樣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50.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生前的生活樂趣，死後轉成相應的樂趣</a:t>
            </a:r>
          </a:p>
          <a:p>
            <a:pPr eaLnBrk="1" hangingPunct="1"/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51.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人死後的第一階段</a:t>
            </a:r>
          </a:p>
          <a:p>
            <a:pPr eaLnBrk="1" hangingPunct="1"/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52.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人死後的第二階段</a:t>
            </a:r>
          </a:p>
          <a:p>
            <a:pPr eaLnBrk="1" hangingPunct="1"/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53.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在第三階段中，將入天界的靈，接受行前教育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54.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沒人能憑著直接的恩賜，得以進入天界</a:t>
            </a:r>
          </a:p>
          <a:p>
            <a:pPr eaLnBrk="1" hangingPunct="1"/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55.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要過能進天界的生活，並沒有一般人以為的那麼困難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mtClean="0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36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冥界</a:t>
            </a:r>
            <a:r>
              <a:rPr lang="en-US" altLang="zh-TW" sz="36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地獄界</a:t>
            </a:r>
            <a:r>
              <a:rPr lang="en-US" altLang="zh-TW" sz="36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7475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56.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上天統治冥界</a:t>
            </a:r>
          </a:p>
          <a:p>
            <a:pPr eaLnBrk="1" hangingPunct="1"/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57.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不是上天把靈打入冥界，靈入冥界是疚由自取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58.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冥界中的都是邪惡和虛假之輩，他們的罪惡全都由於愛自我和愛這俗世造成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59.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甚麼是地獄之火？咬牙切齒指的又是甚麼？</a:t>
            </a:r>
          </a:p>
          <a:p>
            <a:pPr eaLnBrk="1" hangingPunct="1"/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60.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冥界惡靈的邪惡技倆</a:t>
            </a:r>
          </a:p>
          <a:p>
            <a:pPr eaLnBrk="1" hangingPunct="1"/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61.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冥界的樣貌、位置和數量</a:t>
            </a:r>
          </a:p>
          <a:p>
            <a:pPr eaLnBrk="1" hangingPunct="1"/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62.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天界和冥界的平衡狀態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63.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天界和冥界間的平衡狀態，讓人處在自由之中</a:t>
            </a:r>
          </a:p>
          <a:p>
            <a:pPr eaLnBrk="1" hangingPunct="1">
              <a:buFont typeface="Wingdings" pitchFamily="2" charset="2"/>
              <a:buNone/>
            </a:pP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b="1" smtClean="0"/>
          </a:p>
          <a:p>
            <a:endParaRPr lang="zh-TW" altLang="en-US" smtClean="0"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2‧ </a:t>
            </a:r>
            <a:r>
              <a:rPr lang="zh-TW" altLang="en-US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著作提要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524000"/>
            <a:ext cx="7886700" cy="4652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zh-TW" sz="20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1749-1756 </a:t>
            </a:r>
            <a:r>
              <a:rPr lang="en-US" altLang="zh-TW" sz="2000" b="1" u="sng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Arcana Coelestia</a:t>
            </a:r>
            <a:r>
              <a:rPr lang="en-US" altLang="zh-TW" sz="2000" b="1" u="sng" smtClean="0">
                <a:latin typeface="標楷體" pitchFamily="65" charset="-120"/>
                <a:ea typeface="標楷體" pitchFamily="65" charset="-12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000" b="1" u="sng" smtClean="0">
                <a:latin typeface="標楷體" pitchFamily="65" charset="-120"/>
                <a:ea typeface="標楷體" pitchFamily="65" charset="-120"/>
              </a:rPr>
              <a:t>天界的奧秘</a:t>
            </a:r>
            <a:r>
              <a:rPr lang="zh-TW" altLang="en-US" sz="2000" b="1" smtClean="0">
                <a:latin typeface="標楷體" pitchFamily="65" charset="-120"/>
                <a:ea typeface="標楷體" pitchFamily="65" charset="-120"/>
              </a:rPr>
              <a:t>　深入探討舊約創世紀和出埃及記</a:t>
            </a:r>
          </a:p>
          <a:p>
            <a:pPr eaLnBrk="1" hangingPunct="1"/>
            <a:r>
              <a:rPr lang="en-US" altLang="zh-TW" sz="20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1758 </a:t>
            </a:r>
            <a:r>
              <a:rPr lang="en-US" altLang="zh-TW" sz="2000" b="1" u="sng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Heaven and Hell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000" b="1" smtClean="0">
                <a:latin typeface="標楷體" pitchFamily="65" charset="-120"/>
                <a:ea typeface="標楷體" pitchFamily="65" charset="-120"/>
              </a:rPr>
              <a:t>風格難讀，介紹靈界結構、管理、人口、特性</a:t>
            </a:r>
            <a:endParaRPr lang="en-US" altLang="zh-TW" sz="20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en-US" altLang="zh-TW" sz="2000" b="1" u="sng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The last Judgement and the Destruction of the Babylon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000" b="1" u="sng" smtClean="0">
                <a:latin typeface="標楷體" pitchFamily="65" charset="-120"/>
                <a:ea typeface="標楷體" pitchFamily="65" charset="-120"/>
              </a:rPr>
              <a:t>啟示錄</a:t>
            </a:r>
            <a:r>
              <a:rPr lang="zh-TW" altLang="en-US" sz="2000" b="1" smtClean="0">
                <a:latin typeface="標楷體" pitchFamily="65" charset="-120"/>
                <a:ea typeface="標楷體" pitchFamily="65" charset="-120"/>
              </a:rPr>
              <a:t>中最後的審判和巴比倫的毀滅</a:t>
            </a:r>
          </a:p>
          <a:p>
            <a:pPr eaLnBrk="1" hangingPunct="1"/>
            <a:r>
              <a:rPr lang="en-US" altLang="zh-TW" sz="2000" b="1" smtClean="0">
                <a:latin typeface="標楷體" pitchFamily="65" charset="-120"/>
                <a:ea typeface="標楷體" pitchFamily="65" charset="-120"/>
              </a:rPr>
              <a:t>White Horse 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000" b="1" smtClean="0">
                <a:latin typeface="標楷體" pitchFamily="65" charset="-120"/>
                <a:ea typeface="標楷體" pitchFamily="65" charset="-120"/>
              </a:rPr>
              <a:t>解釋</a:t>
            </a:r>
            <a:r>
              <a:rPr lang="zh-TW" altLang="en-US" sz="2000" b="1" u="sng" smtClean="0">
                <a:latin typeface="標楷體" pitchFamily="65" charset="-120"/>
                <a:ea typeface="標楷體" pitchFamily="65" charset="-120"/>
              </a:rPr>
              <a:t>啟示錄</a:t>
            </a:r>
            <a:r>
              <a:rPr lang="zh-TW" altLang="en-US" sz="2000" b="1" smtClean="0">
                <a:latin typeface="標楷體" pitchFamily="65" charset="-120"/>
                <a:ea typeface="標楷體" pitchFamily="65" charset="-120"/>
              </a:rPr>
              <a:t>中白馬的意涵</a:t>
            </a:r>
          </a:p>
          <a:p>
            <a:pPr eaLnBrk="1" hangingPunct="1"/>
            <a:r>
              <a:rPr lang="en-US" altLang="zh-TW" sz="2000" b="1" smtClean="0">
                <a:latin typeface="標楷體" pitchFamily="65" charset="-120"/>
                <a:ea typeface="標楷體" pitchFamily="65" charset="-120"/>
              </a:rPr>
              <a:t>Earths in our Solar System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000" b="1" smtClean="0">
                <a:latin typeface="標楷體" pitchFamily="65" charset="-120"/>
                <a:ea typeface="標楷體" pitchFamily="65" charset="-120"/>
              </a:rPr>
              <a:t>介紹我們太陽系中其他地球的狀態</a:t>
            </a:r>
            <a:endParaRPr lang="en-US" altLang="zh-TW" sz="20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en-US" altLang="zh-TW" sz="2000" b="1" u="sng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The New Jerusalem and Its Heavenly Doctrine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000" b="1" smtClean="0">
                <a:latin typeface="標楷體" pitchFamily="65" charset="-120"/>
                <a:ea typeface="標楷體" pitchFamily="65" charset="-120"/>
              </a:rPr>
              <a:t>解釋啟示錄</a:t>
            </a:r>
            <a:r>
              <a:rPr lang="en-US" altLang="zh-TW" sz="2000" b="1" smtClean="0">
                <a:latin typeface="標楷體" pitchFamily="65" charset="-120"/>
                <a:ea typeface="標楷體" pitchFamily="65" charset="-120"/>
              </a:rPr>
              <a:t>21</a:t>
            </a:r>
            <a:r>
              <a:rPr lang="zh-TW" altLang="en-US" sz="2000" b="1" smtClean="0">
                <a:latin typeface="標楷體" pitchFamily="65" charset="-120"/>
                <a:ea typeface="標楷體" pitchFamily="65" charset="-120"/>
              </a:rPr>
              <a:t>章“新天新地”的觀點</a:t>
            </a:r>
            <a:endParaRPr lang="en-US" altLang="zh-TW" sz="20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000" b="1" smtClean="0">
                <a:latin typeface="標楷體" pitchFamily="65" charset="-120"/>
                <a:ea typeface="標楷體" pitchFamily="65" charset="-120"/>
              </a:rPr>
              <a:t>後來成為瑞登波教派的主要觀點</a:t>
            </a:r>
          </a:p>
        </p:txBody>
      </p:sp>
    </p:spTree>
  </p:cSld>
  <p:clrMapOvr>
    <a:masterClrMapping/>
  </p:clrMapOvr>
  <p:transition spd="slow"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b="1" u="sng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Divine Love and wisdom</a:t>
            </a:r>
            <a:r>
              <a:rPr lang="en-US" altLang="zh-TW" b="1" smtClean="0">
                <a:latin typeface="標楷體" pitchFamily="65" charset="-120"/>
                <a:ea typeface="標楷體" pitchFamily="65" charset="-120"/>
              </a:rPr>
              <a:t> 1763/75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歲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神性及哲學性著作。論及人的生命就是愛，而此愛來自上天。</a:t>
            </a:r>
            <a:endParaRPr lang="en-US" altLang="zh-TW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神性中有</a:t>
            </a:r>
            <a:r>
              <a:rPr lang="en-US" altLang="zh-TW" b="1" smtClean="0">
                <a:latin typeface="標楷體" pitchFamily="65" charset="-120"/>
                <a:ea typeface="標楷體" pitchFamily="65" charset="-120"/>
              </a:rPr>
              <a:t>Esse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b="1" smtClean="0">
                <a:latin typeface="標楷體" pitchFamily="65" charset="-120"/>
                <a:ea typeface="標楷體" pitchFamily="65" charset="-120"/>
              </a:rPr>
              <a:t>Existere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，也就是</a:t>
            </a:r>
            <a:r>
              <a:rPr lang="en-US" altLang="zh-TW" b="1" smtClean="0">
                <a:latin typeface="標楷體" pitchFamily="65" charset="-120"/>
                <a:ea typeface="標楷體" pitchFamily="65" charset="-120"/>
              </a:rPr>
              <a:t>being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和</a:t>
            </a:r>
            <a:r>
              <a:rPr lang="en-US" altLang="zh-TW" b="1" smtClean="0">
                <a:latin typeface="標楷體" pitchFamily="65" charset="-120"/>
                <a:ea typeface="標楷體" pitchFamily="65" charset="-120"/>
              </a:rPr>
              <a:t>form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，但二者實為一。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創造宇宙就為讓萬物回歸造物主，所以才有相應和聯結的功能。</a:t>
            </a:r>
            <a:endParaRPr lang="en-US" altLang="zh-TW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zh-TW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en-US" altLang="zh-TW" b="1" u="sng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Divine Providence </a:t>
            </a:r>
            <a:r>
              <a:rPr lang="zh-TW" altLang="en-US" b="1" u="sng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天德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b="1" smtClean="0">
                <a:latin typeface="標楷體" pitchFamily="65" charset="-120"/>
                <a:ea typeface="標楷體" pitchFamily="65" charset="-120"/>
              </a:rPr>
              <a:t>1764/76 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瑞登波神學的哲理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天德出於上天的愛和智慧，在於建立一個人類的天界。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天德不為人知，也不希望人意識天德的存在，而要人自己去發</a:t>
            </a:r>
            <a:endParaRPr lang="en-US" altLang="zh-TW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現天德的真相。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天德遍及宇宙，一切從其而出，直到永遠。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/>
          </a:p>
        </p:txBody>
      </p:sp>
    </p:spTree>
  </p:cSld>
  <p:clrMapOvr>
    <a:masterClrMapping/>
  </p:clrMapOvr>
  <p:transition spd="slow"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altLang="zh-TW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Apocalypse Revealed 1766/78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揭開啟示錄的秘密，瑞登波認為此書是由天使所傳。</a:t>
            </a:r>
          </a:p>
          <a:p>
            <a:pPr eaLnBrk="1" hangingPunct="1"/>
            <a:r>
              <a:rPr lang="en-US" altLang="zh-TW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Conjugal Love 1768/80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論及兩性間，純真和不純真的愛。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純真出於善與真，會增長智慧和情愛；不純真只是外在相合。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en-US" altLang="zh-TW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A Brief Exposition of the Doctrine of the New Church 1769/81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澄清“新耶路撒冷”的靈性意涵。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en-US" altLang="zh-TW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True Christian Religion1769/83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最後一本書，有系統地介紹他的神學訊息。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sz="2400" b="1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3006725"/>
            <a:ext cx="273685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圖</a:t>
            </a:r>
            <a:r>
              <a:rPr lang="zh-CN" altLang="en-US" sz="4000" b="1" dirty="0" smtClean="0">
                <a:latin typeface="標楷體" pitchFamily="65" charset="-120"/>
                <a:ea typeface="標楷體" pitchFamily="65" charset="-120"/>
              </a:rPr>
              <a:t>中的两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隻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怪物</a:t>
            </a:r>
            <a:r>
              <a:rPr lang="zh-CN" altLang="en-US" sz="4000" b="1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CN" altLang="zh-TW" sz="40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zh-CN" altLang="zh-TW" sz="40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CN" altLang="en-US" sz="4000" b="1" dirty="0" smtClean="0">
                <a:latin typeface="標楷體" pitchFamily="65" charset="-120"/>
                <a:ea typeface="標楷體" pitchFamily="65" charset="-120"/>
              </a:rPr>
              <a:t>哪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隻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怪物</a:t>
            </a:r>
            <a:r>
              <a:rPr lang="zh-CN" altLang="en-US" sz="4000" b="1" dirty="0" smtClean="0">
                <a:latin typeface="標楷體" pitchFamily="65" charset="-120"/>
                <a:ea typeface="標楷體" pitchFamily="65" charset="-120"/>
              </a:rPr>
              <a:t>看上去更大？</a:t>
            </a:r>
            <a:endParaRPr lang="zh-TW" altLang="en-US" sz="40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147" name="Picture 4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1163" y="0"/>
            <a:ext cx="61928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0" y="0"/>
            <a:ext cx="250825" cy="33337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b="1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59261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886700" cy="1082675"/>
          </a:xfrm>
        </p:spPr>
        <p:txBody>
          <a:bodyPr/>
          <a:lstStyle/>
          <a:p>
            <a:pPr eaLnBrk="1" hangingPunct="1"/>
            <a:r>
              <a:rPr lang="zh-TW" altLang="en-US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             </a:t>
            </a:r>
            <a:r>
              <a:rPr lang="en-US" altLang="zh-TW" sz="36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3. </a:t>
            </a:r>
            <a:r>
              <a:rPr lang="zh-TW" altLang="en-US" sz="36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主要認知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8077200" cy="4648200"/>
          </a:xfrm>
          <a:extLst>
            <a:ext uri="{909E8E84-426E-40DD-AFC4-6F175D3DCCD1}"/>
          </a:extLst>
        </p:spPr>
        <p:txBody>
          <a:bodyPr rtlCol="0">
            <a:norm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人間與靈界的關係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靈界的形象與結構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人是靈肉合一體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人生目的在塑建靈命回歸上天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關鍵的臨終一念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靈體再生的過程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靈體的歸屬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人是由意願，也就是愛所構成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TW" altLang="en-US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609600" indent="-609600" eaLnBrk="1" hangingPunct="1">
              <a:buFont typeface="Arial" panose="020B0604020202020204" pitchFamily="34" charset="0"/>
              <a:buChar char="•"/>
              <a:defRPr/>
            </a:pPr>
            <a:endPara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09600" indent="-609600" eaLnBrk="1" hangingPunct="1">
              <a:buFont typeface="Arial" panose="020B0604020202020204" pitchFamily="34" charset="0"/>
              <a:buChar char="•"/>
              <a:defRPr/>
            </a:pPr>
            <a:endPara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slow"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600" b="1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b="1" smtClean="0">
                <a:latin typeface="標楷體" pitchFamily="65" charset="-120"/>
                <a:ea typeface="標楷體" pitchFamily="65" charset="-120"/>
              </a:rPr>
            </a:br>
            <a:endParaRPr lang="zh-TW" altLang="en-US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447800"/>
            <a:ext cx="7886700" cy="4729163"/>
          </a:xfrm>
        </p:spPr>
        <p:txBody>
          <a:bodyPr/>
          <a:lstStyle/>
          <a:p>
            <a:pPr eaLnBrk="1" hangingPunct="1"/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天德造就一切</a:t>
            </a:r>
          </a:p>
          <a:p>
            <a:pPr eaLnBrk="1" hangingPunct="1"/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認知和意願 </a:t>
            </a:r>
          </a:p>
          <a:p>
            <a:pPr eaLnBrk="1" hangingPunct="1"/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上天恩典只能暫時</a:t>
            </a:r>
            <a:endParaRPr lang="en-US" altLang="zh-TW" sz="28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大愛上天界、自私下地獄</a:t>
            </a:r>
          </a:p>
          <a:p>
            <a:pPr eaLnBrk="1" hangingPunct="1"/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婚姻與愛情重在良善與真誠</a:t>
            </a:r>
          </a:p>
          <a:p>
            <a:pPr eaLnBrk="1" hangingPunct="1"/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貧與富無差別</a:t>
            </a:r>
            <a:endParaRPr lang="en-US" altLang="zh-TW" sz="28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工作無貴賤</a:t>
            </a:r>
          </a:p>
          <a:p>
            <a:pPr eaLnBrk="1" hangingPunct="1"/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邪惡與善良供人抉擇</a:t>
            </a:r>
          </a:p>
          <a:p>
            <a:pPr eaLnBrk="1" hangingPunct="1"/>
            <a:endParaRPr lang="zh-TW" altLang="en-US" sz="4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sz="4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ea typeface="標楷體" pitchFamily="65" charset="-120"/>
            </a:endParaRPr>
          </a:p>
        </p:txBody>
      </p:sp>
    </p:spTree>
  </p:cSld>
  <p:clrMapOvr>
    <a:masterClrMapping/>
  </p:clrMapOvr>
  <p:transition spd="slow"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救贖</a:t>
            </a:r>
          </a:p>
          <a:p>
            <a:pPr eaLnBrk="1" hangingPunct="1"/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服務神學</a:t>
            </a:r>
            <a:endParaRPr lang="en-US" altLang="zh-TW" sz="28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對稱與平衡提供人自由抉擇權</a:t>
            </a:r>
          </a:p>
          <a:p>
            <a:pPr eaLnBrk="1" hangingPunct="1"/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時間空間</a:t>
            </a:r>
            <a:r>
              <a:rPr lang="en-US" altLang="zh-TW" sz="2800" b="1" smtClean="0">
                <a:latin typeface="標楷體" pitchFamily="65" charset="-120"/>
                <a:ea typeface="標楷體" pitchFamily="65" charset="-120"/>
              </a:rPr>
              <a:t>vs.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狀態</a:t>
            </a:r>
          </a:p>
          <a:p>
            <a:pPr eaLnBrk="1" hangingPunct="1"/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超越宗教惟善惡是問</a:t>
            </a:r>
          </a:p>
          <a:p>
            <a:pPr eaLnBrk="1" hangingPunct="1"/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上天與人的聯結</a:t>
            </a:r>
          </a:p>
          <a:p>
            <a:pPr eaLnBrk="1" hangingPunct="1"/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天使和靈與人的聯結</a:t>
            </a:r>
          </a:p>
          <a:p>
            <a:pPr eaLnBrk="1" hangingPunct="1"/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人和靈界社群的聯結</a:t>
            </a:r>
          </a:p>
        </p:txBody>
      </p:sp>
    </p:spTree>
  </p:cSld>
  <p:clrMapOvr>
    <a:masterClrMapping/>
  </p:clrMapOvr>
  <p:transition spd="slow"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solidFill>
                  <a:srgbClr val="A5002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mtClean="0">
                <a:solidFill>
                  <a:srgbClr val="A50021"/>
                </a:solidFill>
                <a:latin typeface="微軟正黑體" pitchFamily="34" charset="-120"/>
                <a:ea typeface="微軟正黑體" pitchFamily="34" charset="-120"/>
              </a:rPr>
            </a:br>
            <a:endParaRPr lang="zh-TW" altLang="en-US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990600"/>
            <a:ext cx="7886700" cy="51863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zh-TW" altLang="en-US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了解天理的重要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人要聰明，必須透過神的話，學習天天理；透過科學學習世界的事。</a:t>
            </a:r>
          </a:p>
          <a:p>
            <a:pPr eaLnBrk="1" hangingPunct="1"/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不認識或不承認神的人，只從肉體或知覺來思考，不論教育程度多高，認知都無法超越肉眼所見，以及記憶中物質層面的道理。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當人把神的話，看成是一種知識時，他們的心靈已經關閉了。</a:t>
            </a:r>
          </a:p>
          <a:p>
            <a:pPr eaLnBrk="1" hangingPunct="1"/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異教徒過著道德的生活，依據宗教教誨，過著順服守規範和相互慈愛的生活時，自然就有善惡觀和道德心。</a:t>
            </a:r>
          </a:p>
          <a:p>
            <a:pPr eaLnBrk="1" hangingPunct="1"/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死後就會被接入天堂，受到天使照顧，再學習良善和真理的道理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sz="240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/>
          <a:lstStyle/>
          <a:p>
            <a:pPr eaLnBrk="1" hangingPunct="1"/>
            <a:endParaRPr lang="en-US" altLang="zh-TW" sz="2400" b="1" smtClean="0">
              <a:solidFill>
                <a:srgbClr val="A5002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8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意願和認知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一個人意願甚麼，對他來說就是好。一個人理解甚麼，對他來說就是真理。</a:t>
            </a:r>
          </a:p>
          <a:p>
            <a:pPr eaLnBrk="1" hangingPunct="1"/>
            <a:endParaRPr lang="en-US" altLang="zh-TW" sz="2800" b="1" smtClean="0">
              <a:solidFill>
                <a:srgbClr val="A5002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8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外星人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宇宙中存在許多像地球一樣的地方，他們絕少知道，上天曾在地球上，以人類的形象活過。</a:t>
            </a:r>
            <a:endParaRPr lang="en-US" altLang="zh-TW" sz="2800" b="1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83971" name="內容版面配置區 2"/>
          <p:cNvSpPr>
            <a:spLocks noGrp="1"/>
          </p:cNvSpPr>
          <p:nvPr>
            <p:ph idx="1"/>
          </p:nvPr>
        </p:nvSpPr>
        <p:spPr>
          <a:xfrm>
            <a:off x="628650" y="1219200"/>
            <a:ext cx="7886700" cy="49577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靈界的形象與結構</a:t>
            </a:r>
          </a:p>
          <a:p>
            <a:pPr eaLnBrk="1" hangingPunct="1"/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天界是個巨大的人形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天界到個人，像盒中盒一樣，層層疊疊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天界、中轉界及冥界各具特色</a:t>
            </a:r>
          </a:p>
          <a:p>
            <a:pPr eaLnBrk="1" hangingPunct="1"/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中轉界是靈界入口、靈體分發到各自歸屬的社區的交通樞紐中心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天界有兩部分，各有三層</a:t>
            </a:r>
          </a:p>
          <a:p>
            <a:pPr eaLnBrk="1" hangingPunct="1"/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冥界也有三層</a:t>
            </a:r>
          </a:p>
          <a:p>
            <a:pPr eaLnBrk="1" hangingPunct="1"/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各界都有依同質性分類，無以計數的社區</a:t>
            </a:r>
          </a:p>
          <a:p>
            <a:pPr eaLnBrk="1" hangingPunct="1"/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天界、冥界完全對等而平衡，社群組合、結構和數量都對稱存在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sz="2400" b="1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       </a:t>
            </a:r>
            <a:endParaRPr lang="zh-TW" altLang="en-US" b="1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7886700" cy="4800600"/>
          </a:xfrm>
        </p:spPr>
        <p:txBody>
          <a:bodyPr/>
          <a:lstStyle/>
          <a:p>
            <a:pPr eaLnBrk="1" hangingPunct="1"/>
            <a:r>
              <a:rPr lang="zh-TW" altLang="en-US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靈體再生的過程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靈體脫離肉體、中轉界、再教育、分發到應該歸屬之處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靈體的歸屬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沒有審判者，隨著一生靈性及作為，各得其所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─不論教會內外，將上天的教導落實在生命中的人，死後靈體才能進天界，隨其落實教導比例，而得生相應社群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靈界現象的意義</a:t>
            </a:r>
          </a:p>
          <a:p>
            <a:pPr eaLnBrk="1" hangingPunct="1"/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上天</a:t>
            </a: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第一因、上帝、主、老天、祖炁、本元</a:t>
            </a: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在天界及冥界中，展現出太陽或月亮或一團黑影等形象</a:t>
            </a:r>
          </a:p>
          <a:p>
            <a:pPr eaLnBrk="1" hangingPunct="1"/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太陽的光代表神性真理，熱代表良善的愛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sz="200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8601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上天恩典只能暫時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靈命成長需積累，臨時求神無用，最多許可越界參觀。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關鍵的臨終一念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靈魂往往卡在臨終一念中，久久不能脫困。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平衡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靈界整體對稱而平衡，讓人在平衡中獲得自由抉擇機會。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自由意志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惟有在自由意志中的抉擇，才能讓人在落實的行動中，得到轉化和塑建靈命的機會。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sz="2400" b="1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ea typeface="標楷體" pitchFamily="65" charset="-120"/>
              </a:rPr>
              <a:t>                  </a:t>
            </a:r>
            <a:endParaRPr lang="zh-TW" altLang="en-US" b="1" smtClean="0">
              <a:solidFill>
                <a:schemeClr val="accent2"/>
              </a:solidFill>
              <a:ea typeface="標楷體" pitchFamily="65" charset="-120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7886700" cy="4953000"/>
          </a:xfrm>
        </p:spPr>
        <p:txBody>
          <a:bodyPr/>
          <a:lstStyle/>
          <a:p>
            <a:pPr eaLnBrk="1" hangingPunct="1"/>
            <a:r>
              <a:rPr lang="zh-TW" altLang="en-US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相應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物質世界中，以具體行動落實心性，就是塑造靈命的法則。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例：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在世離群索居，靈界孤居沙漠。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心行充滿善與真，靈界見到花園美景、黃金寶石華樓。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重物質與知識，卻無愛和真誠，靈體愚昧殘破。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澆灌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自天界最高層的源頭，流出上天靈能，以直接或間接方式，層層澆灌而下，直到人的身心為止。人要能得到天界的澆灌，只有作到符合真理的行為。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sz="2400" b="1" smtClean="0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219200"/>
            <a:ext cx="7886700" cy="5334000"/>
          </a:xfrm>
        </p:spPr>
        <p:txBody>
          <a:bodyPr/>
          <a:lstStyle/>
          <a:p>
            <a:pPr eaLnBrk="1" hangingPunct="1"/>
            <a:r>
              <a:rPr lang="zh-TW" altLang="en-US" sz="22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天使在人間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200" b="1" smtClean="0">
                <a:latin typeface="標楷體" pitchFamily="65" charset="-120"/>
                <a:ea typeface="標楷體" pitchFamily="65" charset="-120"/>
              </a:rPr>
              <a:t>只能住在人的正確言行中，也就是在人基於真理而作的善行中。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200" b="1" smtClean="0">
                <a:latin typeface="標楷體" pitchFamily="65" charset="-120"/>
                <a:ea typeface="標楷體" pitchFamily="65" charset="-120"/>
              </a:rPr>
              <a:t>若人背離這原則，天使就待不住，遠離他們而去。</a:t>
            </a:r>
            <a:endParaRPr lang="en-US" altLang="zh-TW" sz="22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2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神不需要讚美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200" b="1" smtClean="0">
                <a:latin typeface="標楷體" pitchFamily="65" charset="-120"/>
                <a:ea typeface="標楷體" pitchFamily="65" charset="-120"/>
              </a:rPr>
              <a:t>有些人誤認喜樂就是不斷讚美上天，把榮耀歸給主。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200" b="1" smtClean="0">
                <a:latin typeface="標楷體" pitchFamily="65" charset="-120"/>
                <a:ea typeface="標楷體" pitchFamily="65" charset="-120"/>
              </a:rPr>
              <a:t>但他們被告知，上天根本不需要人讚美，祂要的是人聽到教誨後，能立即落實在行為中。</a:t>
            </a:r>
            <a:endParaRPr lang="en-US" altLang="zh-TW" sz="22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2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心相與外相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200" b="1" smtClean="0">
                <a:latin typeface="標楷體" pitchFamily="65" charset="-120"/>
                <a:ea typeface="標楷體" pitchFamily="65" charset="-120"/>
              </a:rPr>
              <a:t>天人也有情緒變化，心相轉變時，外相也隨而變化。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200" b="1" smtClean="0">
                <a:latin typeface="標楷體" pitchFamily="65" charset="-120"/>
                <a:ea typeface="標楷體" pitchFamily="65" charset="-120"/>
              </a:rPr>
              <a:t>呈現在所見太陽或月亮的光明度，與心中大愛和真理比例有關。</a:t>
            </a:r>
            <a:endParaRPr lang="en-US" altLang="zh-TW" sz="22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3006725"/>
            <a:ext cx="273685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答案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是一樣大，不信？您自己用手指量一下！</a:t>
            </a:r>
            <a:r>
              <a:rPr lang="zh-CN" altLang="zh-TW" sz="4000" b="1" dirty="0" smtClean="0">
                <a:latin typeface="標楷體" pitchFamily="65" charset="-120"/>
                <a:ea typeface="標楷體" pitchFamily="65" charset="-120"/>
              </a:rPr>
              <a:t>两个怪物落在同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樣</a:t>
            </a:r>
            <a:r>
              <a:rPr lang="zh-CN" altLang="zh-TW" sz="4000" b="1" dirty="0" smtClean="0">
                <a:latin typeface="標楷體" pitchFamily="65" charset="-120"/>
                <a:ea typeface="標楷體" pitchFamily="65" charset="-120"/>
              </a:rPr>
              <a:t>大小的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紅框</a:t>
            </a:r>
            <a:r>
              <a:rPr lang="zh-CN" altLang="zh-TW" sz="4000" b="1" dirty="0" smtClean="0">
                <a:latin typeface="標楷體" pitchFamily="65" charset="-120"/>
                <a:ea typeface="標楷體" pitchFamily="65" charset="-120"/>
              </a:rPr>
              <a:t>中。</a:t>
            </a:r>
            <a:br>
              <a:rPr lang="zh-CN" altLang="zh-TW" sz="4000" b="1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sz="40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171" name="Picture 3" descr="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1163" y="0"/>
            <a:ext cx="61928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067175" y="4292600"/>
            <a:ext cx="2160588" cy="2565400"/>
          </a:xfrm>
          <a:prstGeom prst="rect">
            <a:avLst/>
          </a:prstGeom>
          <a:solidFill>
            <a:schemeClr val="bg1">
              <a:alpha val="27843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4067175" y="4292600"/>
            <a:ext cx="2160588" cy="2565400"/>
          </a:xfrm>
          <a:prstGeom prst="rect">
            <a:avLst/>
          </a:prstGeom>
          <a:solidFill>
            <a:schemeClr val="bg1">
              <a:alpha val="27843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250825" cy="33337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b="1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333382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12139E-6 L 0.20486 -0.31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0" y="-15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8909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救贖</a:t>
            </a:r>
          </a:p>
          <a:p>
            <a:pPr eaLnBrk="1" hangingPunct="1"/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每人皆可得救贖，要不要在自己。要得救贖，就不要明知故犯，必須盡力為善。</a:t>
            </a:r>
          </a:p>
          <a:p>
            <a:pPr eaLnBrk="1" hangingPunct="1"/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上天直接救恩，違反天德</a:t>
            </a:r>
          </a:p>
          <a:p>
            <a:pPr eaLnBrk="1" hangingPunct="1"/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單靠知識和信心得不到，只有實踐慈悲和大愛後才可。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一生為惡，死前懺悔乞求無用。</a:t>
            </a:r>
          </a:p>
          <a:p>
            <a:pPr eaLnBrk="1" hangingPunct="1"/>
            <a:endParaRPr lang="zh-TW" altLang="en-US" sz="2400" b="1" smtClean="0">
              <a:solidFill>
                <a:srgbClr val="A5002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4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關鍵三點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懺悔心、知錯認錯、積累大愛和智慧，才能安詳的臨終。</a:t>
            </a:r>
          </a:p>
          <a:p>
            <a:pPr eaLnBrk="1" hangingPunct="1"/>
            <a:endParaRPr lang="zh-TW" altLang="en-US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sz="200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b="1" smtClean="0"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88" y="0"/>
            <a:ext cx="9161541" cy="684617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4705365" y="0"/>
            <a:ext cx="4438634" cy="230425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zh-TW" altLang="en-US" dirty="0" smtClean="0"/>
              <a:t>                                </a:t>
            </a:r>
            <a:endParaRPr lang="en-US" altLang="zh-TW" dirty="0" smtClean="0"/>
          </a:p>
          <a:p>
            <a:pPr>
              <a:buNone/>
            </a:pPr>
            <a:r>
              <a:rPr lang="zh-TW" altLang="en-US" sz="2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蟹行寺釋尊恩賜</a:t>
            </a:r>
            <a:endParaRPr lang="en-US" altLang="zh-TW" sz="28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3200" b="1" dirty="0" smtClean="0"/>
              <a:t>                            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諒解世間法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證解出世法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淨得三摩地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方作天人師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357430"/>
            <a:ext cx="3962398" cy="164783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對</a:t>
            </a:r>
            <a:r>
              <a:rPr lang="zh-CN" altLang="en-US" sz="4000" b="1" dirty="0" smtClean="0">
                <a:latin typeface="標楷體" pitchFamily="65" charset="-120"/>
                <a:ea typeface="標楷體" pitchFamily="65" charset="-120"/>
              </a:rPr>
              <a:t>比上下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兩張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圖</a:t>
            </a:r>
            <a:r>
              <a:rPr lang="zh-CN" altLang="en-US" sz="4000" b="1" dirty="0" smtClean="0">
                <a:latin typeface="標楷體" pitchFamily="65" charset="-120"/>
                <a:ea typeface="標楷體" pitchFamily="65" charset="-120"/>
              </a:rPr>
              <a:t>片中的同一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個</a:t>
            </a:r>
            <a:r>
              <a:rPr lang="zh-CN" altLang="en-US" sz="4000" b="1" dirty="0" smtClean="0">
                <a:latin typeface="標楷體" pitchFamily="65" charset="-120"/>
                <a:ea typeface="標楷體" pitchFamily="65" charset="-120"/>
              </a:rPr>
              <a:t>人，</a:t>
            </a:r>
            <a:r>
              <a:rPr lang="zh-CN" altLang="zh-TW" sz="40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zh-CN" altLang="zh-TW" sz="40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您覺</a:t>
            </a:r>
            <a:r>
              <a:rPr lang="zh-CN" altLang="zh-TW" sz="4000" b="1" dirty="0" smtClean="0">
                <a:latin typeface="標楷體" pitchFamily="65" charset="-120"/>
                <a:ea typeface="標楷體" pitchFamily="65" charset="-120"/>
              </a:rPr>
              <a:t>得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尺寸</a:t>
            </a:r>
            <a:r>
              <a:rPr lang="zh-CN" altLang="zh-TW" sz="4000" b="1" dirty="0" smtClean="0">
                <a:latin typeface="標楷體" pitchFamily="65" charset="-120"/>
                <a:ea typeface="標楷體" pitchFamily="65" charset="-120"/>
              </a:rPr>
              <a:t>相同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嗎</a:t>
            </a:r>
            <a:r>
              <a:rPr lang="zh-CN" altLang="zh-TW" sz="4000" b="1" dirty="0" smtClean="0">
                <a:latin typeface="標楷體" pitchFamily="65" charset="-120"/>
                <a:ea typeface="標楷體" pitchFamily="65" charset="-120"/>
              </a:rPr>
              <a:t>?</a:t>
            </a:r>
            <a:endParaRPr lang="en-US" altLang="zh-TW" sz="40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195" name="Picture 4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3113" y="0"/>
            <a:ext cx="4560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0" y="0"/>
            <a:ext cx="250825" cy="33337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b="1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332616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071546"/>
            <a:ext cx="3962398" cy="421484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您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可能</a:t>
            </a:r>
            <a:r>
              <a:rPr lang="zh-CN" altLang="zh-TW" sz="4000" b="1" dirty="0" smtClean="0">
                <a:latin typeface="標楷體" pitchFamily="65" charset="-120"/>
                <a:ea typeface="標楷體" pitchFamily="65" charset="-120"/>
              </a:rPr>
              <a:t>不相信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他們</a:t>
            </a:r>
            <a:r>
              <a:rPr lang="zh-CN" altLang="zh-TW" sz="4000" b="1" dirty="0" smtClean="0">
                <a:latin typeface="標楷體" pitchFamily="65" charset="-120"/>
                <a:ea typeface="標楷體" pitchFamily="65" charset="-120"/>
              </a:rPr>
              <a:t>在上下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圖</a:t>
            </a:r>
            <a:r>
              <a:rPr lang="zh-CN" altLang="zh-TW" sz="4000" b="1" dirty="0" smtClean="0">
                <a:latin typeface="標楷體" pitchFamily="65" charset="-120"/>
                <a:ea typeface="標楷體" pitchFamily="65" charset="-120"/>
              </a:rPr>
              <a:t>片中的大小是相同的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。  </a:t>
            </a: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> </a:t>
            </a:r>
            <a:b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CN" altLang="zh-TW" sz="4000" b="1" dirty="0" smtClean="0">
                <a:latin typeface="標楷體" pitchFamily="65" charset="-120"/>
                <a:ea typeface="標楷體" pitchFamily="65" charset="-120"/>
              </a:rPr>
              <a:t>不信就用尺量一量。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沒錯</a:t>
            </a:r>
            <a:r>
              <a:rPr lang="zh-CN" altLang="zh-TW" sz="4000" b="1" dirty="0" smtClean="0">
                <a:latin typeface="標楷體" pitchFamily="65" charset="-120"/>
                <a:ea typeface="標楷體" pitchFamily="65" charset="-120"/>
              </a:rPr>
              <a:t>！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您</a:t>
            </a:r>
            <a:r>
              <a:rPr lang="zh-CN" altLang="zh-TW" sz="4000" b="1" dirty="0" smtClean="0">
                <a:latin typeface="標楷體" pitchFamily="65" charset="-120"/>
                <a:ea typeface="標楷體" pitchFamily="65" charset="-120"/>
              </a:rPr>
              <a:t>的眼睛又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騙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了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您</a:t>
            </a:r>
            <a:r>
              <a:rPr lang="zh-CN" altLang="zh-TW" sz="4000" b="1" dirty="0" smtClean="0">
                <a:latin typeface="標楷體" pitchFamily="65" charset="-120"/>
                <a:ea typeface="標楷體" pitchFamily="65" charset="-120"/>
              </a:rPr>
              <a:t>自己</a:t>
            </a:r>
            <a:r>
              <a:rPr lang="zh-CN" altLang="zh-TW" sz="4000" dirty="0" smtClean="0"/>
              <a:t>！</a:t>
            </a:r>
            <a:endParaRPr lang="zh-TW" altLang="en-US" sz="4000" dirty="0" smtClean="0"/>
          </a:p>
        </p:txBody>
      </p:sp>
      <p:pic>
        <p:nvPicPr>
          <p:cNvPr id="9219" name="Picture 3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3113" y="0"/>
            <a:ext cx="4560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5580063" y="1125538"/>
            <a:ext cx="0" cy="18002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7019925" y="620713"/>
            <a:ext cx="0" cy="13684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8027988" y="404813"/>
            <a:ext cx="0" cy="86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223" name="Rectangle 9"/>
          <p:cNvSpPr>
            <a:spLocks noChangeArrowheads="1"/>
          </p:cNvSpPr>
          <p:nvPr/>
        </p:nvSpPr>
        <p:spPr bwMode="auto">
          <a:xfrm>
            <a:off x="0" y="0"/>
            <a:ext cx="250825" cy="33337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b="1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20120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16254 L -3.05556E-6 0.498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10497 L -0.07083 0.634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2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0.08393 L -0.11805 0.7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3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2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CN" altLang="en-US" sz="4000" b="1" dirty="0" smtClean="0">
                <a:latin typeface="標楷體" pitchFamily="65" charset="-120"/>
                <a:ea typeface="標楷體" pitchFamily="65" charset="-120"/>
              </a:rPr>
              <a:t>如果我跟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您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說</a:t>
            </a:r>
            <a:r>
              <a:rPr lang="zh-CN" altLang="en-US" sz="4000" b="1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這</a:t>
            </a:r>
            <a:r>
              <a:rPr lang="zh-CN" altLang="en-US" sz="4000" b="1" dirty="0" smtClean="0">
                <a:latin typeface="標楷體" pitchFamily="65" charset="-120"/>
                <a:ea typeface="標楷體" pitchFamily="65" charset="-120"/>
              </a:rPr>
              <a:t>两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張桌子</a:t>
            </a:r>
            <a:r>
              <a:rPr lang="zh-CN" altLang="en-US" sz="4000" b="1" dirty="0" smtClean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檯面</a:t>
            </a:r>
            <a:r>
              <a:rPr lang="zh-CN" altLang="en-US" sz="4000" b="1" dirty="0" smtClean="0">
                <a:latin typeface="標楷體" pitchFamily="65" charset="-120"/>
                <a:ea typeface="標楷體" pitchFamily="65" charset="-120"/>
              </a:rPr>
              <a:t>面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積</a:t>
            </a:r>
            <a:r>
              <a:rPr lang="zh-CN" altLang="en-US" sz="4000" b="1" dirty="0" smtClean="0">
                <a:latin typeface="標楷體" pitchFamily="65" charset="-120"/>
                <a:ea typeface="標楷體" pitchFamily="65" charset="-120"/>
              </a:rPr>
              <a:t>是一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樣</a:t>
            </a:r>
            <a:r>
              <a:rPr lang="zh-CN" altLang="en-US" sz="4000" b="1" dirty="0" smtClean="0">
                <a:latin typeface="標楷體" pitchFamily="65" charset="-120"/>
                <a:ea typeface="標楷體" pitchFamily="65" charset="-120"/>
              </a:rPr>
              <a:t>的，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您</a:t>
            </a:r>
            <a:r>
              <a:rPr lang="zh-CN" altLang="en-US" sz="4000" b="1" dirty="0" smtClean="0">
                <a:latin typeface="標楷體" pitchFamily="65" charset="-120"/>
                <a:ea typeface="標楷體" pitchFamily="65" charset="-120"/>
              </a:rPr>
              <a:t>信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嗎</a:t>
            </a:r>
            <a:r>
              <a:rPr lang="zh-CN" altLang="en-US" sz="4000" b="1" dirty="0" smtClean="0">
                <a:latin typeface="標楷體" pitchFamily="65" charset="-120"/>
                <a:ea typeface="標楷體" pitchFamily="65" charset="-120"/>
              </a:rPr>
              <a:t>？</a:t>
            </a:r>
            <a:endParaRPr lang="zh-TW" altLang="en-US" sz="40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43" name="Picture 4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4375"/>
            <a:ext cx="9144000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0" y="0"/>
            <a:ext cx="250825" cy="33337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b="1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4470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>
                <a:latin typeface="標楷體" pitchFamily="65" charset="-120"/>
                <a:ea typeface="標楷體" pitchFamily="65" charset="-120"/>
              </a:rPr>
              <a:t>不信？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來看解答</a:t>
            </a:r>
            <a:r>
              <a:rPr lang="zh-CN" altLang="en-US" dirty="0" smtClean="0">
                <a:latin typeface="標楷體" pitchFamily="65" charset="-120"/>
                <a:ea typeface="標楷體" pitchFamily="65" charset="-120"/>
              </a:rPr>
              <a:t>！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11268" name="Picture 4" descr="4-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91440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0"/>
            <a:ext cx="250825" cy="33337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b="1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84781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黃色和藍色的長條好像是在互相競逐對不對？</a:t>
            </a:r>
            <a:endParaRPr lang="en-US" altLang="zh-TW" sz="32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13375"/>
            <a:ext cx="8229600" cy="11842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當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黑色的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長條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被移开，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您會發現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它們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是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平行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的，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這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是因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為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這些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黑色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長條會扭曲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您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視覺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讓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您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掉入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大腦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陷阱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當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中。</a:t>
            </a:r>
            <a:endParaRPr lang="zh-TW" altLang="en-US" sz="28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4340" name="Picture 4" descr="6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4350"/>
            <a:ext cx="9144000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250825" cy="33337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b="1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xmlns="" val="422782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第一眼</a:t>
            </a:r>
            <a:r>
              <a:rPr lang="zh-CN" altLang="en-US" sz="3200" b="1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您</a:t>
            </a:r>
            <a:r>
              <a:rPr lang="zh-CN" altLang="en-US" sz="3200" b="1" dirty="0" smtClean="0">
                <a:latin typeface="標楷體" pitchFamily="65" charset="-120"/>
                <a:ea typeface="標楷體" pitchFamily="65" charset="-120"/>
              </a:rPr>
              <a:t>看到的是哪个？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側面</a:t>
            </a:r>
            <a:r>
              <a:rPr lang="zh-CN" altLang="en-US" sz="3200" b="1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還是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正面</a:t>
            </a:r>
            <a:r>
              <a:rPr lang="zh-CN" altLang="en-US" sz="3200" b="1" dirty="0" smtClean="0">
                <a:latin typeface="標楷體" pitchFamily="65" charset="-120"/>
                <a:ea typeface="標楷體" pitchFamily="65" charset="-120"/>
              </a:rPr>
              <a:t>？</a:t>
            </a:r>
            <a:endParaRPr lang="zh-TW" altLang="en-US" sz="32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363" name="Picture 4" descr="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484313"/>
            <a:ext cx="5146675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0" y="0"/>
            <a:ext cx="250825" cy="33337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b="1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xmlns="" val="300600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5146675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779838" y="2143125"/>
            <a:ext cx="5184775" cy="3230563"/>
          </a:xfrm>
          <a:noFill/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攝影師將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兩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張人類自然輪廓的照片堆疊起來，由於視覺的原因，我們可以同時看到人臉的正面與側面。其實，他們是同一個人！</a:t>
            </a:r>
          </a:p>
        </p:txBody>
      </p:sp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0" y="0"/>
            <a:ext cx="250825" cy="33337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b="1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xmlns="" val="224502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3600" b="1" dirty="0" smtClean="0">
                <a:latin typeface="標楷體" pitchFamily="65" charset="-120"/>
                <a:ea typeface="標楷體" pitchFamily="65" charset="-120"/>
              </a:rPr>
              <a:t>下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圖</a:t>
            </a:r>
            <a:r>
              <a:rPr lang="zh-CN" altLang="en-US" sz="3600" b="1" dirty="0" smtClean="0">
                <a:latin typeface="標楷體" pitchFamily="65" charset="-120"/>
                <a:ea typeface="標楷體" pitchFamily="65" charset="-120"/>
              </a:rPr>
              <a:t>的螺旋式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環</a:t>
            </a:r>
            <a:r>
              <a:rPr lang="zh-CN" altLang="en-US" sz="3600" b="1" dirty="0" smtClean="0">
                <a:latin typeface="標楷體" pitchFamily="65" charset="-120"/>
                <a:ea typeface="標楷體" pitchFamily="65" charset="-120"/>
              </a:rPr>
              <a:t>有没有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繞暈您</a:t>
            </a:r>
            <a:r>
              <a:rPr lang="zh-CN" altLang="en-US" b="1" dirty="0" smtClean="0">
                <a:latin typeface="標楷體" pitchFamily="65" charset="-120"/>
                <a:ea typeface="標楷體" pitchFamily="65" charset="-120"/>
              </a:rPr>
              <a:t>？</a:t>
            </a:r>
            <a:endParaRPr lang="zh-TW" altLang="en-US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dirty="0" smtClean="0"/>
          </a:p>
        </p:txBody>
      </p:sp>
      <p:pic>
        <p:nvPicPr>
          <p:cNvPr id="17412" name="Picture 4" descr="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1628775"/>
            <a:ext cx="444817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0"/>
            <a:ext cx="250825" cy="33337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b="1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xmlns="" val="266064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8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628775"/>
            <a:ext cx="4535488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3600" b="1" dirty="0" smtClean="0">
                <a:latin typeface="標楷體" pitchFamily="65" charset="-120"/>
                <a:ea typeface="標楷體" pitchFamily="65" charset="-120"/>
              </a:rPr>
              <a:t>然而，事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實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卻</a:t>
            </a:r>
            <a:r>
              <a:rPr lang="zh-CN" altLang="en-US" sz="3600" b="1" dirty="0" smtClean="0">
                <a:latin typeface="標楷體" pitchFamily="65" charset="-120"/>
                <a:ea typeface="標楷體" pitchFamily="65" charset="-120"/>
              </a:rPr>
              <a:t>是</a:t>
            </a:r>
            <a:r>
              <a:rPr lang="en-US" altLang="zh-CN" dirty="0" smtClean="0"/>
              <a:t>…..</a:t>
            </a:r>
            <a:endParaRPr lang="zh-TW" altLang="en-US" dirty="0" smtClean="0"/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92725" y="2060575"/>
            <a:ext cx="3394075" cy="3744913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這個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螺旋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狀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圖</a:t>
            </a:r>
            <a:endParaRPr lang="zh-CN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片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並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不是真的螺</a:t>
            </a:r>
            <a:endParaRPr lang="zh-CN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旋状喔，它只是</a:t>
            </a:r>
            <a:endParaRPr lang="zh-CN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圓形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組成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的，但</a:t>
            </a:r>
            <a:endParaRPr lang="zh-CN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是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腦會認為是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螺旋状。</a:t>
            </a:r>
            <a:endParaRPr lang="zh-TW" altLang="en-US" sz="28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0"/>
            <a:ext cx="250825" cy="33337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b="1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xmlns="" val="366587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609600" y="500042"/>
            <a:ext cx="7620000" cy="3157558"/>
          </a:xfrm>
        </p:spPr>
        <p:txBody>
          <a:bodyPr rtlCol="0">
            <a:noAutofit/>
          </a:bodyPr>
          <a:lstStyle/>
          <a:p>
            <a:pPr marL="609600" indent="-609600" eaLnBrk="1" fontAlgn="auto" hangingPunct="1">
              <a:spcAft>
                <a:spcPts val="0"/>
              </a:spcAft>
              <a:defRPr/>
            </a:pPr>
            <a:r>
              <a:rPr lang="en-US" altLang="zh-TW" sz="4000" b="1" dirty="0" smtClean="0">
                <a:solidFill>
                  <a:schemeClr val="accent1">
                    <a:lumMod val="50000"/>
                  </a:schemeClr>
                </a:solidFill>
                <a:ea typeface="標楷體" pitchFamily="65" charset="-120"/>
              </a:rPr>
              <a:t>  </a:t>
            </a: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  <a:ea typeface="標楷體" pitchFamily="65" charset="-120"/>
              </a:rPr>
              <a:t>影響夢幻騎士追尋讀角獸的大師</a:t>
            </a:r>
            <a:r>
              <a:rPr lang="en-US" altLang="zh-TW" sz="3200" b="1" dirty="0" smtClean="0">
                <a:solidFill>
                  <a:schemeClr val="accent1">
                    <a:lumMod val="75000"/>
                  </a:schemeClr>
                </a:solidFill>
                <a:ea typeface="標楷體" pitchFamily="65" charset="-120"/>
              </a:rPr>
              <a:t> </a:t>
            </a:r>
            <a:r>
              <a:rPr lang="en-US" altLang="zh-TW" sz="4000" b="1" dirty="0" smtClean="0">
                <a:solidFill>
                  <a:schemeClr val="accent1">
                    <a:lumMod val="50000"/>
                  </a:schemeClr>
                </a:solidFill>
                <a:ea typeface="標楷體" pitchFamily="65" charset="-120"/>
              </a:rPr>
              <a:t/>
            </a:r>
            <a:br>
              <a:rPr lang="en-US" altLang="zh-TW" sz="4000" b="1" dirty="0" smtClean="0">
                <a:solidFill>
                  <a:schemeClr val="accent1">
                    <a:lumMod val="50000"/>
                  </a:schemeClr>
                </a:solidFill>
                <a:ea typeface="標楷體" pitchFamily="65" charset="-120"/>
              </a:rPr>
            </a:b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穿梭靈界的科學家史瑞登波</a:t>
            </a:r>
            <a:r>
              <a:rPr lang="en-US" altLang="zh-TW" sz="3600" b="1" i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b="1" i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---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 改變世界的靈界奧秘 </a:t>
            </a:r>
            <a:r>
              <a:rPr lang="en-US" altLang="zh-TW" sz="3600" b="1" dirty="0" smtClean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b="1" dirty="0" smtClean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標楷體" pitchFamily="65" charset="-120"/>
              </a:rPr>
              <a:t>            (1688-1772) </a:t>
            </a:r>
            <a:r>
              <a:rPr lang="en-US" altLang="zh-TW" sz="3600" b="1" dirty="0" smtClean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b="1" dirty="0" smtClean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endParaRPr lang="en-US" altLang="zh-TW" sz="3600" b="1" dirty="0" smtClean="0">
              <a:solidFill>
                <a:schemeClr val="accent1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1" name="內容版面配置區 2"/>
          <p:cNvSpPr>
            <a:spLocks noGrp="1"/>
          </p:cNvSpPr>
          <p:nvPr>
            <p:ph idx="1"/>
          </p:nvPr>
        </p:nvSpPr>
        <p:spPr>
          <a:xfrm>
            <a:off x="1219200" y="4214818"/>
            <a:ext cx="6400800" cy="2033582"/>
          </a:xfrm>
        </p:spPr>
        <p:txBody>
          <a:bodyPr rtlCol="0"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TW" sz="28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8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穿梭靈界的科學家史瑞登波</a:t>
            </a:r>
            <a:endParaRPr lang="en-US" altLang="zh-TW" sz="2800" b="1" dirty="0" smtClean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TW" sz="28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影響世界的靈界奧秘</a:t>
            </a:r>
            <a:endParaRPr lang="en-US" altLang="zh-TW" sz="2800" b="1" dirty="0" smtClean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28" t="241" r="5185" b="-241"/>
          <a:stretch/>
        </p:blipFill>
        <p:spPr>
          <a:xfrm>
            <a:off x="-36512" y="-10754"/>
            <a:ext cx="9217024" cy="6888736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2699792" y="1628800"/>
            <a:ext cx="3744416" cy="3456384"/>
          </a:xfrm>
          <a:prstGeom prst="round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332656"/>
            <a:ext cx="6858000" cy="2387600"/>
          </a:xfrm>
        </p:spPr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夢幻中的獨白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5400" y="3000372"/>
            <a:ext cx="6400800" cy="2928958"/>
          </a:xfrm>
        </p:spPr>
        <p:txBody>
          <a:bodyPr/>
          <a:lstStyle/>
          <a:p>
            <a:r>
              <a:rPr lang="en-US" altLang="zh-TW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孩子的泡泡夢</a:t>
            </a:r>
            <a:endParaRPr lang="en-US" altLang="zh-TW" sz="24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夢幻騎士對獨角獸的追尋</a:t>
            </a:r>
            <a:endParaRPr lang="en-US" altLang="zh-TW" sz="24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探索心靈幻境</a:t>
            </a:r>
            <a:endParaRPr lang="en-US" altLang="zh-TW" sz="24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夢幻騎士和獨角獸安息了？</a:t>
            </a:r>
            <a:endParaRPr lang="en-US" altLang="zh-TW" sz="24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 smtClean="0">
              <a:solidFill>
                <a:schemeClr val="tx1"/>
              </a:solidFill>
            </a:endParaRPr>
          </a:p>
          <a:p>
            <a:endParaRPr lang="zh-TW" alt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-152400"/>
            <a:ext cx="678661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Rectangle 5"/>
          <p:cNvSpPr>
            <a:spLocks noChangeArrowheads="1"/>
          </p:cNvSpPr>
          <p:nvPr/>
        </p:nvSpPr>
        <p:spPr bwMode="auto">
          <a:xfrm rot="10800000" flipV="1">
            <a:off x="3503613" y="5408613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000" b="1" u="none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1688-1772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sufiuniversity.org/wp/wp-content/uploads/2013/01/spiritual-reflection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144"/>
            <a:ext cx="9144000" cy="685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ctangle 9"/>
          <p:cNvSpPr>
            <a:spLocks noChangeArrowheads="1"/>
          </p:cNvSpPr>
          <p:nvPr/>
        </p:nvSpPr>
        <p:spPr bwMode="auto">
          <a:xfrm>
            <a:off x="-9037512" y="454093"/>
            <a:ext cx="9371013" cy="7105650"/>
          </a:xfrm>
          <a:prstGeom prst="rect">
            <a:avLst/>
          </a:prstGeom>
          <a:solidFill>
            <a:srgbClr val="041B31">
              <a:alpha val="61960"/>
            </a:srgbClr>
          </a:solidFill>
          <a:ln w="6350">
            <a:noFill/>
            <a:miter lim="800000"/>
            <a:headEnd/>
            <a:tailEnd/>
          </a:ln>
        </p:spPr>
        <p:txBody>
          <a:bodyPr lIns="38405" tIns="19202" rIns="38405" bIns="19202" anchor="ctr"/>
          <a:lstStyle/>
          <a:p>
            <a:pPr algn="ctr" defTabSz="766763"/>
            <a:endParaRPr kumimoji="0" lang="zh-TW" altLang="en-US" sz="1500">
              <a:solidFill>
                <a:srgbClr val="FFFFFF"/>
              </a:solidFill>
              <a:latin typeface="Lato Light"/>
              <a:ea typeface="MS PGothic" pitchFamily="34" charset="-128"/>
            </a:endParaRPr>
          </a:p>
        </p:txBody>
      </p:sp>
      <p:sp>
        <p:nvSpPr>
          <p:cNvPr id="26627" name="標題 1"/>
          <p:cNvSpPr>
            <a:spLocks noGrp="1"/>
          </p:cNvSpPr>
          <p:nvPr>
            <p:ph type="ctrTitle" idx="4294967295"/>
          </p:nvPr>
        </p:nvSpPr>
        <p:spPr>
          <a:xfrm>
            <a:off x="685800" y="571481"/>
            <a:ext cx="7772400" cy="3073544"/>
          </a:xfrm>
        </p:spPr>
        <p:txBody>
          <a:bodyPr>
            <a:normAutofit fontScale="90000"/>
          </a:bodyPr>
          <a:lstStyle/>
          <a:p>
            <a:r>
              <a:rPr lang="en-US" altLang="zh-TW" sz="2400" b="1" dirty="0" smtClean="0">
                <a:latin typeface="微軟正黑體" pitchFamily="34" charset="-120"/>
              </a:rPr>
              <a:t/>
            </a:r>
            <a:br>
              <a:rPr lang="en-US" altLang="zh-TW" sz="2400" b="1" dirty="0" smtClean="0">
                <a:latin typeface="微軟正黑體" pitchFamily="34" charset="-120"/>
              </a:rPr>
            </a:br>
            <a:r>
              <a:rPr lang="en-US" altLang="zh-TW" sz="4000" dirty="0" smtClean="0">
                <a:latin typeface="微軟正黑體" pitchFamily="34" charset="-120"/>
              </a:rPr>
              <a:t/>
            </a:r>
            <a:br>
              <a:rPr lang="en-US" altLang="zh-TW" sz="4000" dirty="0" smtClean="0">
                <a:latin typeface="微軟正黑體" pitchFamily="34" charset="-120"/>
              </a:rPr>
            </a:br>
            <a:r>
              <a:rPr lang="zh-TW" altLang="en-US" sz="49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瑞登波</a:t>
            </a:r>
            <a:r>
              <a:rPr lang="zh-TW" altLang="en-US" sz="4900" b="1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見證的</a:t>
            </a:r>
            <a:r>
              <a:rPr lang="en-US" altLang="zh-TW" sz="49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sz="49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</a:br>
            <a:r>
              <a:rPr lang="ar-SA" sz="49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陰陽界</a:t>
            </a:r>
            <a:r>
              <a:rPr lang="zh-TW" altLang="en-US" sz="4900" b="1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是</a:t>
            </a:r>
            <a:r>
              <a:rPr lang="ar-SA" sz="4900" b="1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相應</a:t>
            </a:r>
            <a:r>
              <a:rPr lang="zh-TW" altLang="en-US" sz="4900" b="1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的嗎</a:t>
            </a:r>
            <a:r>
              <a:rPr lang="zh-TW" altLang="en-US" sz="49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？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4000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主講：</a:t>
            </a:r>
            <a:r>
              <a:rPr lang="ar-SA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廣樹誠</a:t>
            </a:r>
            <a:r>
              <a:rPr 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</a:t>
            </a:r>
            <a:br>
              <a:rPr 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設計：</a:t>
            </a:r>
            <a:r>
              <a:rPr lang="zh-TW" altLang="en-US" sz="27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周宜姍</a:t>
            </a:r>
            <a:r>
              <a:rPr lang="en-US" altLang="zh-TW" sz="27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7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吳婉君</a:t>
            </a:r>
            <a:r>
              <a:rPr lang="en-US" altLang="zh-TW" sz="22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200" b="1" dirty="0" smtClean="0">
                <a:latin typeface="標楷體" pitchFamily="65" charset="-120"/>
                <a:ea typeface="標楷體" pitchFamily="65" charset="-120"/>
              </a:rPr>
            </a:br>
            <a:r>
              <a:rPr lang="en-US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 smtClean="0">
                <a:solidFill>
                  <a:schemeClr val="bg1"/>
                </a:solidFill>
                <a:latin typeface="微軟正黑體" pitchFamily="34" charset="-120"/>
              </a:rPr>
              <a:t/>
            </a:r>
            <a:br>
              <a:rPr lang="zh-TW" altLang="en-US" sz="2400" dirty="0" smtClean="0">
                <a:solidFill>
                  <a:schemeClr val="bg1"/>
                </a:solidFill>
                <a:latin typeface="微軟正黑體" pitchFamily="34" charset="-120"/>
              </a:rPr>
            </a:br>
            <a:endParaRPr lang="zh-TW" altLang="en-US" sz="2400" b="1" dirty="0" smtClean="0">
              <a:solidFill>
                <a:schemeClr val="bg1"/>
              </a:solidFill>
              <a:latin typeface="微軟正黑體" pitchFamily="34" charset="-120"/>
            </a:endParaRPr>
          </a:p>
        </p:txBody>
      </p:sp>
      <p:sp>
        <p:nvSpPr>
          <p:cNvPr id="26628" name="副標題 2"/>
          <p:cNvSpPr>
            <a:spLocks noGrp="1"/>
          </p:cNvSpPr>
          <p:nvPr>
            <p:ph type="subTitle" idx="4294967295"/>
          </p:nvPr>
        </p:nvSpPr>
        <p:spPr>
          <a:xfrm>
            <a:off x="1371600" y="3714750"/>
            <a:ext cx="6400800" cy="2500313"/>
          </a:xfrm>
        </p:spPr>
        <p:txBody>
          <a:bodyPr/>
          <a:lstStyle/>
          <a:p>
            <a:pPr algn="ctr">
              <a:buNone/>
            </a:pPr>
            <a:endParaRPr lang="en-US" sz="24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  <a:cs typeface="Arial" charset="0"/>
            </a:endParaRPr>
          </a:p>
          <a:p>
            <a:pPr algn="ctr">
              <a:buNone/>
            </a:pPr>
            <a:r>
              <a:rPr lang="ar-SA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中華</a:t>
            </a:r>
            <a:r>
              <a:rPr lang="ar-SA" sz="2400" b="1" dirty="0" smtClean="0">
                <a:latin typeface="標楷體" pitchFamily="65" charset="-120"/>
                <a:ea typeface="標楷體" pitchFamily="65" charset="-120"/>
                <a:cs typeface="Arial" charset="0"/>
              </a:rPr>
              <a:t>生命電磁</a:t>
            </a:r>
            <a:r>
              <a:rPr lang="ar-SA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科學學會</a:t>
            </a:r>
            <a:endParaRPr lang="en-US" sz="24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  <a:cs typeface="Arial" charset="0"/>
            </a:endParaRPr>
          </a:p>
          <a:p>
            <a:pPr algn="ctr">
              <a:buNone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「</a:t>
            </a:r>
            <a:r>
              <a:rPr lang="ar-SA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身、心、靈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科」</a:t>
            </a:r>
            <a:endParaRPr lang="en-US" altLang="zh-TW" sz="24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  <a:cs typeface="Arial" charset="0"/>
            </a:endParaRPr>
          </a:p>
          <a:p>
            <a:pPr algn="ctr">
              <a:buNone/>
            </a:pP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105</a:t>
            </a:r>
            <a:r>
              <a:rPr lang="ar-SA" sz="2400" b="1" dirty="0" smtClean="0">
                <a:latin typeface="標楷體" pitchFamily="65" charset="-120"/>
                <a:ea typeface="標楷體" pitchFamily="65" charset="-120"/>
                <a:cs typeface="Arial" charset="0"/>
              </a:rPr>
              <a:t>年</a:t>
            </a:r>
            <a:r>
              <a:rPr lang="en-US" sz="2400" b="1" dirty="0" smtClean="0">
                <a:latin typeface="標楷體" pitchFamily="65" charset="-120"/>
                <a:ea typeface="標楷體" pitchFamily="65" charset="-120"/>
              </a:rPr>
              <a:t>03</a:t>
            </a:r>
            <a:r>
              <a:rPr lang="ar-SA" sz="2400" b="1" dirty="0" smtClean="0">
                <a:latin typeface="標楷體" pitchFamily="65" charset="-120"/>
                <a:ea typeface="標楷體" pitchFamily="65" charset="-120"/>
                <a:cs typeface="Arial" charset="0"/>
              </a:rPr>
              <a:t>月</a:t>
            </a:r>
            <a:r>
              <a:rPr lang="en-US" sz="2400" b="1" dirty="0" smtClean="0">
                <a:latin typeface="標楷體" pitchFamily="65" charset="-120"/>
                <a:ea typeface="標楷體" pitchFamily="65" charset="-120"/>
              </a:rPr>
              <a:t>09</a:t>
            </a:r>
            <a:r>
              <a:rPr lang="ar-SA" sz="2400" b="1" dirty="0" smtClean="0">
                <a:latin typeface="標楷體" pitchFamily="65" charset="-120"/>
                <a:ea typeface="標楷體" pitchFamily="65" charset="-120"/>
                <a:cs typeface="Arial" charset="0"/>
              </a:rPr>
              <a:t>日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ar-SA" sz="2400" b="1" dirty="0" smtClean="0">
                <a:latin typeface="標楷體" pitchFamily="65" charset="-120"/>
                <a:ea typeface="標楷體" pitchFamily="65" charset="-120"/>
                <a:cs typeface="Arial" charset="0"/>
              </a:rPr>
              <a:t>星期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  <a:cs typeface="Arial" charset="0"/>
              </a:rPr>
              <a:t>三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algn="ctr"/>
            <a:r>
              <a:rPr lang="ar-SA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地點：振興醫院</a:t>
            </a:r>
            <a:r>
              <a:rPr lang="ar-SA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舊院區第一會議室辦</a:t>
            </a:r>
            <a:endParaRPr lang="zh-TW" altLang="en-US" sz="24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algn="ctr" eaLnBrk="1" hangingPunct="1">
              <a:buFont typeface="Arial" charset="0"/>
              <a:buNone/>
            </a:pPr>
            <a:endParaRPr lang="en-US" altLang="zh-TW" sz="2400" b="1" dirty="0" smtClean="0">
              <a:solidFill>
                <a:schemeClr val="bg1"/>
              </a:solidFill>
              <a:latin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9" name="Picture 7" descr="map-455769_128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 r="4988"/>
          <a:stretch>
            <a:fillRect/>
          </a:stretch>
        </p:blipFill>
        <p:spPr>
          <a:xfrm>
            <a:off x="-612775" y="0"/>
            <a:ext cx="9858375" cy="6858000"/>
          </a:xfr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642974" y="0"/>
            <a:ext cx="10013987" cy="7105650"/>
          </a:xfrm>
          <a:prstGeom prst="rect">
            <a:avLst/>
          </a:prstGeom>
          <a:solidFill>
            <a:srgbClr val="041B31">
              <a:alpha val="62000"/>
            </a:srgbClr>
          </a:solidFill>
          <a:ln w="6350">
            <a:noFill/>
            <a:miter lim="800000"/>
            <a:headEnd/>
            <a:tailEnd/>
          </a:ln>
        </p:spPr>
        <p:txBody>
          <a:bodyPr lIns="38405" tIns="19202" rIns="38405" bIns="19202" anchor="ctr"/>
          <a:lstStyle/>
          <a:p>
            <a:pPr algn="ctr" defTabSz="766763"/>
            <a:endParaRPr lang="zh-TW" altLang="en-US" sz="1500" b="0">
              <a:solidFill>
                <a:srgbClr val="FFFFFF"/>
              </a:solidFill>
              <a:latin typeface="Lato Light"/>
              <a:ea typeface="MS PGothic" pitchFamily="34" charset="-128"/>
            </a:endParaRPr>
          </a:p>
        </p:txBody>
      </p:sp>
      <p:sp>
        <p:nvSpPr>
          <p:cNvPr id="28674" name="AutoShape 2"/>
          <p:cNvSpPr>
            <a:spLocks/>
          </p:cNvSpPr>
          <p:nvPr/>
        </p:nvSpPr>
        <p:spPr bwMode="auto">
          <a:xfrm>
            <a:off x="801688" y="2933700"/>
            <a:ext cx="7534275" cy="965200"/>
          </a:xfrm>
          <a:custGeom>
            <a:avLst/>
            <a:gdLst>
              <a:gd name="T0" fmla="*/ 10043138 w 21600"/>
              <a:gd name="T1" fmla="*/ 965200 h 21600"/>
              <a:gd name="T2" fmla="*/ 10043138 w 21600"/>
              <a:gd name="T3" fmla="*/ 965200 h 21600"/>
              <a:gd name="T4" fmla="*/ 10043138 w 21600"/>
              <a:gd name="T5" fmla="*/ 965200 h 21600"/>
              <a:gd name="T6" fmla="*/ 10043138 w 21600"/>
              <a:gd name="T7" fmla="*/ 9652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  <a:effectLst/>
        </p:spPr>
        <p:txBody>
          <a:bodyPr lIns="21336" tIns="21336" rIns="21336" bIns="21336" anchor="ctr"/>
          <a:lstStyle/>
          <a:p>
            <a:pPr algn="ctr" defTabSz="766763"/>
            <a:r>
              <a:rPr lang="zh-TW" altLang="en-US" sz="4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老天</a:t>
            </a:r>
            <a:r>
              <a:rPr lang="zh-TW" altLang="en-US" sz="4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以道連結</a:t>
            </a:r>
            <a:r>
              <a:rPr lang="zh-TW" altLang="en-US" sz="4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天界和人間</a:t>
            </a:r>
            <a:endParaRPr lang="es-ES" sz="4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3168650" y="4024313"/>
            <a:ext cx="2863850" cy="0"/>
          </a:xfrm>
          <a:prstGeom prst="line">
            <a:avLst/>
          </a:prstGeom>
          <a:noFill/>
          <a:ln w="2540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1828434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0" b="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466850" y="4137025"/>
            <a:ext cx="6211888" cy="51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794" tIns="38397" rIns="76794" bIns="38397">
            <a:spAutoFit/>
          </a:bodyPr>
          <a:lstStyle/>
          <a:p>
            <a:pPr algn="ctr" defTabSz="766763">
              <a:lnSpc>
                <a:spcPct val="110000"/>
              </a:lnSpc>
            </a:pPr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Raleway Light"/>
                <a:cs typeface="Raleway Light"/>
              </a:rPr>
              <a:t>人和天界的相連相應</a:t>
            </a:r>
            <a:endParaRPr lang="en-US" altLang="zh-TW" sz="2800" b="1" dirty="0">
              <a:solidFill>
                <a:schemeClr val="bg1"/>
              </a:solidFill>
              <a:latin typeface="微軟正黑體" pitchFamily="34" charset="-120"/>
              <a:ea typeface="Raleway Light"/>
              <a:cs typeface="Raleway Ligh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9"/>
          <p:cNvSpPr txBox="1">
            <a:spLocks noChangeArrowheads="1"/>
          </p:cNvSpPr>
          <p:nvPr/>
        </p:nvSpPr>
        <p:spPr bwMode="auto">
          <a:xfrm>
            <a:off x="1331913" y="477838"/>
            <a:ext cx="6481762" cy="654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396" tIns="19198" rIns="38396" bIns="19198">
            <a:spAutoFit/>
          </a:bodyPr>
          <a:lstStyle/>
          <a:p>
            <a:pPr algn="ctr" defTabSz="457200"/>
            <a:r>
              <a:rPr kumimoji="0" lang="zh-TW" altLang="en-US" sz="4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瑞登波生平簡介</a:t>
            </a:r>
            <a:endParaRPr kumimoji="0" lang="en-US" altLang="zh-TW" sz="4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2" name="Straight Connector 11"/>
          <p:cNvCxnSpPr>
            <a:stCxn id="27651" idx="4"/>
          </p:cNvCxnSpPr>
          <p:nvPr/>
        </p:nvCxnSpPr>
        <p:spPr>
          <a:xfrm>
            <a:off x="4595813" y="1903413"/>
            <a:ext cx="0" cy="9967912"/>
          </a:xfrm>
          <a:prstGeom prst="line">
            <a:avLst/>
          </a:prstGeom>
          <a:ln w="762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51" name="Oval 12"/>
          <p:cNvSpPr>
            <a:spLocks noChangeArrowheads="1"/>
          </p:cNvSpPr>
          <p:nvPr/>
        </p:nvSpPr>
        <p:spPr bwMode="auto">
          <a:xfrm>
            <a:off x="4486275" y="1619250"/>
            <a:ext cx="217488" cy="255588"/>
          </a:xfrm>
          <a:prstGeom prst="ellipse">
            <a:avLst/>
          </a:prstGeom>
          <a:solidFill>
            <a:schemeClr val="bg2"/>
          </a:solidFill>
          <a:ln w="57150">
            <a:solidFill>
              <a:srgbClr val="7F7F7F"/>
            </a:solidFill>
            <a:round/>
            <a:headEnd/>
            <a:tailEnd/>
          </a:ln>
        </p:spPr>
        <p:txBody>
          <a:bodyPr lIns="38396" tIns="19198" rIns="38396" bIns="19198" anchor="ctr"/>
          <a:lstStyle/>
          <a:p>
            <a:pPr algn="ctr" defTabSz="457200"/>
            <a:endParaRPr kumimoji="0" lang="zh-TW" altLang="en-US" sz="2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28838" y="1462088"/>
            <a:ext cx="2230437" cy="777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396" tIns="19198" rIns="38396" bIns="19198">
            <a:spAutoFit/>
          </a:bodyPr>
          <a:lstStyle/>
          <a:p>
            <a:pPr algn="r" defTabSz="457200"/>
            <a:r>
              <a:rPr kumimoji="0" lang="zh-TW" altLang="en-US" sz="24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前言</a:t>
            </a:r>
          </a:p>
          <a:p>
            <a:pPr algn="r" defTabSz="457200"/>
            <a:endParaRPr kumimoji="0" lang="en-US" altLang="zh-TW" sz="2400" b="1" dirty="0">
              <a:latin typeface="微軟正黑體" pitchFamily="34" charset="-120"/>
              <a:ea typeface="微軟正黑體" pitchFamily="34" charset="-120"/>
              <a:cs typeface="Roboto Regular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4486275" y="3657600"/>
            <a:ext cx="217488" cy="257175"/>
          </a:xfrm>
          <a:prstGeom prst="ellipse">
            <a:avLst/>
          </a:prstGeom>
          <a:solidFill>
            <a:schemeClr val="bg2"/>
          </a:solidFill>
          <a:ln w="57150">
            <a:solidFill>
              <a:srgbClr val="7F7F7F"/>
            </a:solidFill>
            <a:round/>
            <a:headEnd/>
            <a:tailEnd/>
          </a:ln>
        </p:spPr>
        <p:txBody>
          <a:bodyPr lIns="38396" tIns="19198" rIns="38396" bIns="19198" anchor="ctr"/>
          <a:lstStyle/>
          <a:p>
            <a:pPr algn="ctr" defTabSz="457200"/>
            <a:endParaRPr kumimoji="0" lang="zh-TW" altLang="en-US" sz="2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39750" y="3530600"/>
            <a:ext cx="3786188" cy="777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396" tIns="19198" rIns="38396" bIns="19198">
            <a:spAutoFit/>
          </a:bodyPr>
          <a:lstStyle/>
          <a:p>
            <a:pPr algn="r" defTabSz="457200"/>
            <a:r>
              <a:rPr kumimoji="0" lang="en-US" altLang="en-US" sz="2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2. </a:t>
            </a:r>
            <a:r>
              <a:rPr kumimoji="0" lang="en-US" altLang="en-US" sz="2400" b="1" dirty="0" err="1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陰陽界相應法</a:t>
            </a:r>
            <a:endParaRPr kumimoji="0" lang="en-US" altLang="zh-TW" sz="2400" b="1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algn="r" defTabSz="457200"/>
            <a:endParaRPr kumimoji="0" lang="en-US" altLang="zh-TW" sz="2400" b="1" dirty="0">
              <a:latin typeface="微軟正黑體" pitchFamily="34" charset="-120"/>
              <a:ea typeface="微軟正黑體" pitchFamily="34" charset="-120"/>
              <a:cs typeface="Roboto Regular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084763" y="4678363"/>
            <a:ext cx="3663950" cy="408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396" tIns="19198" rIns="38396" bIns="19198">
            <a:spAutoFit/>
          </a:bodyPr>
          <a:lstStyle/>
          <a:p>
            <a:pPr defTabSz="457200"/>
            <a:r>
              <a:rPr kumimoji="0" lang="en-US" altLang="zh-TW" sz="2400" b="1" dirty="0">
                <a:latin typeface="標楷體" pitchFamily="65" charset="-120"/>
                <a:ea typeface="標楷體" pitchFamily="65" charset="-120"/>
              </a:rPr>
              <a:t>3. </a:t>
            </a:r>
            <a:r>
              <a:rPr kumimoji="0" lang="zh-TW" altLang="en-US" sz="2400" b="1" dirty="0">
                <a:latin typeface="標楷體" pitchFamily="65" charset="-120"/>
                <a:ea typeface="標楷體" pitchFamily="65" charset="-120"/>
              </a:rPr>
              <a:t>相關認知、推論與假設</a:t>
            </a:r>
            <a:endParaRPr kumimoji="0" lang="en-US" altLang="zh-TW" sz="24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179638" y="5811838"/>
            <a:ext cx="2230437" cy="408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396" tIns="19198" rIns="38396" bIns="19198">
            <a:spAutoFit/>
          </a:bodyPr>
          <a:lstStyle/>
          <a:p>
            <a:pPr algn="r" defTabSz="457200"/>
            <a:r>
              <a:rPr kumimoji="0" lang="zh-TW" altLang="en-US" sz="2400" b="1" dirty="0">
                <a:solidFill>
                  <a:srgbClr val="F95648"/>
                </a:solidFill>
                <a:latin typeface="標楷體" pitchFamily="65" charset="-120"/>
                <a:ea typeface="標楷體" pitchFamily="65" charset="-120"/>
              </a:rPr>
              <a:t>結語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4486275" y="4784725"/>
            <a:ext cx="217488" cy="257175"/>
          </a:xfrm>
          <a:prstGeom prst="ellipse">
            <a:avLst/>
          </a:prstGeom>
          <a:solidFill>
            <a:schemeClr val="bg2"/>
          </a:solidFill>
          <a:ln w="57150">
            <a:solidFill>
              <a:srgbClr val="7F7F7F"/>
            </a:solidFill>
            <a:round/>
            <a:headEnd/>
            <a:tailEnd/>
          </a:ln>
        </p:spPr>
        <p:txBody>
          <a:bodyPr lIns="38396" tIns="19198" rIns="38396" bIns="19198" anchor="ctr"/>
          <a:lstStyle/>
          <a:p>
            <a:pPr algn="ctr" defTabSz="457200"/>
            <a:endParaRPr kumimoji="0" lang="zh-TW" altLang="en-US" sz="2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486275" y="5891213"/>
            <a:ext cx="217488" cy="255587"/>
          </a:xfrm>
          <a:prstGeom prst="ellipse">
            <a:avLst/>
          </a:prstGeom>
          <a:solidFill>
            <a:schemeClr val="bg2"/>
          </a:solidFill>
          <a:ln w="57150">
            <a:solidFill>
              <a:srgbClr val="7F7F7F"/>
            </a:solidFill>
            <a:round/>
            <a:headEnd/>
            <a:tailEnd/>
          </a:ln>
        </p:spPr>
        <p:txBody>
          <a:bodyPr lIns="38396" tIns="19198" rIns="38396" bIns="19198" anchor="ctr"/>
          <a:lstStyle/>
          <a:p>
            <a:pPr algn="ctr" defTabSz="457200"/>
            <a:endParaRPr kumimoji="0" lang="zh-TW" altLang="en-US" sz="2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659" name="Slide Number Placeholder 1"/>
          <p:cNvSpPr txBox="1">
            <a:spLocks noGrp="1"/>
          </p:cNvSpPr>
          <p:nvPr/>
        </p:nvSpPr>
        <p:spPr bwMode="auto">
          <a:xfrm>
            <a:off x="8197850" y="593725"/>
            <a:ext cx="3492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 anchor="ctr"/>
          <a:lstStyle/>
          <a:p>
            <a:pPr algn="ctr" defTabSz="457200"/>
            <a:fld id="{FA7F4901-C4A3-4D8E-A2B3-7658E26AE4D3}" type="slidenum">
              <a:rPr kumimoji="0" lang="zh-TW" altLang="en-US" sz="1000">
                <a:solidFill>
                  <a:schemeClr val="bg1"/>
                </a:solidFill>
                <a:latin typeface="Roboto Regular"/>
                <a:ea typeface="Roboto Regular"/>
                <a:cs typeface="Roboto Regular"/>
              </a:rPr>
              <a:pPr algn="ctr" defTabSz="457200"/>
              <a:t>33</a:t>
            </a:fld>
            <a:endParaRPr kumimoji="0" lang="en-US" altLang="zh-TW" sz="1000">
              <a:solidFill>
                <a:schemeClr val="bg1"/>
              </a:solidFill>
              <a:latin typeface="Roboto Regular"/>
              <a:ea typeface="Roboto Regular"/>
              <a:cs typeface="Roboto Regular"/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4473575" y="2649538"/>
            <a:ext cx="215900" cy="257175"/>
          </a:xfrm>
          <a:prstGeom prst="ellipse">
            <a:avLst/>
          </a:prstGeom>
          <a:solidFill>
            <a:schemeClr val="bg2"/>
          </a:solidFill>
          <a:ln w="57150">
            <a:solidFill>
              <a:srgbClr val="7F7F7F"/>
            </a:solidFill>
            <a:round/>
            <a:headEnd/>
            <a:tailEnd/>
          </a:ln>
        </p:spPr>
        <p:txBody>
          <a:bodyPr lIns="38396" tIns="19198" rIns="38396" bIns="19198" anchor="ctr"/>
          <a:lstStyle/>
          <a:p>
            <a:pPr algn="ctr" defTabSz="457200"/>
            <a:endParaRPr kumimoji="0" lang="zh-TW" altLang="en-US" sz="2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084763" y="2517775"/>
            <a:ext cx="3663950" cy="139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396" tIns="19198" rIns="38396" bIns="19198">
            <a:spAutoFit/>
          </a:bodyPr>
          <a:lstStyle/>
          <a:p>
            <a:pPr marL="457200" indent="-457200" defTabSz="457200">
              <a:buAutoNum type="arabicPeriod"/>
            </a:pPr>
            <a:r>
              <a:rPr kumimoji="0" lang="zh-TW" altLang="en-US" sz="24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心靈</a:t>
            </a:r>
            <a:r>
              <a:rPr kumimoji="0" lang="zh-TW" altLang="en-US" sz="2400" b="1" dirty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科學的</a:t>
            </a:r>
            <a:r>
              <a:rPr kumimoji="0" lang="zh-TW" altLang="en-US" sz="24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先行者</a:t>
            </a:r>
            <a:endParaRPr kumimoji="0" lang="en-US" altLang="zh-TW" sz="2400" b="1" dirty="0" smtClean="0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  <a:p>
            <a:pPr defTabSz="457200"/>
            <a:r>
              <a:rPr lang="en-US" altLang="zh-TW" sz="2400" b="1" dirty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	</a:t>
            </a:r>
            <a:r>
              <a:rPr kumimoji="0" lang="zh-TW" altLang="en-US" sz="24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─瑞</a:t>
            </a:r>
            <a:r>
              <a:rPr kumimoji="0" lang="zh-TW" altLang="en-US" sz="2400" b="1" dirty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登波</a:t>
            </a:r>
          </a:p>
          <a:p>
            <a:pPr defTabSz="457200"/>
            <a:r>
              <a:rPr kumimoji="0" lang="en-US" altLang="zh-TW" sz="2000" dirty="0">
                <a:latin typeface="標楷體" pitchFamily="65" charset="-120"/>
                <a:ea typeface="標楷體" pitchFamily="65" charset="-120"/>
                <a:cs typeface="Roboto Regular"/>
              </a:rPr>
              <a:t>A.</a:t>
            </a:r>
            <a:r>
              <a:rPr kumimoji="0" lang="zh-TW" altLang="en-US" sz="2000" dirty="0">
                <a:latin typeface="標楷體" pitchFamily="65" charset="-120"/>
                <a:ea typeface="標楷體" pitchFamily="65" charset="-120"/>
                <a:cs typeface="Roboto Regular"/>
              </a:rPr>
              <a:t>靈媒科學家史瑞登波的故事</a:t>
            </a:r>
          </a:p>
          <a:p>
            <a:pPr defTabSz="457200"/>
            <a:r>
              <a:rPr kumimoji="0" lang="en-US" altLang="zh-TW" sz="2000" dirty="0">
                <a:latin typeface="標楷體" pitchFamily="65" charset="-120"/>
                <a:ea typeface="標楷體" pitchFamily="65" charset="-120"/>
                <a:cs typeface="Roboto Regular"/>
              </a:rPr>
              <a:t>B.</a:t>
            </a:r>
            <a:r>
              <a:rPr kumimoji="0" lang="zh-TW" altLang="en-US" sz="2000" dirty="0">
                <a:latin typeface="標楷體" pitchFamily="65" charset="-120"/>
                <a:ea typeface="標楷體" pitchFamily="65" charset="-120"/>
                <a:cs typeface="Roboto Regular"/>
              </a:rPr>
              <a:t>改變世界的靈界訊息</a:t>
            </a:r>
            <a:endParaRPr kumimoji="0" lang="en-US" altLang="zh-TW" sz="2000" dirty="0">
              <a:latin typeface="標楷體" pitchFamily="65" charset="-120"/>
              <a:ea typeface="標楷體" pitchFamily="65" charset="-120"/>
              <a:cs typeface="Roboto Regular"/>
            </a:endParaRPr>
          </a:p>
        </p:txBody>
      </p:sp>
      <p:pic>
        <p:nvPicPr>
          <p:cNvPr id="2052" name="Picture 4" descr="http://agentsavant.com/wp-content/uploads/2013/03/foreword-reds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2869" y="1462088"/>
            <a:ext cx="2193429" cy="51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/>
      <p:bldP spid="20" grpId="0"/>
      <p:bldP spid="21" grpId="0"/>
      <p:bldP spid="24" grpId="0" animBg="1"/>
      <p:bldP spid="25" grpId="0" animBg="1"/>
      <p:bldP spid="19" grpId="0" animBg="1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://evolvemanagementinc.com/evolvewp/wp-content/uploads/2015/06/bigstock-Stack-Of-Books-700332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245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標題 1"/>
          <p:cNvSpPr>
            <a:spLocks noGrp="1"/>
          </p:cNvSpPr>
          <p:nvPr>
            <p:ph type="title" idx="4294967295"/>
          </p:nvPr>
        </p:nvSpPr>
        <p:spPr>
          <a:xfrm>
            <a:off x="0" y="620688"/>
            <a:ext cx="7689032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8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  </a:t>
            </a:r>
          </a:p>
        </p:txBody>
      </p:sp>
      <p:sp>
        <p:nvSpPr>
          <p:cNvPr id="28675" name="內容版面配置區 2"/>
          <p:cNvSpPr>
            <a:spLocks noGrp="1"/>
          </p:cNvSpPr>
          <p:nvPr>
            <p:ph idx="4294967295"/>
          </p:nvPr>
        </p:nvSpPr>
        <p:spPr>
          <a:xfrm>
            <a:off x="395536" y="2348880"/>
            <a:ext cx="8229600" cy="2592387"/>
          </a:xfrm>
        </p:spPr>
        <p:txBody>
          <a:bodyPr/>
          <a:lstStyle/>
          <a:p>
            <a:pPr eaLnBrk="1" hangingPunct="1"/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先哲心靈科學家瑞登波發現陰陽相應法</a:t>
            </a:r>
            <a:endParaRPr lang="en-US" altLang="zh-TW" sz="24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李校長的一物二相</a:t>
            </a:r>
            <a:endParaRPr lang="en-US" altLang="zh-TW" sz="24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瑞登波心靈發現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東方心靈古籍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現代科學方法</a:t>
            </a:r>
            <a:endParaRPr lang="en-US" altLang="zh-TW" sz="24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en-US" altLang="zh-TW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2015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月明石海峽的靈異故事</a:t>
            </a:r>
            <a:endParaRPr lang="zh-TW" altLang="en-US" sz="24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標題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pPr lvl="0" eaLnBrk="1" hangingPunct="1"/>
            <a:r>
              <a:rPr lang="en-US" altLang="zh-TW" sz="4000" b="1" dirty="0" smtClean="0">
                <a:latin typeface="微軟正黑體" pitchFamily="34" charset="-120"/>
              </a:rPr>
              <a:t/>
            </a:r>
            <a:br>
              <a:rPr lang="en-US" altLang="zh-TW" sz="4000" b="1" dirty="0" smtClean="0">
                <a:latin typeface="微軟正黑體" pitchFamily="34" charset="-120"/>
              </a:rPr>
            </a:br>
            <a:r>
              <a:rPr lang="en-US" altLang="zh-TW" sz="4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心靈科學的先行者─瑞登波</a:t>
            </a:r>
            <a:r>
              <a:rPr lang="en-US" altLang="zh-TW" sz="4000" b="1" dirty="0" smtClean="0">
                <a:latin typeface="微軟正黑體" pitchFamily="34" charset="-120"/>
              </a:rPr>
              <a:t/>
            </a:r>
            <a:br>
              <a:rPr lang="en-US" altLang="zh-TW" sz="4000" b="1" dirty="0" smtClean="0">
                <a:latin typeface="微軟正黑體" pitchFamily="34" charset="-120"/>
              </a:rPr>
            </a:br>
            <a:r>
              <a:rPr kumimoji="1" lang="en-US" altLang="zh-TW" sz="2200" b="1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1688-1772</a:t>
            </a:r>
            <a:r>
              <a:rPr kumimoji="1" lang="en-US" altLang="zh-TW" sz="5400" dirty="0" smtClean="0">
                <a:latin typeface="Arial" pitchFamily="34" charset="0"/>
                <a:ea typeface="新細明體" pitchFamily="18" charset="-120"/>
              </a:rPr>
              <a:t/>
            </a:r>
            <a:br>
              <a:rPr kumimoji="1" lang="en-US" altLang="zh-TW" sz="5400" dirty="0" smtClean="0">
                <a:latin typeface="Arial" pitchFamily="34" charset="0"/>
                <a:ea typeface="新細明體" pitchFamily="18" charset="-120"/>
              </a:rPr>
            </a:br>
            <a:endParaRPr lang="zh-TW" altLang="en-US" sz="4000" dirty="0" smtClean="0">
              <a:latin typeface="微軟正黑體" pitchFamily="34" charset="-120"/>
            </a:endParaRPr>
          </a:p>
        </p:txBody>
      </p:sp>
      <p:pic>
        <p:nvPicPr>
          <p:cNvPr id="29698" name="Picture 4" descr="08"/>
          <p:cNvPicPr>
            <a:picLocks noChangeAspect="1" noChangeArrowheads="1"/>
          </p:cNvPicPr>
          <p:nvPr/>
        </p:nvPicPr>
        <p:blipFill>
          <a:blip r:embed="rId2"/>
          <a:srcRect l="9518" t="6659" r="8731" b="12982"/>
          <a:stretch>
            <a:fillRect/>
          </a:stretch>
        </p:blipFill>
        <p:spPr bwMode="auto">
          <a:xfrm>
            <a:off x="2143108" y="1214422"/>
            <a:ext cx="4929222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214282" y="1357298"/>
            <a:ext cx="1714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以科學與宗教一元論來調合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者的認知</a:t>
            </a:r>
            <a:endParaRPr lang="zh-TW" altLang="en-US" sz="24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14282" y="3000372"/>
            <a:ext cx="1714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瑞登波以神秘的個人經驗和冷靜的科學發現著名於世</a:t>
            </a:r>
            <a:endParaRPr lang="zh-TW" altLang="en-US" sz="24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215206" y="1357298"/>
            <a:ext cx="1714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對那些希望促進自己靈性，卻悲嘆時不我予的人，必須徹底了解這個人！</a:t>
            </a:r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鈴木大拙</a:t>
            </a:r>
            <a:endParaRPr lang="zh-TW" altLang="en-US" sz="24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792163" y="395288"/>
            <a:ext cx="7285037" cy="730250"/>
          </a:xfrm>
        </p:spPr>
        <p:txBody>
          <a:bodyPr lIns="102393" tIns="51197" rIns="102393" bIns="51197"/>
          <a:lstStyle/>
          <a:p>
            <a:pPr marL="0" indent="0" defTabSz="1219200">
              <a:buFont typeface="Arial" charset="0"/>
              <a:buNone/>
            </a:pPr>
            <a:r>
              <a:rPr lang="zh-TW" altLang="en-US" sz="4000" b="1" dirty="0" smtClean="0">
                <a:solidFill>
                  <a:srgbClr val="254061"/>
                </a:solidFill>
                <a:latin typeface="標楷體" pitchFamily="65" charset="-120"/>
                <a:ea typeface="標楷體" pitchFamily="65" charset="-120"/>
              </a:rPr>
              <a:t>   靈媒科學家瑞登波的故事</a:t>
            </a:r>
            <a:endParaRPr lang="en-US" altLang="zh-TW" sz="4000" b="1" dirty="0" smtClean="0">
              <a:solidFill>
                <a:srgbClr val="25406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0722" name="Slide Number Placeholder 115"/>
          <p:cNvSpPr txBox="1">
            <a:spLocks noGrp="1"/>
          </p:cNvSpPr>
          <p:nvPr/>
        </p:nvSpPr>
        <p:spPr bwMode="auto">
          <a:xfrm>
            <a:off x="8462963" y="357188"/>
            <a:ext cx="3984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393" tIns="51197" rIns="102393" bIns="51197" anchor="ctr"/>
          <a:lstStyle/>
          <a:p>
            <a:pPr algn="ctr" defTabSz="511175"/>
            <a:fld id="{31FB83CE-DA7C-44E8-9BCC-7E6E255A5A5A}" type="slidenum">
              <a:rPr kumimoji="0" lang="zh-TW" altLang="en-US" sz="1000">
                <a:solidFill>
                  <a:schemeClr val="bg1"/>
                </a:solidFill>
                <a:latin typeface="Raleway Regular"/>
                <a:ea typeface="MS PGothic" pitchFamily="34" charset="-128"/>
              </a:rPr>
              <a:pPr algn="ctr" defTabSz="511175"/>
              <a:t>36</a:t>
            </a:fld>
            <a:endParaRPr kumimoji="0" lang="en-US" altLang="zh-TW" sz="1000">
              <a:solidFill>
                <a:schemeClr val="bg1"/>
              </a:solidFill>
              <a:latin typeface="Raleway Regular"/>
              <a:ea typeface="MS PGothic" pitchFamily="34" charset="-128"/>
            </a:endParaRPr>
          </a:p>
        </p:txBody>
      </p:sp>
      <p:sp>
        <p:nvSpPr>
          <p:cNvPr id="30723" name="Right Arrow 38"/>
          <p:cNvSpPr>
            <a:spLocks noChangeArrowheads="1"/>
          </p:cNvSpPr>
          <p:nvPr/>
        </p:nvSpPr>
        <p:spPr bwMode="auto">
          <a:xfrm>
            <a:off x="804863" y="1052513"/>
            <a:ext cx="7258050" cy="1423987"/>
          </a:xfrm>
          <a:prstGeom prst="rightArrow">
            <a:avLst>
              <a:gd name="adj1" fmla="val 50000"/>
              <a:gd name="adj2" fmla="val 37496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38396" tIns="19198" rIns="38396" bIns="19198" anchor="ctr"/>
          <a:lstStyle/>
          <a:p>
            <a:pPr algn="ctr" defTabSz="511175"/>
            <a:endParaRPr kumimoji="0" lang="zh-TW" altLang="en-US" sz="16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724" name="Right Arrow 39"/>
          <p:cNvSpPr>
            <a:spLocks noChangeArrowheads="1"/>
          </p:cNvSpPr>
          <p:nvPr/>
        </p:nvSpPr>
        <p:spPr bwMode="auto">
          <a:xfrm>
            <a:off x="1670050" y="2220913"/>
            <a:ext cx="6481763" cy="1423987"/>
          </a:xfrm>
          <a:prstGeom prst="rightArrow">
            <a:avLst>
              <a:gd name="adj1" fmla="val 50000"/>
              <a:gd name="adj2" fmla="val 43306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38396" tIns="19198" rIns="38396" bIns="19198" anchor="ctr"/>
          <a:lstStyle/>
          <a:p>
            <a:pPr algn="ctr" defTabSz="511175"/>
            <a:endParaRPr kumimoji="0" lang="zh-TW" altLang="en-US" sz="16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725" name="Right Arrow 40"/>
          <p:cNvSpPr>
            <a:spLocks noChangeArrowheads="1"/>
          </p:cNvSpPr>
          <p:nvPr/>
        </p:nvSpPr>
        <p:spPr bwMode="auto">
          <a:xfrm>
            <a:off x="4117975" y="3357563"/>
            <a:ext cx="3963988" cy="1422400"/>
          </a:xfrm>
          <a:prstGeom prst="rightArrow">
            <a:avLst>
              <a:gd name="adj1" fmla="val 50000"/>
              <a:gd name="adj2" fmla="val 37532"/>
            </a:avLst>
          </a:prstGeom>
          <a:solidFill>
            <a:srgbClr val="FABD30"/>
          </a:solidFill>
          <a:ln w="9525">
            <a:noFill/>
            <a:miter lim="800000"/>
            <a:headEnd/>
            <a:tailEnd/>
          </a:ln>
        </p:spPr>
        <p:txBody>
          <a:bodyPr lIns="38396" tIns="19198" rIns="38396" bIns="19198" anchor="ctr"/>
          <a:lstStyle/>
          <a:p>
            <a:pPr algn="ctr" defTabSz="511175"/>
            <a:endParaRPr kumimoji="0" lang="zh-TW" altLang="en-US" sz="16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726" name="Right Arrow 41"/>
          <p:cNvSpPr>
            <a:spLocks noChangeArrowheads="1"/>
          </p:cNvSpPr>
          <p:nvPr/>
        </p:nvSpPr>
        <p:spPr bwMode="auto">
          <a:xfrm>
            <a:off x="5702300" y="5157788"/>
            <a:ext cx="2317750" cy="1423987"/>
          </a:xfrm>
          <a:prstGeom prst="rightArrow">
            <a:avLst>
              <a:gd name="adj1" fmla="val 50000"/>
              <a:gd name="adj2" fmla="val 37496"/>
            </a:avLst>
          </a:prstGeom>
          <a:solidFill>
            <a:srgbClr val="E54C29"/>
          </a:solidFill>
          <a:ln w="9525">
            <a:noFill/>
            <a:miter lim="800000"/>
            <a:headEnd/>
            <a:tailEnd/>
          </a:ln>
        </p:spPr>
        <p:txBody>
          <a:bodyPr lIns="38396" tIns="19198" rIns="38396" bIns="19198" anchor="ctr"/>
          <a:lstStyle/>
          <a:p>
            <a:pPr algn="ctr" defTabSz="511175"/>
            <a:endParaRPr kumimoji="0" lang="zh-TW" altLang="en-US" sz="16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727" name="Title 20"/>
          <p:cNvSpPr txBox="1">
            <a:spLocks/>
          </p:cNvSpPr>
          <p:nvPr/>
        </p:nvSpPr>
        <p:spPr bwMode="auto">
          <a:xfrm>
            <a:off x="1166813" y="1619250"/>
            <a:ext cx="3205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393" tIns="0" rIns="102393" bIns="0" anchor="ctr">
            <a:spAutoFit/>
          </a:bodyPr>
          <a:lstStyle/>
          <a:p>
            <a:pPr defTabSz="192088"/>
            <a:r>
              <a:rPr kumimoji="0" lang="zh-TW" altLang="en-US"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外在環境</a:t>
            </a:r>
          </a:p>
        </p:txBody>
      </p:sp>
      <p:sp>
        <p:nvSpPr>
          <p:cNvPr id="30728" name="Title 20"/>
          <p:cNvSpPr txBox="1">
            <a:spLocks/>
          </p:cNvSpPr>
          <p:nvPr/>
        </p:nvSpPr>
        <p:spPr bwMode="auto">
          <a:xfrm>
            <a:off x="804863" y="2205038"/>
            <a:ext cx="1668462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393" tIns="51197" rIns="102393" bIns="51197" anchor="ctr">
            <a:spAutoFit/>
          </a:bodyPr>
          <a:lstStyle/>
          <a:p>
            <a:pPr defTabSz="192088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en-US" altLang="zh-TW" sz="1600" b="1" dirty="0">
                <a:latin typeface="標楷體" pitchFamily="65" charset="-120"/>
                <a:ea typeface="標楷體" pitchFamily="65" charset="-120"/>
              </a:rPr>
              <a:t>1).</a:t>
            </a:r>
            <a:r>
              <a:rPr kumimoji="0" lang="zh-TW" altLang="en-US" sz="1600" b="1" dirty="0">
                <a:latin typeface="標楷體" pitchFamily="65" charset="-120"/>
                <a:ea typeface="標楷體" pitchFamily="65" charset="-120"/>
              </a:rPr>
              <a:t>大時代背景</a:t>
            </a:r>
          </a:p>
        </p:txBody>
      </p:sp>
      <p:sp>
        <p:nvSpPr>
          <p:cNvPr id="30729" name="Title 20"/>
          <p:cNvSpPr txBox="1">
            <a:spLocks/>
          </p:cNvSpPr>
          <p:nvPr/>
        </p:nvSpPr>
        <p:spPr bwMode="auto">
          <a:xfrm>
            <a:off x="1525588" y="3286125"/>
            <a:ext cx="29083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393" tIns="51197" rIns="102393" bIns="51197" anchor="ctr">
            <a:spAutoFit/>
          </a:bodyPr>
          <a:lstStyle/>
          <a:p>
            <a:pPr defTabSz="192088"/>
            <a:r>
              <a:rPr kumimoji="0" lang="en-US" altLang="zh-TW" sz="1600" b="1" dirty="0">
                <a:latin typeface="標楷體" pitchFamily="65" charset="-120"/>
                <a:ea typeface="標楷體" pitchFamily="65" charset="-120"/>
              </a:rPr>
              <a:t>2).</a:t>
            </a:r>
            <a:r>
              <a:rPr kumimoji="0" lang="zh-TW" altLang="en-US" sz="1600" b="1" dirty="0">
                <a:latin typeface="標楷體" pitchFamily="65" charset="-120"/>
                <a:ea typeface="標楷體" pitchFamily="65" charset="-120"/>
              </a:rPr>
              <a:t>家族、稟賦和修行奇緣</a:t>
            </a:r>
          </a:p>
          <a:p>
            <a:pPr defTabSz="192088"/>
            <a:r>
              <a:rPr kumimoji="0" lang="en-US" altLang="zh-TW" sz="1600" b="1" dirty="0">
                <a:latin typeface="標楷體" pitchFamily="65" charset="-120"/>
                <a:ea typeface="標楷體" pitchFamily="65" charset="-120"/>
              </a:rPr>
              <a:t>3).</a:t>
            </a:r>
            <a:r>
              <a:rPr kumimoji="0" lang="zh-TW" altLang="en-US" sz="1600" b="1" dirty="0">
                <a:latin typeface="標楷體" pitchFamily="65" charset="-120"/>
                <a:ea typeface="標楷體" pitchFamily="65" charset="-120"/>
              </a:rPr>
              <a:t>著作等身的科學家、工業家及國際名人</a:t>
            </a:r>
          </a:p>
          <a:p>
            <a:pPr defTabSz="192088"/>
            <a:r>
              <a:rPr kumimoji="0" lang="en-US" altLang="zh-TW" sz="1600" b="1" dirty="0">
                <a:latin typeface="標楷體" pitchFamily="65" charset="-120"/>
                <a:ea typeface="標楷體" pitchFamily="65" charset="-120"/>
              </a:rPr>
              <a:t>4).</a:t>
            </a:r>
            <a:r>
              <a:rPr kumimoji="0" lang="zh-TW" altLang="en-US" sz="1600" b="1" dirty="0">
                <a:latin typeface="標楷體" pitchFamily="65" charset="-120"/>
                <a:ea typeface="標楷體" pitchFamily="65" charset="-120"/>
              </a:rPr>
              <a:t>為國建功策封為瑞典公</a:t>
            </a:r>
          </a:p>
        </p:txBody>
      </p:sp>
      <p:sp>
        <p:nvSpPr>
          <p:cNvPr id="30730" name="Title 20"/>
          <p:cNvSpPr txBox="1">
            <a:spLocks/>
          </p:cNvSpPr>
          <p:nvPr/>
        </p:nvSpPr>
        <p:spPr bwMode="auto">
          <a:xfrm>
            <a:off x="4100513" y="4437063"/>
            <a:ext cx="332898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393" tIns="51197" rIns="102393" bIns="51197" anchor="ctr">
            <a:spAutoFit/>
          </a:bodyPr>
          <a:lstStyle/>
          <a:p>
            <a:pPr defTabSz="192088"/>
            <a:r>
              <a:rPr kumimoji="0" lang="en-US" altLang="zh-TW" sz="1600" b="1" dirty="0">
                <a:latin typeface="標楷體" pitchFamily="65" charset="-120"/>
                <a:ea typeface="標楷體" pitchFamily="65" charset="-120"/>
              </a:rPr>
              <a:t>5). 56</a:t>
            </a:r>
            <a:r>
              <a:rPr kumimoji="0" lang="zh-TW" altLang="en-US" sz="1600" b="1" dirty="0">
                <a:latin typeface="標楷體" pitchFamily="65" charset="-120"/>
                <a:ea typeface="標楷體" pitchFamily="65" charset="-120"/>
              </a:rPr>
              <a:t>歲開眼通、靈界紀實</a:t>
            </a:r>
            <a:r>
              <a:rPr kumimoji="0" lang="en-US" altLang="zh-TW" sz="1600" b="1" dirty="0">
                <a:latin typeface="標楷體" pitchFamily="65" charset="-120"/>
                <a:ea typeface="標楷體" pitchFamily="65" charset="-120"/>
              </a:rPr>
              <a:t>27</a:t>
            </a:r>
            <a:r>
              <a:rPr kumimoji="0" lang="zh-TW" altLang="en-US" sz="1600" b="1" dirty="0">
                <a:latin typeface="標楷體" pitchFamily="65" charset="-120"/>
                <a:ea typeface="標楷體" pitchFamily="65" charset="-120"/>
              </a:rPr>
              <a:t>年</a:t>
            </a:r>
          </a:p>
          <a:p>
            <a:pPr defTabSz="192088"/>
            <a:r>
              <a:rPr kumimoji="0" lang="en-US" altLang="zh-TW" sz="1600" b="1" dirty="0">
                <a:latin typeface="標楷體" pitchFamily="65" charset="-120"/>
                <a:ea typeface="標楷體" pitchFamily="65" charset="-120"/>
              </a:rPr>
              <a:t>6). </a:t>
            </a:r>
            <a:r>
              <a:rPr kumimoji="0" lang="zh-TW" altLang="en-US" sz="1600" b="1" dirty="0">
                <a:latin typeface="標楷體" pitchFamily="65" charset="-120"/>
                <a:ea typeface="標楷體" pitchFamily="65" charset="-120"/>
              </a:rPr>
              <a:t>震撼歐洲的靈界訊息</a:t>
            </a:r>
          </a:p>
          <a:p>
            <a:pPr defTabSz="192088"/>
            <a:r>
              <a:rPr kumimoji="0" lang="en-US" altLang="zh-TW" sz="1600" b="1" dirty="0">
                <a:latin typeface="標楷體" pitchFamily="65" charset="-120"/>
                <a:ea typeface="標楷體" pitchFamily="65" charset="-120"/>
              </a:rPr>
              <a:t>7).</a:t>
            </a:r>
            <a:r>
              <a:rPr kumimoji="0" lang="zh-TW" altLang="en-US" sz="1600" b="1" dirty="0">
                <a:latin typeface="標楷體" pitchFamily="65" charset="-120"/>
                <a:ea typeface="標楷體" pitchFamily="65" charset="-120"/>
              </a:rPr>
              <a:t>因「異端邪說」而客死異鄉</a:t>
            </a:r>
          </a:p>
          <a:p>
            <a:pPr defTabSz="192088"/>
            <a:r>
              <a:rPr kumimoji="0" lang="en-US" altLang="zh-TW" sz="1600" b="1" dirty="0">
                <a:latin typeface="標楷體" pitchFamily="65" charset="-120"/>
                <a:ea typeface="標楷體" pitchFamily="65" charset="-120"/>
              </a:rPr>
              <a:t>8).</a:t>
            </a:r>
            <a:r>
              <a:rPr kumimoji="0" lang="zh-TW" altLang="en-US" sz="1600" b="1" dirty="0">
                <a:latin typeface="標楷體" pitchFamily="65" charset="-120"/>
                <a:ea typeface="標楷體" pitchFamily="65" charset="-120"/>
              </a:rPr>
              <a:t>預知死期、瀟灑告別</a:t>
            </a:r>
          </a:p>
        </p:txBody>
      </p:sp>
      <p:sp>
        <p:nvSpPr>
          <p:cNvPr id="30731" name="Title 20"/>
          <p:cNvSpPr txBox="1">
            <a:spLocks/>
          </p:cNvSpPr>
          <p:nvPr/>
        </p:nvSpPr>
        <p:spPr bwMode="auto">
          <a:xfrm>
            <a:off x="5770563" y="6365875"/>
            <a:ext cx="3135312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393" tIns="51197" rIns="102393" bIns="51197" anchor="ctr">
            <a:spAutoFit/>
          </a:bodyPr>
          <a:lstStyle/>
          <a:p>
            <a:pPr defTabSz="192088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en-US" altLang="zh-TW" sz="1600" b="1" dirty="0"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en-US" altLang="zh-TW" sz="1600" b="1" dirty="0" smtClean="0">
                <a:latin typeface="標楷體" pitchFamily="65" charset="-120"/>
                <a:ea typeface="標楷體" pitchFamily="65" charset="-120"/>
              </a:rPr>
              <a:t>).</a:t>
            </a:r>
            <a:r>
              <a:rPr kumimoji="0" lang="zh-TW" altLang="en-US" sz="1600" b="1" dirty="0" smtClean="0">
                <a:latin typeface="標楷體" pitchFamily="65" charset="-120"/>
                <a:ea typeface="標楷體" pitchFamily="65" charset="-120"/>
              </a:rPr>
              <a:t>百年</a:t>
            </a:r>
            <a:r>
              <a:rPr kumimoji="0" lang="zh-TW" altLang="en-US" sz="1600" b="1" dirty="0">
                <a:latin typeface="標楷體" pitchFamily="65" charset="-120"/>
                <a:ea typeface="標楷體" pitchFamily="65" charset="-120"/>
              </a:rPr>
              <a:t>平反、重獲榮譽</a:t>
            </a:r>
          </a:p>
          <a:p>
            <a:pPr defTabSz="192088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kumimoji="0" lang="en-US" altLang="zh-TW" sz="1600" b="1" dirty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0732" name="Freeform 16"/>
          <p:cNvSpPr>
            <a:spLocks noChangeArrowheads="1"/>
          </p:cNvSpPr>
          <p:nvPr/>
        </p:nvSpPr>
        <p:spPr bwMode="auto">
          <a:xfrm>
            <a:off x="938213" y="1557338"/>
            <a:ext cx="236537" cy="495300"/>
          </a:xfrm>
          <a:custGeom>
            <a:avLst/>
            <a:gdLst>
              <a:gd name="T0" fmla="*/ 2147483647 w 657"/>
              <a:gd name="T1" fmla="*/ 2147483647 h 1032"/>
              <a:gd name="T2" fmla="*/ 2147483647 w 657"/>
              <a:gd name="T3" fmla="*/ 2147483647 h 1032"/>
              <a:gd name="T4" fmla="*/ 2147483647 w 657"/>
              <a:gd name="T5" fmla="*/ 2147483647 h 1032"/>
              <a:gd name="T6" fmla="*/ 2147483647 w 657"/>
              <a:gd name="T7" fmla="*/ 2147483647 h 1032"/>
              <a:gd name="T8" fmla="*/ 2147483647 w 657"/>
              <a:gd name="T9" fmla="*/ 2147483647 h 1032"/>
              <a:gd name="T10" fmla="*/ 2147483647 w 657"/>
              <a:gd name="T11" fmla="*/ 2147483647 h 1032"/>
              <a:gd name="T12" fmla="*/ 2147483647 w 657"/>
              <a:gd name="T13" fmla="*/ 2147483647 h 1032"/>
              <a:gd name="T14" fmla="*/ 2147483647 w 657"/>
              <a:gd name="T15" fmla="*/ 2147483647 h 1032"/>
              <a:gd name="T16" fmla="*/ 2147483647 w 657"/>
              <a:gd name="T17" fmla="*/ 2147483647 h 1032"/>
              <a:gd name="T18" fmla="*/ 2147483647 w 657"/>
              <a:gd name="T19" fmla="*/ 2147483647 h 1032"/>
              <a:gd name="T20" fmla="*/ 2147483647 w 657"/>
              <a:gd name="T21" fmla="*/ 2147483647 h 1032"/>
              <a:gd name="T22" fmla="*/ 2147483647 w 657"/>
              <a:gd name="T23" fmla="*/ 2147483647 h 1032"/>
              <a:gd name="T24" fmla="*/ 2147483647 w 657"/>
              <a:gd name="T25" fmla="*/ 2147483647 h 1032"/>
              <a:gd name="T26" fmla="*/ 2147483647 w 657"/>
              <a:gd name="T27" fmla="*/ 2147483647 h 1032"/>
              <a:gd name="T28" fmla="*/ 0 w 657"/>
              <a:gd name="T29" fmla="*/ 2147483647 h 1032"/>
              <a:gd name="T30" fmla="*/ 2147483647 w 657"/>
              <a:gd name="T31" fmla="*/ 0 h 1032"/>
              <a:gd name="T32" fmla="*/ 2147483647 w 657"/>
              <a:gd name="T33" fmla="*/ 2147483647 h 1032"/>
              <a:gd name="T34" fmla="*/ 2147483647 w 657"/>
              <a:gd name="T35" fmla="*/ 2147483647 h 1032"/>
              <a:gd name="T36" fmla="*/ 2147483647 w 657"/>
              <a:gd name="T37" fmla="*/ 2147483647 h 1032"/>
              <a:gd name="T38" fmla="*/ 2147483647 w 657"/>
              <a:gd name="T39" fmla="*/ 2147483647 h 1032"/>
              <a:gd name="T40" fmla="*/ 2147483647 w 657"/>
              <a:gd name="T41" fmla="*/ 2147483647 h 1032"/>
              <a:gd name="T42" fmla="*/ 2147483647 w 657"/>
              <a:gd name="T43" fmla="*/ 2147483647 h 1032"/>
              <a:gd name="T44" fmla="*/ 2147483647 w 657"/>
              <a:gd name="T45" fmla="*/ 2147483647 h 1032"/>
              <a:gd name="T46" fmla="*/ 2147483647 w 657"/>
              <a:gd name="T47" fmla="*/ 2147483647 h 1032"/>
              <a:gd name="T48" fmla="*/ 2147483647 w 657"/>
              <a:gd name="T49" fmla="*/ 2147483647 h 1032"/>
              <a:gd name="T50" fmla="*/ 2147483647 w 657"/>
              <a:gd name="T51" fmla="*/ 2147483647 h 1032"/>
              <a:gd name="T52" fmla="*/ 2147483647 w 657"/>
              <a:gd name="T53" fmla="*/ 2147483647 h 1032"/>
              <a:gd name="T54" fmla="*/ 2147483647 w 657"/>
              <a:gd name="T55" fmla="*/ 2147483647 h 1032"/>
              <a:gd name="T56" fmla="*/ 2147483647 w 657"/>
              <a:gd name="T57" fmla="*/ 2147483647 h 1032"/>
              <a:gd name="T58" fmla="*/ 2147483647 w 657"/>
              <a:gd name="T59" fmla="*/ 2147483647 h 1032"/>
              <a:gd name="T60" fmla="*/ 2147483647 w 657"/>
              <a:gd name="T61" fmla="*/ 2147483647 h 1032"/>
              <a:gd name="T62" fmla="*/ 2147483647 w 657"/>
              <a:gd name="T63" fmla="*/ 2147483647 h 1032"/>
              <a:gd name="T64" fmla="*/ 2147483647 w 657"/>
              <a:gd name="T65" fmla="*/ 2147483647 h 1032"/>
              <a:gd name="T66" fmla="*/ 2147483647 w 657"/>
              <a:gd name="T67" fmla="*/ 2147483647 h 1032"/>
              <a:gd name="T68" fmla="*/ 2147483647 w 657"/>
              <a:gd name="T69" fmla="*/ 2147483647 h 103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57"/>
              <a:gd name="T106" fmla="*/ 0 h 1032"/>
              <a:gd name="T107" fmla="*/ 657 w 657"/>
              <a:gd name="T108" fmla="*/ 1032 h 103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57" h="1032">
                <a:moveTo>
                  <a:pt x="250" y="947"/>
                </a:moveTo>
                <a:cubicBezTo>
                  <a:pt x="406" y="947"/>
                  <a:pt x="406" y="947"/>
                  <a:pt x="406" y="947"/>
                </a:cubicBezTo>
                <a:cubicBezTo>
                  <a:pt x="406" y="968"/>
                  <a:pt x="396" y="989"/>
                  <a:pt x="385" y="1010"/>
                </a:cubicBezTo>
                <a:cubicBezTo>
                  <a:pt x="364" y="1020"/>
                  <a:pt x="354" y="1031"/>
                  <a:pt x="333" y="1031"/>
                </a:cubicBezTo>
                <a:cubicBezTo>
                  <a:pt x="312" y="1031"/>
                  <a:pt x="291" y="1020"/>
                  <a:pt x="281" y="1010"/>
                </a:cubicBezTo>
                <a:cubicBezTo>
                  <a:pt x="260" y="989"/>
                  <a:pt x="250" y="968"/>
                  <a:pt x="250" y="947"/>
                </a:cubicBezTo>
                <a:close/>
                <a:moveTo>
                  <a:pt x="208" y="916"/>
                </a:moveTo>
                <a:cubicBezTo>
                  <a:pt x="448" y="916"/>
                  <a:pt x="448" y="916"/>
                  <a:pt x="448" y="916"/>
                </a:cubicBezTo>
                <a:cubicBezTo>
                  <a:pt x="458" y="833"/>
                  <a:pt x="458" y="833"/>
                  <a:pt x="458" y="833"/>
                </a:cubicBezTo>
                <a:cubicBezTo>
                  <a:pt x="198" y="833"/>
                  <a:pt x="198" y="833"/>
                  <a:pt x="198" y="833"/>
                </a:cubicBezTo>
                <a:lnTo>
                  <a:pt x="208" y="916"/>
                </a:lnTo>
                <a:close/>
                <a:moveTo>
                  <a:pt x="656" y="333"/>
                </a:moveTo>
                <a:cubicBezTo>
                  <a:pt x="656" y="416"/>
                  <a:pt x="625" y="489"/>
                  <a:pt x="573" y="552"/>
                </a:cubicBezTo>
                <a:lnTo>
                  <a:pt x="562" y="562"/>
                </a:lnTo>
                <a:cubicBezTo>
                  <a:pt x="562" y="562"/>
                  <a:pt x="562" y="572"/>
                  <a:pt x="552" y="572"/>
                </a:cubicBezTo>
                <a:cubicBezTo>
                  <a:pt x="541" y="593"/>
                  <a:pt x="541" y="614"/>
                  <a:pt x="531" y="635"/>
                </a:cubicBezTo>
                <a:cubicBezTo>
                  <a:pt x="521" y="656"/>
                  <a:pt x="510" y="677"/>
                  <a:pt x="510" y="697"/>
                </a:cubicBezTo>
                <a:cubicBezTo>
                  <a:pt x="500" y="697"/>
                  <a:pt x="500" y="697"/>
                  <a:pt x="500" y="708"/>
                </a:cubicBezTo>
                <a:lnTo>
                  <a:pt x="500" y="718"/>
                </a:lnTo>
                <a:cubicBezTo>
                  <a:pt x="500" y="729"/>
                  <a:pt x="500" y="729"/>
                  <a:pt x="500" y="729"/>
                </a:cubicBezTo>
                <a:cubicBezTo>
                  <a:pt x="500" y="791"/>
                  <a:pt x="500" y="791"/>
                  <a:pt x="500" y="791"/>
                </a:cubicBezTo>
                <a:cubicBezTo>
                  <a:pt x="166" y="791"/>
                  <a:pt x="166" y="791"/>
                  <a:pt x="166" y="791"/>
                </a:cubicBezTo>
                <a:cubicBezTo>
                  <a:pt x="166" y="729"/>
                  <a:pt x="166" y="729"/>
                  <a:pt x="166" y="729"/>
                </a:cubicBezTo>
                <a:cubicBezTo>
                  <a:pt x="166" y="718"/>
                  <a:pt x="156" y="718"/>
                  <a:pt x="156" y="708"/>
                </a:cubicBezTo>
                <a:lnTo>
                  <a:pt x="156" y="697"/>
                </a:lnTo>
                <a:cubicBezTo>
                  <a:pt x="146" y="677"/>
                  <a:pt x="146" y="656"/>
                  <a:pt x="135" y="635"/>
                </a:cubicBezTo>
                <a:cubicBezTo>
                  <a:pt x="125" y="614"/>
                  <a:pt x="114" y="593"/>
                  <a:pt x="104" y="572"/>
                </a:cubicBezTo>
                <a:cubicBezTo>
                  <a:pt x="93" y="562"/>
                  <a:pt x="93" y="562"/>
                  <a:pt x="93" y="552"/>
                </a:cubicBezTo>
                <a:lnTo>
                  <a:pt x="83" y="552"/>
                </a:lnTo>
                <a:cubicBezTo>
                  <a:pt x="31" y="489"/>
                  <a:pt x="0" y="416"/>
                  <a:pt x="0" y="333"/>
                </a:cubicBezTo>
                <a:cubicBezTo>
                  <a:pt x="0" y="239"/>
                  <a:pt x="31" y="166"/>
                  <a:pt x="104" y="104"/>
                </a:cubicBezTo>
                <a:cubicBezTo>
                  <a:pt x="166" y="31"/>
                  <a:pt x="239" y="0"/>
                  <a:pt x="333" y="0"/>
                </a:cubicBezTo>
                <a:cubicBezTo>
                  <a:pt x="416" y="0"/>
                  <a:pt x="500" y="31"/>
                  <a:pt x="562" y="104"/>
                </a:cubicBezTo>
                <a:cubicBezTo>
                  <a:pt x="625" y="166"/>
                  <a:pt x="656" y="239"/>
                  <a:pt x="656" y="333"/>
                </a:cubicBezTo>
                <a:close/>
                <a:moveTo>
                  <a:pt x="583" y="333"/>
                </a:moveTo>
                <a:cubicBezTo>
                  <a:pt x="583" y="260"/>
                  <a:pt x="562" y="198"/>
                  <a:pt x="510" y="156"/>
                </a:cubicBezTo>
                <a:cubicBezTo>
                  <a:pt x="458" y="104"/>
                  <a:pt x="396" y="83"/>
                  <a:pt x="333" y="83"/>
                </a:cubicBezTo>
                <a:cubicBezTo>
                  <a:pt x="260" y="83"/>
                  <a:pt x="198" y="104"/>
                  <a:pt x="156" y="156"/>
                </a:cubicBezTo>
                <a:cubicBezTo>
                  <a:pt x="104" y="198"/>
                  <a:pt x="73" y="260"/>
                  <a:pt x="73" y="333"/>
                </a:cubicBezTo>
                <a:cubicBezTo>
                  <a:pt x="73" y="396"/>
                  <a:pt x="93" y="448"/>
                  <a:pt x="146" y="499"/>
                </a:cubicBezTo>
                <a:cubicBezTo>
                  <a:pt x="146" y="499"/>
                  <a:pt x="146" y="510"/>
                  <a:pt x="156" y="510"/>
                </a:cubicBezTo>
                <a:cubicBezTo>
                  <a:pt x="156" y="520"/>
                  <a:pt x="166" y="531"/>
                  <a:pt x="166" y="541"/>
                </a:cubicBezTo>
                <a:cubicBezTo>
                  <a:pt x="177" y="562"/>
                  <a:pt x="187" y="583"/>
                  <a:pt x="198" y="604"/>
                </a:cubicBezTo>
                <a:cubicBezTo>
                  <a:pt x="208" y="624"/>
                  <a:pt x="218" y="645"/>
                  <a:pt x="229" y="666"/>
                </a:cubicBezTo>
                <a:cubicBezTo>
                  <a:pt x="229" y="697"/>
                  <a:pt x="239" y="708"/>
                  <a:pt x="239" y="718"/>
                </a:cubicBezTo>
                <a:cubicBezTo>
                  <a:pt x="427" y="718"/>
                  <a:pt x="427" y="718"/>
                  <a:pt x="427" y="718"/>
                </a:cubicBezTo>
                <a:cubicBezTo>
                  <a:pt x="427" y="708"/>
                  <a:pt x="427" y="697"/>
                  <a:pt x="437" y="666"/>
                </a:cubicBezTo>
                <a:cubicBezTo>
                  <a:pt x="437" y="645"/>
                  <a:pt x="448" y="624"/>
                  <a:pt x="458" y="604"/>
                </a:cubicBezTo>
                <a:cubicBezTo>
                  <a:pt x="468" y="583"/>
                  <a:pt x="479" y="562"/>
                  <a:pt x="489" y="541"/>
                </a:cubicBezTo>
                <a:cubicBezTo>
                  <a:pt x="489" y="531"/>
                  <a:pt x="500" y="520"/>
                  <a:pt x="510" y="520"/>
                </a:cubicBezTo>
                <a:cubicBezTo>
                  <a:pt x="510" y="510"/>
                  <a:pt x="510" y="499"/>
                  <a:pt x="521" y="499"/>
                </a:cubicBezTo>
                <a:cubicBezTo>
                  <a:pt x="562" y="448"/>
                  <a:pt x="583" y="396"/>
                  <a:pt x="583" y="333"/>
                </a:cubicBezTo>
                <a:close/>
                <a:moveTo>
                  <a:pt x="385" y="416"/>
                </a:moveTo>
                <a:cubicBezTo>
                  <a:pt x="354" y="354"/>
                  <a:pt x="354" y="354"/>
                  <a:pt x="354" y="354"/>
                </a:cubicBezTo>
                <a:cubicBezTo>
                  <a:pt x="333" y="302"/>
                  <a:pt x="333" y="302"/>
                  <a:pt x="333" y="302"/>
                </a:cubicBezTo>
                <a:cubicBezTo>
                  <a:pt x="302" y="354"/>
                  <a:pt x="302" y="354"/>
                  <a:pt x="302" y="354"/>
                </a:cubicBezTo>
                <a:cubicBezTo>
                  <a:pt x="271" y="416"/>
                  <a:pt x="271" y="416"/>
                  <a:pt x="271" y="416"/>
                </a:cubicBezTo>
                <a:cubicBezTo>
                  <a:pt x="239" y="354"/>
                  <a:pt x="239" y="354"/>
                  <a:pt x="239" y="354"/>
                </a:cubicBezTo>
                <a:cubicBezTo>
                  <a:pt x="187" y="385"/>
                  <a:pt x="187" y="385"/>
                  <a:pt x="187" y="385"/>
                </a:cubicBezTo>
                <a:cubicBezTo>
                  <a:pt x="250" y="499"/>
                  <a:pt x="250" y="499"/>
                  <a:pt x="250" y="499"/>
                </a:cubicBezTo>
                <a:cubicBezTo>
                  <a:pt x="271" y="552"/>
                  <a:pt x="271" y="552"/>
                  <a:pt x="271" y="552"/>
                </a:cubicBezTo>
                <a:cubicBezTo>
                  <a:pt x="302" y="499"/>
                  <a:pt x="302" y="499"/>
                  <a:pt x="302" y="499"/>
                </a:cubicBezTo>
                <a:cubicBezTo>
                  <a:pt x="333" y="437"/>
                  <a:pt x="333" y="437"/>
                  <a:pt x="333" y="437"/>
                </a:cubicBezTo>
                <a:cubicBezTo>
                  <a:pt x="364" y="499"/>
                  <a:pt x="364" y="499"/>
                  <a:pt x="364" y="499"/>
                </a:cubicBezTo>
                <a:cubicBezTo>
                  <a:pt x="385" y="552"/>
                  <a:pt x="385" y="552"/>
                  <a:pt x="385" y="552"/>
                </a:cubicBezTo>
                <a:cubicBezTo>
                  <a:pt x="416" y="499"/>
                  <a:pt x="416" y="499"/>
                  <a:pt x="416" y="499"/>
                </a:cubicBezTo>
                <a:cubicBezTo>
                  <a:pt x="479" y="385"/>
                  <a:pt x="479" y="385"/>
                  <a:pt x="479" y="385"/>
                </a:cubicBezTo>
                <a:cubicBezTo>
                  <a:pt x="427" y="354"/>
                  <a:pt x="427" y="354"/>
                  <a:pt x="427" y="354"/>
                </a:cubicBezTo>
                <a:lnTo>
                  <a:pt x="385" y="416"/>
                </a:lnTo>
                <a:close/>
                <a:moveTo>
                  <a:pt x="385" y="416"/>
                </a:moveTo>
                <a:lnTo>
                  <a:pt x="385" y="4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243852" tIns="121926" rIns="243852" bIns="121926" anchor="ctr"/>
          <a:lstStyle/>
          <a:p>
            <a:endParaRPr lang="zh-TW" altLang="en-US"/>
          </a:p>
        </p:txBody>
      </p:sp>
      <p:sp>
        <p:nvSpPr>
          <p:cNvPr id="30733" name="Title 20"/>
          <p:cNvSpPr txBox="1">
            <a:spLocks/>
          </p:cNvSpPr>
          <p:nvPr/>
        </p:nvSpPr>
        <p:spPr bwMode="auto">
          <a:xfrm>
            <a:off x="2317750" y="2792413"/>
            <a:ext cx="4321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393" tIns="0" rIns="102393" bIns="0" anchor="ctr">
            <a:spAutoFit/>
          </a:bodyPr>
          <a:lstStyle/>
          <a:p>
            <a:pPr defTabSz="192088">
              <a:spcBef>
                <a:spcPct val="20000"/>
              </a:spcBef>
              <a:buFont typeface="Arial" charset="0"/>
              <a:buNone/>
            </a:pPr>
            <a:r>
              <a:rPr kumimoji="0" lang="en-US" altLang="zh-TW"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56</a:t>
            </a:r>
            <a:r>
              <a:rPr kumimoji="0" lang="zh-TW" altLang="en-US"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歲前以科學探索物質世界</a:t>
            </a:r>
          </a:p>
        </p:txBody>
      </p:sp>
      <p:sp>
        <p:nvSpPr>
          <p:cNvPr id="30734" name="Freeform 49"/>
          <p:cNvSpPr>
            <a:spLocks noChangeArrowheads="1"/>
          </p:cNvSpPr>
          <p:nvPr/>
        </p:nvSpPr>
        <p:spPr bwMode="auto">
          <a:xfrm>
            <a:off x="1812925" y="2798763"/>
            <a:ext cx="366713" cy="485775"/>
          </a:xfrm>
          <a:custGeom>
            <a:avLst/>
            <a:gdLst>
              <a:gd name="T0" fmla="*/ 2147483647 w 1375"/>
              <a:gd name="T1" fmla="*/ 2147483647 h 1272"/>
              <a:gd name="T2" fmla="*/ 2147483647 w 1375"/>
              <a:gd name="T3" fmla="*/ 2147483647 h 1272"/>
              <a:gd name="T4" fmla="*/ 2147483647 w 1375"/>
              <a:gd name="T5" fmla="*/ 2147483647 h 1272"/>
              <a:gd name="T6" fmla="*/ 2147483647 w 1375"/>
              <a:gd name="T7" fmla="*/ 0 h 1272"/>
              <a:gd name="T8" fmla="*/ 2147483647 w 1375"/>
              <a:gd name="T9" fmla="*/ 2147483647 h 1272"/>
              <a:gd name="T10" fmla="*/ 0 w 1375"/>
              <a:gd name="T11" fmla="*/ 2147483647 h 1272"/>
              <a:gd name="T12" fmla="*/ 2147483647 w 1375"/>
              <a:gd name="T13" fmla="*/ 2147483647 h 1272"/>
              <a:gd name="T14" fmla="*/ 2147483647 w 1375"/>
              <a:gd name="T15" fmla="*/ 2147483647 h 1272"/>
              <a:gd name="T16" fmla="*/ 2147483647 w 1375"/>
              <a:gd name="T17" fmla="*/ 2147483647 h 1272"/>
              <a:gd name="T18" fmla="*/ 2147483647 w 1375"/>
              <a:gd name="T19" fmla="*/ 2147483647 h 1272"/>
              <a:gd name="T20" fmla="*/ 2147483647 w 1375"/>
              <a:gd name="T21" fmla="*/ 2147483647 h 1272"/>
              <a:gd name="T22" fmla="*/ 2147483647 w 1375"/>
              <a:gd name="T23" fmla="*/ 2147483647 h 1272"/>
              <a:gd name="T24" fmla="*/ 2147483647 w 1375"/>
              <a:gd name="T25" fmla="*/ 2147483647 h 1272"/>
              <a:gd name="T26" fmla="*/ 2147483647 w 1375"/>
              <a:gd name="T27" fmla="*/ 2147483647 h 1272"/>
              <a:gd name="T28" fmla="*/ 2147483647 w 1375"/>
              <a:gd name="T29" fmla="*/ 2147483647 h 1272"/>
              <a:gd name="T30" fmla="*/ 2147483647 w 1375"/>
              <a:gd name="T31" fmla="*/ 2147483647 h 1272"/>
              <a:gd name="T32" fmla="*/ 2147483647 w 1375"/>
              <a:gd name="T33" fmla="*/ 2147483647 h 1272"/>
              <a:gd name="T34" fmla="*/ 2147483647 w 1375"/>
              <a:gd name="T35" fmla="*/ 2147483647 h 1272"/>
              <a:gd name="T36" fmla="*/ 2147483647 w 1375"/>
              <a:gd name="T37" fmla="*/ 2147483647 h 1272"/>
              <a:gd name="T38" fmla="*/ 2147483647 w 1375"/>
              <a:gd name="T39" fmla="*/ 2147483647 h 1272"/>
              <a:gd name="T40" fmla="*/ 2147483647 w 1375"/>
              <a:gd name="T41" fmla="*/ 2147483647 h 127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75"/>
              <a:gd name="T64" fmla="*/ 0 h 1272"/>
              <a:gd name="T65" fmla="*/ 1375 w 1375"/>
              <a:gd name="T66" fmla="*/ 1272 h 127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75" h="1272">
                <a:moveTo>
                  <a:pt x="1003" y="761"/>
                </a:moveTo>
                <a:cubicBezTo>
                  <a:pt x="1054" y="680"/>
                  <a:pt x="1082" y="595"/>
                  <a:pt x="1082" y="500"/>
                </a:cubicBezTo>
                <a:cubicBezTo>
                  <a:pt x="1082" y="364"/>
                  <a:pt x="1030" y="243"/>
                  <a:pt x="925" y="147"/>
                </a:cubicBezTo>
                <a:cubicBezTo>
                  <a:pt x="819" y="51"/>
                  <a:pt x="690" y="0"/>
                  <a:pt x="541" y="0"/>
                </a:cubicBezTo>
                <a:cubicBezTo>
                  <a:pt x="391" y="0"/>
                  <a:pt x="265" y="51"/>
                  <a:pt x="160" y="147"/>
                </a:cubicBezTo>
                <a:cubicBezTo>
                  <a:pt x="54" y="243"/>
                  <a:pt x="0" y="364"/>
                  <a:pt x="0" y="500"/>
                </a:cubicBezTo>
                <a:cubicBezTo>
                  <a:pt x="0" y="640"/>
                  <a:pt x="54" y="757"/>
                  <a:pt x="160" y="856"/>
                </a:cubicBezTo>
                <a:cubicBezTo>
                  <a:pt x="265" y="956"/>
                  <a:pt x="391" y="1004"/>
                  <a:pt x="541" y="1004"/>
                </a:cubicBezTo>
                <a:cubicBezTo>
                  <a:pt x="643" y="1004"/>
                  <a:pt x="734" y="978"/>
                  <a:pt x="819" y="930"/>
                </a:cubicBezTo>
                <a:cubicBezTo>
                  <a:pt x="1190" y="1271"/>
                  <a:pt x="1190" y="1271"/>
                  <a:pt x="1190" y="1271"/>
                </a:cubicBezTo>
                <a:cubicBezTo>
                  <a:pt x="1374" y="1103"/>
                  <a:pt x="1374" y="1103"/>
                  <a:pt x="1374" y="1103"/>
                </a:cubicBezTo>
                <a:lnTo>
                  <a:pt x="1003" y="761"/>
                </a:lnTo>
                <a:close/>
                <a:moveTo>
                  <a:pt x="779" y="720"/>
                </a:moveTo>
                <a:cubicBezTo>
                  <a:pt x="714" y="783"/>
                  <a:pt x="636" y="812"/>
                  <a:pt x="541" y="812"/>
                </a:cubicBezTo>
                <a:cubicBezTo>
                  <a:pt x="449" y="812"/>
                  <a:pt x="370" y="783"/>
                  <a:pt x="306" y="720"/>
                </a:cubicBezTo>
                <a:cubicBezTo>
                  <a:pt x="241" y="662"/>
                  <a:pt x="208" y="588"/>
                  <a:pt x="208" y="504"/>
                </a:cubicBezTo>
                <a:cubicBezTo>
                  <a:pt x="208" y="415"/>
                  <a:pt x="241" y="345"/>
                  <a:pt x="306" y="283"/>
                </a:cubicBezTo>
                <a:cubicBezTo>
                  <a:pt x="370" y="224"/>
                  <a:pt x="449" y="191"/>
                  <a:pt x="541" y="191"/>
                </a:cubicBezTo>
                <a:cubicBezTo>
                  <a:pt x="636" y="191"/>
                  <a:pt x="714" y="224"/>
                  <a:pt x="779" y="283"/>
                </a:cubicBezTo>
                <a:cubicBezTo>
                  <a:pt x="844" y="345"/>
                  <a:pt x="877" y="415"/>
                  <a:pt x="877" y="504"/>
                </a:cubicBezTo>
                <a:cubicBezTo>
                  <a:pt x="877" y="588"/>
                  <a:pt x="844" y="662"/>
                  <a:pt x="779" y="7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243852" tIns="121926" rIns="243852" bIns="121926" anchor="ctr"/>
          <a:lstStyle/>
          <a:p>
            <a:endParaRPr lang="zh-TW" altLang="en-US"/>
          </a:p>
        </p:txBody>
      </p:sp>
      <p:sp>
        <p:nvSpPr>
          <p:cNvPr id="30735" name="Freeform 109"/>
          <p:cNvSpPr>
            <a:spLocks noChangeArrowheads="1"/>
          </p:cNvSpPr>
          <p:nvPr/>
        </p:nvSpPr>
        <p:spPr bwMode="auto">
          <a:xfrm>
            <a:off x="4222750" y="3822700"/>
            <a:ext cx="352425" cy="469900"/>
          </a:xfrm>
          <a:custGeom>
            <a:avLst/>
            <a:gdLst>
              <a:gd name="T0" fmla="*/ 2147483647 w 1105"/>
              <a:gd name="T1" fmla="*/ 0 h 1105"/>
              <a:gd name="T2" fmla="*/ 0 w 1105"/>
              <a:gd name="T3" fmla="*/ 2147483647 h 1105"/>
              <a:gd name="T4" fmla="*/ 2147483647 w 1105"/>
              <a:gd name="T5" fmla="*/ 2147483647 h 1105"/>
              <a:gd name="T6" fmla="*/ 2147483647 w 1105"/>
              <a:gd name="T7" fmla="*/ 2147483647 h 1105"/>
              <a:gd name="T8" fmla="*/ 2147483647 w 1105"/>
              <a:gd name="T9" fmla="*/ 0 h 1105"/>
              <a:gd name="T10" fmla="*/ 2147483647 w 1105"/>
              <a:gd name="T11" fmla="*/ 2147483647 h 1105"/>
              <a:gd name="T12" fmla="*/ 2147483647 w 1105"/>
              <a:gd name="T13" fmla="*/ 2147483647 h 1105"/>
              <a:gd name="T14" fmla="*/ 2147483647 w 1105"/>
              <a:gd name="T15" fmla="*/ 2147483647 h 1105"/>
              <a:gd name="T16" fmla="*/ 2147483647 w 1105"/>
              <a:gd name="T17" fmla="*/ 2147483647 h 1105"/>
              <a:gd name="T18" fmla="*/ 2147483647 w 1105"/>
              <a:gd name="T19" fmla="*/ 2147483647 h 1105"/>
              <a:gd name="T20" fmla="*/ 2147483647 w 1105"/>
              <a:gd name="T21" fmla="*/ 2147483647 h 1105"/>
              <a:gd name="T22" fmla="*/ 2147483647 w 1105"/>
              <a:gd name="T23" fmla="*/ 2147483647 h 1105"/>
              <a:gd name="T24" fmla="*/ 2147483647 w 1105"/>
              <a:gd name="T25" fmla="*/ 2147483647 h 1105"/>
              <a:gd name="T26" fmla="*/ 2147483647 w 1105"/>
              <a:gd name="T27" fmla="*/ 2147483647 h 1105"/>
              <a:gd name="T28" fmla="*/ 2147483647 w 1105"/>
              <a:gd name="T29" fmla="*/ 2147483647 h 1105"/>
              <a:gd name="T30" fmla="*/ 2147483647 w 1105"/>
              <a:gd name="T31" fmla="*/ 2147483647 h 1105"/>
              <a:gd name="T32" fmla="*/ 2147483647 w 1105"/>
              <a:gd name="T33" fmla="*/ 2147483647 h 1105"/>
              <a:gd name="T34" fmla="*/ 2147483647 w 1105"/>
              <a:gd name="T35" fmla="*/ 2147483647 h 1105"/>
              <a:gd name="T36" fmla="*/ 2147483647 w 1105"/>
              <a:gd name="T37" fmla="*/ 2147483647 h 1105"/>
              <a:gd name="T38" fmla="*/ 2147483647 w 1105"/>
              <a:gd name="T39" fmla="*/ 2147483647 h 1105"/>
              <a:gd name="T40" fmla="*/ 2147483647 w 1105"/>
              <a:gd name="T41" fmla="*/ 2147483647 h 1105"/>
              <a:gd name="T42" fmla="*/ 2147483647 w 1105"/>
              <a:gd name="T43" fmla="*/ 2147483647 h 1105"/>
              <a:gd name="T44" fmla="*/ 2147483647 w 1105"/>
              <a:gd name="T45" fmla="*/ 2147483647 h 1105"/>
              <a:gd name="T46" fmla="*/ 2147483647 w 1105"/>
              <a:gd name="T47" fmla="*/ 2147483647 h 110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105"/>
              <a:gd name="T73" fmla="*/ 0 h 1105"/>
              <a:gd name="T74" fmla="*/ 1105 w 1105"/>
              <a:gd name="T75" fmla="*/ 1105 h 110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105" h="1105">
                <a:moveTo>
                  <a:pt x="552" y="0"/>
                </a:moveTo>
                <a:cubicBezTo>
                  <a:pt x="243" y="0"/>
                  <a:pt x="0" y="243"/>
                  <a:pt x="0" y="552"/>
                </a:cubicBezTo>
                <a:cubicBezTo>
                  <a:pt x="0" y="853"/>
                  <a:pt x="243" y="1104"/>
                  <a:pt x="552" y="1104"/>
                </a:cubicBezTo>
                <a:cubicBezTo>
                  <a:pt x="853" y="1104"/>
                  <a:pt x="1104" y="853"/>
                  <a:pt x="1104" y="552"/>
                </a:cubicBezTo>
                <a:cubicBezTo>
                  <a:pt x="1104" y="243"/>
                  <a:pt x="853" y="0"/>
                  <a:pt x="552" y="0"/>
                </a:cubicBezTo>
                <a:close/>
                <a:moveTo>
                  <a:pt x="552" y="1012"/>
                </a:moveTo>
                <a:cubicBezTo>
                  <a:pt x="293" y="1012"/>
                  <a:pt x="84" y="803"/>
                  <a:pt x="84" y="552"/>
                </a:cubicBezTo>
                <a:cubicBezTo>
                  <a:pt x="84" y="293"/>
                  <a:pt x="293" y="84"/>
                  <a:pt x="552" y="84"/>
                </a:cubicBezTo>
                <a:cubicBezTo>
                  <a:pt x="803" y="84"/>
                  <a:pt x="1012" y="293"/>
                  <a:pt x="1012" y="552"/>
                </a:cubicBezTo>
                <a:cubicBezTo>
                  <a:pt x="1012" y="803"/>
                  <a:pt x="803" y="1012"/>
                  <a:pt x="552" y="1012"/>
                </a:cubicBezTo>
                <a:close/>
                <a:moveTo>
                  <a:pt x="836" y="410"/>
                </a:moveTo>
                <a:cubicBezTo>
                  <a:pt x="845" y="419"/>
                  <a:pt x="845" y="435"/>
                  <a:pt x="828" y="452"/>
                </a:cubicBezTo>
                <a:cubicBezTo>
                  <a:pt x="560" y="636"/>
                  <a:pt x="560" y="636"/>
                  <a:pt x="560" y="636"/>
                </a:cubicBezTo>
                <a:cubicBezTo>
                  <a:pt x="552" y="636"/>
                  <a:pt x="552" y="636"/>
                  <a:pt x="544" y="636"/>
                </a:cubicBezTo>
                <a:cubicBezTo>
                  <a:pt x="544" y="636"/>
                  <a:pt x="535" y="636"/>
                  <a:pt x="527" y="636"/>
                </a:cubicBezTo>
                <a:cubicBezTo>
                  <a:pt x="518" y="628"/>
                  <a:pt x="518" y="619"/>
                  <a:pt x="518" y="611"/>
                </a:cubicBezTo>
                <a:cubicBezTo>
                  <a:pt x="518" y="218"/>
                  <a:pt x="518" y="218"/>
                  <a:pt x="518" y="218"/>
                </a:cubicBezTo>
                <a:cubicBezTo>
                  <a:pt x="518" y="201"/>
                  <a:pt x="527" y="184"/>
                  <a:pt x="544" y="184"/>
                </a:cubicBezTo>
                <a:cubicBezTo>
                  <a:pt x="560" y="184"/>
                  <a:pt x="577" y="201"/>
                  <a:pt x="577" y="218"/>
                </a:cubicBezTo>
                <a:cubicBezTo>
                  <a:pt x="577" y="552"/>
                  <a:pt x="577" y="552"/>
                  <a:pt x="577" y="552"/>
                </a:cubicBezTo>
                <a:cubicBezTo>
                  <a:pt x="795" y="402"/>
                  <a:pt x="795" y="402"/>
                  <a:pt x="795" y="402"/>
                </a:cubicBezTo>
                <a:cubicBezTo>
                  <a:pt x="811" y="393"/>
                  <a:pt x="828" y="393"/>
                  <a:pt x="836" y="410"/>
                </a:cubicBezTo>
                <a:close/>
                <a:moveTo>
                  <a:pt x="836" y="410"/>
                </a:moveTo>
                <a:lnTo>
                  <a:pt x="836" y="4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243852" tIns="121926" rIns="243852" bIns="121926" anchor="ctr"/>
          <a:lstStyle/>
          <a:p>
            <a:endParaRPr lang="zh-TW" altLang="en-US"/>
          </a:p>
        </p:txBody>
      </p:sp>
      <p:sp>
        <p:nvSpPr>
          <p:cNvPr id="30736" name="Title 20"/>
          <p:cNvSpPr txBox="1">
            <a:spLocks/>
          </p:cNvSpPr>
          <p:nvPr/>
        </p:nvSpPr>
        <p:spPr bwMode="auto">
          <a:xfrm>
            <a:off x="4549775" y="3873500"/>
            <a:ext cx="2879725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2393" tIns="0" rIns="102393" bIns="0" anchor="ctr">
            <a:spAutoFit/>
          </a:bodyPr>
          <a:lstStyle/>
          <a:p>
            <a:pPr defTabSz="192088">
              <a:spcBef>
                <a:spcPct val="20000"/>
              </a:spcBef>
              <a:buFont typeface="Arial" charset="0"/>
              <a:buNone/>
            </a:pPr>
            <a:r>
              <a:rPr kumimoji="0" lang="en-US" altLang="zh-TW"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56</a:t>
            </a:r>
            <a:r>
              <a:rPr kumimoji="0" lang="zh-TW" altLang="en-US"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歲開眼通</a:t>
            </a:r>
            <a:endParaRPr kumimoji="0" lang="en-US" altLang="zh-TW" sz="24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737" name="Title 20"/>
          <p:cNvSpPr txBox="1">
            <a:spLocks/>
          </p:cNvSpPr>
          <p:nvPr/>
        </p:nvSpPr>
        <p:spPr bwMode="auto">
          <a:xfrm>
            <a:off x="6278563" y="5746750"/>
            <a:ext cx="144145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2393" tIns="0" rIns="102393" bIns="0" anchor="ctr">
            <a:spAutoFit/>
          </a:bodyPr>
          <a:lstStyle/>
          <a:p>
            <a:pPr defTabSz="192088">
              <a:spcBef>
                <a:spcPct val="20000"/>
              </a:spcBef>
              <a:buFont typeface="Arial" charset="0"/>
              <a:buNone/>
            </a:pPr>
            <a:r>
              <a:rPr kumimoji="0"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死後</a:t>
            </a:r>
          </a:p>
        </p:txBody>
      </p:sp>
      <p:sp>
        <p:nvSpPr>
          <p:cNvPr id="30738" name="Freeform 328"/>
          <p:cNvSpPr>
            <a:spLocks noChangeArrowheads="1"/>
          </p:cNvSpPr>
          <p:nvPr/>
        </p:nvSpPr>
        <p:spPr bwMode="auto">
          <a:xfrm>
            <a:off x="5803900" y="5754688"/>
            <a:ext cx="487363" cy="361950"/>
          </a:xfrm>
          <a:custGeom>
            <a:avLst/>
            <a:gdLst>
              <a:gd name="T0" fmla="*/ 2147483647 w 1564"/>
              <a:gd name="T1" fmla="*/ 2147483647 h 871"/>
              <a:gd name="T2" fmla="*/ 2147483647 w 1564"/>
              <a:gd name="T3" fmla="*/ 2147483647 h 871"/>
              <a:gd name="T4" fmla="*/ 2147483647 w 1564"/>
              <a:gd name="T5" fmla="*/ 2147483647 h 871"/>
              <a:gd name="T6" fmla="*/ 2147483647 w 1564"/>
              <a:gd name="T7" fmla="*/ 2147483647 h 871"/>
              <a:gd name="T8" fmla="*/ 2147483647 w 1564"/>
              <a:gd name="T9" fmla="*/ 2147483647 h 871"/>
              <a:gd name="T10" fmla="*/ 2147483647 w 1564"/>
              <a:gd name="T11" fmla="*/ 2147483647 h 871"/>
              <a:gd name="T12" fmla="*/ 2147483647 w 1564"/>
              <a:gd name="T13" fmla="*/ 2147483647 h 871"/>
              <a:gd name="T14" fmla="*/ 2147483647 w 1564"/>
              <a:gd name="T15" fmla="*/ 2147483647 h 871"/>
              <a:gd name="T16" fmla="*/ 2147483647 w 1564"/>
              <a:gd name="T17" fmla="*/ 2147483647 h 871"/>
              <a:gd name="T18" fmla="*/ 2147483647 w 1564"/>
              <a:gd name="T19" fmla="*/ 2147483647 h 871"/>
              <a:gd name="T20" fmla="*/ 2147483647 w 1564"/>
              <a:gd name="T21" fmla="*/ 2147483647 h 871"/>
              <a:gd name="T22" fmla="*/ 2147483647 w 1564"/>
              <a:gd name="T23" fmla="*/ 2147483647 h 871"/>
              <a:gd name="T24" fmla="*/ 2147483647 w 1564"/>
              <a:gd name="T25" fmla="*/ 2147483647 h 871"/>
              <a:gd name="T26" fmla="*/ 2147483647 w 1564"/>
              <a:gd name="T27" fmla="*/ 2147483647 h 871"/>
              <a:gd name="T28" fmla="*/ 2147483647 w 1564"/>
              <a:gd name="T29" fmla="*/ 2147483647 h 871"/>
              <a:gd name="T30" fmla="*/ 2147483647 w 1564"/>
              <a:gd name="T31" fmla="*/ 2147483647 h 871"/>
              <a:gd name="T32" fmla="*/ 2147483647 w 1564"/>
              <a:gd name="T33" fmla="*/ 2147483647 h 871"/>
              <a:gd name="T34" fmla="*/ 2147483647 w 1564"/>
              <a:gd name="T35" fmla="*/ 2147483647 h 871"/>
              <a:gd name="T36" fmla="*/ 2147483647 w 1564"/>
              <a:gd name="T37" fmla="*/ 2147483647 h 871"/>
              <a:gd name="T38" fmla="*/ 2147483647 w 1564"/>
              <a:gd name="T39" fmla="*/ 2147483647 h 871"/>
              <a:gd name="T40" fmla="*/ 2147483647 w 1564"/>
              <a:gd name="T41" fmla="*/ 2147483647 h 871"/>
              <a:gd name="T42" fmla="*/ 2147483647 w 1564"/>
              <a:gd name="T43" fmla="*/ 2147483647 h 871"/>
              <a:gd name="T44" fmla="*/ 2147483647 w 1564"/>
              <a:gd name="T45" fmla="*/ 2147483647 h 871"/>
              <a:gd name="T46" fmla="*/ 2147483647 w 1564"/>
              <a:gd name="T47" fmla="*/ 2147483647 h 871"/>
              <a:gd name="T48" fmla="*/ 2147483647 w 1564"/>
              <a:gd name="T49" fmla="*/ 2147483647 h 871"/>
              <a:gd name="T50" fmla="*/ 2147483647 w 1564"/>
              <a:gd name="T51" fmla="*/ 2147483647 h 871"/>
              <a:gd name="T52" fmla="*/ 2147483647 w 1564"/>
              <a:gd name="T53" fmla="*/ 2147483647 h 871"/>
              <a:gd name="T54" fmla="*/ 2147483647 w 1564"/>
              <a:gd name="T55" fmla="*/ 2147483647 h 871"/>
              <a:gd name="T56" fmla="*/ 2147483647 w 1564"/>
              <a:gd name="T57" fmla="*/ 2147483647 h 871"/>
              <a:gd name="T58" fmla="*/ 2147483647 w 1564"/>
              <a:gd name="T59" fmla="*/ 2147483647 h 871"/>
              <a:gd name="T60" fmla="*/ 2147483647 w 1564"/>
              <a:gd name="T61" fmla="*/ 2147483647 h 871"/>
              <a:gd name="T62" fmla="*/ 2147483647 w 1564"/>
              <a:gd name="T63" fmla="*/ 2147483647 h 871"/>
              <a:gd name="T64" fmla="*/ 2147483647 w 1564"/>
              <a:gd name="T65" fmla="*/ 2147483647 h 871"/>
              <a:gd name="T66" fmla="*/ 2147483647 w 1564"/>
              <a:gd name="T67" fmla="*/ 2147483647 h 871"/>
              <a:gd name="T68" fmla="*/ 2147483647 w 1564"/>
              <a:gd name="T69" fmla="*/ 2147483647 h 871"/>
              <a:gd name="T70" fmla="*/ 2147483647 w 1564"/>
              <a:gd name="T71" fmla="*/ 2147483647 h 871"/>
              <a:gd name="T72" fmla="*/ 2147483647 w 1564"/>
              <a:gd name="T73" fmla="*/ 2147483647 h 871"/>
              <a:gd name="T74" fmla="*/ 2147483647 w 1564"/>
              <a:gd name="T75" fmla="*/ 2147483647 h 871"/>
              <a:gd name="T76" fmla="*/ 2147483647 w 1564"/>
              <a:gd name="T77" fmla="*/ 0 h 871"/>
              <a:gd name="T78" fmla="*/ 2147483647 w 1564"/>
              <a:gd name="T79" fmla="*/ 0 h 871"/>
              <a:gd name="T80" fmla="*/ 2147483647 w 1564"/>
              <a:gd name="T81" fmla="*/ 2147483647 h 871"/>
              <a:gd name="T82" fmla="*/ 2147483647 w 1564"/>
              <a:gd name="T83" fmla="*/ 2147483647 h 871"/>
              <a:gd name="T84" fmla="*/ 646315898 w 1564"/>
              <a:gd name="T85" fmla="*/ 2147483647 h 871"/>
              <a:gd name="T86" fmla="*/ 2147483647 w 1564"/>
              <a:gd name="T87" fmla="*/ 2147483647 h 871"/>
              <a:gd name="T88" fmla="*/ 0 w 1564"/>
              <a:gd name="T89" fmla="*/ 2147483647 h 871"/>
              <a:gd name="T90" fmla="*/ 2147483647 w 1564"/>
              <a:gd name="T91" fmla="*/ 2147483647 h 871"/>
              <a:gd name="T92" fmla="*/ 0 w 1564"/>
              <a:gd name="T93" fmla="*/ 2147483647 h 871"/>
              <a:gd name="T94" fmla="*/ 2147483647 w 1564"/>
              <a:gd name="T95" fmla="*/ 2147483647 h 871"/>
              <a:gd name="T96" fmla="*/ 2147483647 w 1564"/>
              <a:gd name="T97" fmla="*/ 2147483647 h 871"/>
              <a:gd name="T98" fmla="*/ 2147483647 w 1564"/>
              <a:gd name="T99" fmla="*/ 2147483647 h 871"/>
              <a:gd name="T100" fmla="*/ 2147483647 w 1564"/>
              <a:gd name="T101" fmla="*/ 2147483647 h 871"/>
              <a:gd name="T102" fmla="*/ 2147483647 w 1564"/>
              <a:gd name="T103" fmla="*/ 2147483647 h 871"/>
              <a:gd name="T104" fmla="*/ 2147483647 w 1564"/>
              <a:gd name="T105" fmla="*/ 2147483647 h 871"/>
              <a:gd name="T106" fmla="*/ 2147483647 w 1564"/>
              <a:gd name="T107" fmla="*/ 2147483647 h 871"/>
              <a:gd name="T108" fmla="*/ 2147483647 w 1564"/>
              <a:gd name="T109" fmla="*/ 2147483647 h 871"/>
              <a:gd name="T110" fmla="*/ 2147483647 w 1564"/>
              <a:gd name="T111" fmla="*/ 2147483647 h 871"/>
              <a:gd name="T112" fmla="*/ 2147483647 w 1564"/>
              <a:gd name="T113" fmla="*/ 2147483647 h 871"/>
              <a:gd name="T114" fmla="*/ 2147483647 w 1564"/>
              <a:gd name="T115" fmla="*/ 2147483647 h 871"/>
              <a:gd name="T116" fmla="*/ 2147483647 w 1564"/>
              <a:gd name="T117" fmla="*/ 2147483647 h 871"/>
              <a:gd name="T118" fmla="*/ 2147483647 w 1564"/>
              <a:gd name="T119" fmla="*/ 2147483647 h 871"/>
              <a:gd name="T120" fmla="*/ 2147483647 w 1564"/>
              <a:gd name="T121" fmla="*/ 2147483647 h 871"/>
              <a:gd name="T122" fmla="*/ 2147483647 w 1564"/>
              <a:gd name="T123" fmla="*/ 2147483647 h 871"/>
              <a:gd name="T124" fmla="*/ 2147483647 w 1564"/>
              <a:gd name="T125" fmla="*/ 2147483647 h 87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64"/>
              <a:gd name="T190" fmla="*/ 0 h 871"/>
              <a:gd name="T191" fmla="*/ 1564 w 1564"/>
              <a:gd name="T192" fmla="*/ 871 h 87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64" h="871">
                <a:moveTo>
                  <a:pt x="585" y="610"/>
                </a:moveTo>
                <a:cubicBezTo>
                  <a:pt x="510" y="610"/>
                  <a:pt x="451" y="669"/>
                  <a:pt x="451" y="744"/>
                </a:cubicBezTo>
                <a:cubicBezTo>
                  <a:pt x="451" y="820"/>
                  <a:pt x="510" y="870"/>
                  <a:pt x="585" y="870"/>
                </a:cubicBezTo>
                <a:cubicBezTo>
                  <a:pt x="652" y="870"/>
                  <a:pt x="710" y="820"/>
                  <a:pt x="710" y="744"/>
                </a:cubicBezTo>
                <a:cubicBezTo>
                  <a:pt x="710" y="669"/>
                  <a:pt x="652" y="610"/>
                  <a:pt x="585" y="610"/>
                </a:cubicBezTo>
                <a:close/>
                <a:moveTo>
                  <a:pt x="585" y="811"/>
                </a:moveTo>
                <a:cubicBezTo>
                  <a:pt x="543" y="811"/>
                  <a:pt x="518" y="778"/>
                  <a:pt x="518" y="744"/>
                </a:cubicBezTo>
                <a:cubicBezTo>
                  <a:pt x="518" y="711"/>
                  <a:pt x="543" y="677"/>
                  <a:pt x="585" y="677"/>
                </a:cubicBezTo>
                <a:cubicBezTo>
                  <a:pt x="618" y="677"/>
                  <a:pt x="643" y="711"/>
                  <a:pt x="643" y="744"/>
                </a:cubicBezTo>
                <a:cubicBezTo>
                  <a:pt x="643" y="778"/>
                  <a:pt x="618" y="811"/>
                  <a:pt x="585" y="811"/>
                </a:cubicBezTo>
                <a:close/>
                <a:moveTo>
                  <a:pt x="1563" y="519"/>
                </a:moveTo>
                <a:cubicBezTo>
                  <a:pt x="1563" y="652"/>
                  <a:pt x="1563" y="652"/>
                  <a:pt x="1563" y="652"/>
                </a:cubicBezTo>
                <a:cubicBezTo>
                  <a:pt x="1563" y="694"/>
                  <a:pt x="1538" y="719"/>
                  <a:pt x="1505" y="719"/>
                </a:cubicBezTo>
                <a:cubicBezTo>
                  <a:pt x="1429" y="719"/>
                  <a:pt x="1429" y="719"/>
                  <a:pt x="1429" y="719"/>
                </a:cubicBezTo>
                <a:cubicBezTo>
                  <a:pt x="1421" y="636"/>
                  <a:pt x="1346" y="569"/>
                  <a:pt x="1262" y="569"/>
                </a:cubicBezTo>
                <a:cubicBezTo>
                  <a:pt x="1178" y="569"/>
                  <a:pt x="1103" y="636"/>
                  <a:pt x="1095" y="719"/>
                </a:cubicBezTo>
                <a:cubicBezTo>
                  <a:pt x="752" y="719"/>
                  <a:pt x="752" y="719"/>
                  <a:pt x="752" y="719"/>
                </a:cubicBezTo>
                <a:cubicBezTo>
                  <a:pt x="735" y="636"/>
                  <a:pt x="669" y="569"/>
                  <a:pt x="585" y="569"/>
                </a:cubicBezTo>
                <a:cubicBezTo>
                  <a:pt x="493" y="569"/>
                  <a:pt x="426" y="636"/>
                  <a:pt x="409" y="719"/>
                </a:cubicBezTo>
                <a:cubicBezTo>
                  <a:pt x="326" y="719"/>
                  <a:pt x="326" y="719"/>
                  <a:pt x="326" y="719"/>
                </a:cubicBezTo>
                <a:cubicBezTo>
                  <a:pt x="292" y="719"/>
                  <a:pt x="267" y="694"/>
                  <a:pt x="267" y="652"/>
                </a:cubicBezTo>
                <a:cubicBezTo>
                  <a:pt x="267" y="519"/>
                  <a:pt x="267" y="519"/>
                  <a:pt x="267" y="519"/>
                </a:cubicBezTo>
                <a:lnTo>
                  <a:pt x="1563" y="519"/>
                </a:lnTo>
                <a:close/>
                <a:moveTo>
                  <a:pt x="1262" y="610"/>
                </a:moveTo>
                <a:cubicBezTo>
                  <a:pt x="1187" y="610"/>
                  <a:pt x="1128" y="669"/>
                  <a:pt x="1128" y="744"/>
                </a:cubicBezTo>
                <a:cubicBezTo>
                  <a:pt x="1128" y="820"/>
                  <a:pt x="1187" y="870"/>
                  <a:pt x="1262" y="870"/>
                </a:cubicBezTo>
                <a:cubicBezTo>
                  <a:pt x="1337" y="870"/>
                  <a:pt x="1396" y="820"/>
                  <a:pt x="1396" y="744"/>
                </a:cubicBezTo>
                <a:cubicBezTo>
                  <a:pt x="1396" y="669"/>
                  <a:pt x="1337" y="610"/>
                  <a:pt x="1262" y="610"/>
                </a:cubicBezTo>
                <a:close/>
                <a:moveTo>
                  <a:pt x="1262" y="811"/>
                </a:moveTo>
                <a:cubicBezTo>
                  <a:pt x="1229" y="811"/>
                  <a:pt x="1195" y="778"/>
                  <a:pt x="1195" y="744"/>
                </a:cubicBezTo>
                <a:cubicBezTo>
                  <a:pt x="1195" y="711"/>
                  <a:pt x="1229" y="677"/>
                  <a:pt x="1262" y="677"/>
                </a:cubicBezTo>
                <a:cubicBezTo>
                  <a:pt x="1295" y="677"/>
                  <a:pt x="1329" y="711"/>
                  <a:pt x="1329" y="744"/>
                </a:cubicBezTo>
                <a:cubicBezTo>
                  <a:pt x="1329" y="778"/>
                  <a:pt x="1295" y="811"/>
                  <a:pt x="1262" y="811"/>
                </a:cubicBezTo>
                <a:close/>
                <a:moveTo>
                  <a:pt x="1538" y="376"/>
                </a:moveTo>
                <a:cubicBezTo>
                  <a:pt x="1295" y="134"/>
                  <a:pt x="1295" y="134"/>
                  <a:pt x="1295" y="134"/>
                </a:cubicBezTo>
                <a:cubicBezTo>
                  <a:pt x="1279" y="117"/>
                  <a:pt x="1254" y="109"/>
                  <a:pt x="1229" y="109"/>
                </a:cubicBezTo>
                <a:cubicBezTo>
                  <a:pt x="1112" y="109"/>
                  <a:pt x="1112" y="109"/>
                  <a:pt x="1112" y="109"/>
                </a:cubicBezTo>
                <a:cubicBezTo>
                  <a:pt x="1112" y="59"/>
                  <a:pt x="1112" y="59"/>
                  <a:pt x="1112" y="59"/>
                </a:cubicBezTo>
                <a:cubicBezTo>
                  <a:pt x="1112" y="25"/>
                  <a:pt x="1078" y="0"/>
                  <a:pt x="1045" y="0"/>
                </a:cubicBezTo>
                <a:cubicBezTo>
                  <a:pt x="326" y="0"/>
                  <a:pt x="326" y="0"/>
                  <a:pt x="326" y="0"/>
                </a:cubicBezTo>
                <a:cubicBezTo>
                  <a:pt x="292" y="0"/>
                  <a:pt x="267" y="25"/>
                  <a:pt x="267" y="59"/>
                </a:cubicBezTo>
                <a:cubicBezTo>
                  <a:pt x="267" y="75"/>
                  <a:pt x="267" y="75"/>
                  <a:pt x="267" y="75"/>
                </a:cubicBezTo>
                <a:cubicBezTo>
                  <a:pt x="8" y="101"/>
                  <a:pt x="8" y="101"/>
                  <a:pt x="8" y="101"/>
                </a:cubicBezTo>
                <a:cubicBezTo>
                  <a:pt x="459" y="159"/>
                  <a:pt x="459" y="159"/>
                  <a:pt x="459" y="159"/>
                </a:cubicBezTo>
                <a:cubicBezTo>
                  <a:pt x="0" y="209"/>
                  <a:pt x="0" y="209"/>
                  <a:pt x="0" y="209"/>
                </a:cubicBezTo>
                <a:cubicBezTo>
                  <a:pt x="459" y="268"/>
                  <a:pt x="459" y="268"/>
                  <a:pt x="459" y="268"/>
                </a:cubicBezTo>
                <a:cubicBezTo>
                  <a:pt x="0" y="309"/>
                  <a:pt x="0" y="309"/>
                  <a:pt x="0" y="309"/>
                </a:cubicBezTo>
                <a:cubicBezTo>
                  <a:pt x="267" y="360"/>
                  <a:pt x="267" y="360"/>
                  <a:pt x="267" y="360"/>
                </a:cubicBezTo>
                <a:cubicBezTo>
                  <a:pt x="267" y="485"/>
                  <a:pt x="267" y="485"/>
                  <a:pt x="267" y="485"/>
                </a:cubicBezTo>
                <a:cubicBezTo>
                  <a:pt x="1563" y="485"/>
                  <a:pt x="1563" y="485"/>
                  <a:pt x="1563" y="485"/>
                </a:cubicBezTo>
                <a:cubicBezTo>
                  <a:pt x="1563" y="435"/>
                  <a:pt x="1563" y="435"/>
                  <a:pt x="1563" y="435"/>
                </a:cubicBezTo>
                <a:cubicBezTo>
                  <a:pt x="1563" y="410"/>
                  <a:pt x="1555" y="393"/>
                  <a:pt x="1538" y="376"/>
                </a:cubicBezTo>
                <a:close/>
                <a:moveTo>
                  <a:pt x="1429" y="385"/>
                </a:moveTo>
                <a:cubicBezTo>
                  <a:pt x="1195" y="385"/>
                  <a:pt x="1195" y="385"/>
                  <a:pt x="1195" y="385"/>
                </a:cubicBezTo>
                <a:cubicBezTo>
                  <a:pt x="1187" y="385"/>
                  <a:pt x="1178" y="376"/>
                  <a:pt x="1178" y="376"/>
                </a:cubicBezTo>
                <a:cubicBezTo>
                  <a:pt x="1178" y="193"/>
                  <a:pt x="1178" y="193"/>
                  <a:pt x="1178" y="193"/>
                </a:cubicBezTo>
                <a:cubicBezTo>
                  <a:pt x="1178" y="184"/>
                  <a:pt x="1187" y="184"/>
                  <a:pt x="1195" y="184"/>
                </a:cubicBezTo>
                <a:cubicBezTo>
                  <a:pt x="1237" y="184"/>
                  <a:pt x="1237" y="184"/>
                  <a:pt x="1237" y="184"/>
                </a:cubicBezTo>
                <a:lnTo>
                  <a:pt x="1245" y="184"/>
                </a:lnTo>
                <a:cubicBezTo>
                  <a:pt x="1438" y="368"/>
                  <a:pt x="1438" y="368"/>
                  <a:pt x="1438" y="368"/>
                </a:cubicBezTo>
                <a:cubicBezTo>
                  <a:pt x="1446" y="376"/>
                  <a:pt x="1438" y="385"/>
                  <a:pt x="1429" y="385"/>
                </a:cubicBezTo>
                <a:close/>
                <a:moveTo>
                  <a:pt x="1429" y="385"/>
                </a:moveTo>
                <a:lnTo>
                  <a:pt x="1429" y="38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243852" tIns="121926" rIns="243852" bIns="121926" anchor="ctr"/>
          <a:lstStyle/>
          <a:p>
            <a:endParaRPr lang="zh-TW" altLang="en-US"/>
          </a:p>
        </p:txBody>
      </p:sp>
      <p:pic>
        <p:nvPicPr>
          <p:cNvPr id="30739" name="Picture 21" descr="swedenbor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875" y="4695825"/>
            <a:ext cx="2281238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54"/>
          <p:cNvSpPr>
            <a:spLocks noChangeArrowheads="1"/>
          </p:cNvSpPr>
          <p:nvPr/>
        </p:nvSpPr>
        <p:spPr bwMode="auto">
          <a:xfrm>
            <a:off x="-7938" y="1603397"/>
            <a:ext cx="9151938" cy="4897437"/>
          </a:xfrm>
          <a:prstGeom prst="rect">
            <a:avLst/>
          </a:prstGeom>
          <a:solidFill>
            <a:srgbClr val="353535">
              <a:alpha val="78822"/>
            </a:srgbClr>
          </a:solidFill>
          <a:ln w="12700">
            <a:noFill/>
            <a:miter lim="800000"/>
            <a:headEnd/>
            <a:tailEnd/>
          </a:ln>
        </p:spPr>
        <p:txBody>
          <a:bodyPr lIns="76794" tIns="38397" rIns="76794" bIns="38397" anchor="ctr"/>
          <a:lstStyle/>
          <a:p>
            <a:pPr algn="ctr" defTabSz="766763"/>
            <a:endParaRPr kumimoji="0" lang="id-ID" altLang="zh-TW" sz="1400" dirty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AutoShape 8"/>
          <p:cNvSpPr>
            <a:spLocks/>
          </p:cNvSpPr>
          <p:nvPr/>
        </p:nvSpPr>
        <p:spPr bwMode="auto">
          <a:xfrm>
            <a:off x="6300788" y="3986213"/>
            <a:ext cx="2317750" cy="21113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766763">
              <a:defRPr/>
            </a:pPr>
            <a:endParaRPr kumimoji="0" lang="es-ES" sz="1400" b="1">
              <a:effectLst>
                <a:outerShdw blurRad="38100" dist="38100" dir="2700000" algn="tl">
                  <a:srgbClr val="FFFFFF"/>
                </a:outerShdw>
              </a:effectLst>
              <a:latin typeface="微軟正黑體" pitchFamily="34" charset="-120"/>
              <a:ea typeface="微軟正黑體" pitchFamily="34" charset="-120"/>
              <a:sym typeface="Gill Sans" charset="0"/>
            </a:endParaRPr>
          </a:p>
        </p:txBody>
      </p:sp>
      <p:sp>
        <p:nvSpPr>
          <p:cNvPr id="12" name="AutoShape 9"/>
          <p:cNvSpPr>
            <a:spLocks/>
          </p:cNvSpPr>
          <p:nvPr/>
        </p:nvSpPr>
        <p:spPr bwMode="auto">
          <a:xfrm>
            <a:off x="4230688" y="3984625"/>
            <a:ext cx="2214562" cy="21113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766763">
              <a:defRPr/>
            </a:pPr>
            <a:endParaRPr kumimoji="0" lang="es-ES" sz="1400" b="1">
              <a:effectLst>
                <a:outerShdw blurRad="38100" dist="38100" dir="2700000" algn="tl">
                  <a:srgbClr val="FFFFFF"/>
                </a:outerShdw>
              </a:effectLst>
              <a:latin typeface="微軟正黑體" pitchFamily="34" charset="-120"/>
              <a:ea typeface="微軟正黑體" pitchFamily="34" charset="-120"/>
              <a:sym typeface="Gill Sans" charset="0"/>
            </a:endParaRPr>
          </a:p>
        </p:txBody>
      </p:sp>
      <p:sp>
        <p:nvSpPr>
          <p:cNvPr id="13" name="AutoShape 10"/>
          <p:cNvSpPr>
            <a:spLocks/>
          </p:cNvSpPr>
          <p:nvPr/>
        </p:nvSpPr>
        <p:spPr bwMode="auto">
          <a:xfrm>
            <a:off x="2600325" y="3983038"/>
            <a:ext cx="2055813" cy="2127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766763">
              <a:defRPr/>
            </a:pPr>
            <a:endParaRPr kumimoji="0" lang="es-ES" sz="1400" b="1">
              <a:effectLst>
                <a:outerShdw blurRad="38100" dist="38100" dir="2700000" algn="tl">
                  <a:srgbClr val="FFFFFF"/>
                </a:outerShdw>
              </a:effectLst>
              <a:latin typeface="微軟正黑體" pitchFamily="34" charset="-120"/>
              <a:ea typeface="微軟正黑體" pitchFamily="34" charset="-120"/>
              <a:sym typeface="Gill Sans" charset="0"/>
            </a:endParaRPr>
          </a:p>
        </p:txBody>
      </p:sp>
      <p:sp>
        <p:nvSpPr>
          <p:cNvPr id="14" name="AutoShape 11"/>
          <p:cNvSpPr>
            <a:spLocks/>
          </p:cNvSpPr>
          <p:nvPr/>
        </p:nvSpPr>
        <p:spPr bwMode="auto">
          <a:xfrm>
            <a:off x="882650" y="3983038"/>
            <a:ext cx="1863725" cy="21431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766763">
              <a:defRPr/>
            </a:pPr>
            <a:endParaRPr kumimoji="0" lang="es-ES" sz="1400" b="1">
              <a:effectLst>
                <a:outerShdw blurRad="38100" dist="38100" dir="2700000" algn="tl">
                  <a:srgbClr val="FFFFFF"/>
                </a:outerShdw>
              </a:effectLst>
              <a:latin typeface="微軟正黑體" pitchFamily="34" charset="-120"/>
              <a:ea typeface="微軟正黑體" pitchFamily="34" charset="-120"/>
              <a:sym typeface="Gill Sans" charset="0"/>
            </a:endParaRPr>
          </a:p>
        </p:txBody>
      </p:sp>
      <p:grpSp>
        <p:nvGrpSpPr>
          <p:cNvPr id="2" name="Group 85"/>
          <p:cNvGrpSpPr>
            <a:grpSpLocks/>
          </p:cNvGrpSpPr>
          <p:nvPr/>
        </p:nvGrpSpPr>
        <p:grpSpPr bwMode="auto">
          <a:xfrm>
            <a:off x="827088" y="3860800"/>
            <a:ext cx="360362" cy="481013"/>
            <a:chOff x="2255370" y="6982392"/>
            <a:chExt cx="960187" cy="960436"/>
          </a:xfrm>
        </p:grpSpPr>
        <p:sp>
          <p:nvSpPr>
            <p:cNvPr id="16" name="AutoShape 13"/>
            <p:cNvSpPr>
              <a:spLocks/>
            </p:cNvSpPr>
            <p:nvPr/>
          </p:nvSpPr>
          <p:spPr bwMode="auto">
            <a:xfrm>
              <a:off x="2255370" y="6982392"/>
              <a:ext cx="960187" cy="96043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17" name="AutoShape 14"/>
            <p:cNvSpPr>
              <a:spLocks/>
            </p:cNvSpPr>
            <p:nvPr/>
          </p:nvSpPr>
          <p:spPr bwMode="auto">
            <a:xfrm>
              <a:off x="2551463" y="7254991"/>
              <a:ext cx="414531" cy="415239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3" name="Group 88"/>
          <p:cNvGrpSpPr>
            <a:grpSpLocks/>
          </p:cNvGrpSpPr>
          <p:nvPr/>
        </p:nvGrpSpPr>
        <p:grpSpPr bwMode="auto">
          <a:xfrm>
            <a:off x="6362700" y="3848100"/>
            <a:ext cx="358775" cy="481013"/>
            <a:chOff x="17184419" y="6982392"/>
            <a:chExt cx="960187" cy="960436"/>
          </a:xfrm>
        </p:grpSpPr>
        <p:sp>
          <p:nvSpPr>
            <p:cNvPr id="19" name="AutoShape 16"/>
            <p:cNvSpPr>
              <a:spLocks/>
            </p:cNvSpPr>
            <p:nvPr/>
          </p:nvSpPr>
          <p:spPr bwMode="auto">
            <a:xfrm>
              <a:off x="17184419" y="6982392"/>
              <a:ext cx="960187" cy="96043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4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20" name="AutoShape 17"/>
            <p:cNvSpPr>
              <a:spLocks/>
            </p:cNvSpPr>
            <p:nvPr/>
          </p:nvSpPr>
          <p:spPr bwMode="auto">
            <a:xfrm>
              <a:off x="17456330" y="7254991"/>
              <a:ext cx="416364" cy="415239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4" name="Group 86"/>
          <p:cNvGrpSpPr>
            <a:grpSpLocks/>
          </p:cNvGrpSpPr>
          <p:nvPr/>
        </p:nvGrpSpPr>
        <p:grpSpPr bwMode="auto">
          <a:xfrm>
            <a:off x="2843213" y="3860800"/>
            <a:ext cx="360362" cy="481013"/>
            <a:chOff x="7222994" y="6982392"/>
            <a:chExt cx="960187" cy="960436"/>
          </a:xfrm>
        </p:grpSpPr>
        <p:sp>
          <p:nvSpPr>
            <p:cNvPr id="22" name="AutoShape 19"/>
            <p:cNvSpPr>
              <a:spLocks/>
            </p:cNvSpPr>
            <p:nvPr/>
          </p:nvSpPr>
          <p:spPr bwMode="auto">
            <a:xfrm>
              <a:off x="7222994" y="6982392"/>
              <a:ext cx="960187" cy="96043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2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23" name="AutoShape 20"/>
            <p:cNvSpPr>
              <a:spLocks/>
            </p:cNvSpPr>
            <p:nvPr/>
          </p:nvSpPr>
          <p:spPr bwMode="auto">
            <a:xfrm>
              <a:off x="7497936" y="7254991"/>
              <a:ext cx="410302" cy="415239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5" name="Group 87"/>
          <p:cNvGrpSpPr>
            <a:grpSpLocks/>
          </p:cNvGrpSpPr>
          <p:nvPr/>
        </p:nvGrpSpPr>
        <p:grpSpPr bwMode="auto">
          <a:xfrm>
            <a:off x="4572000" y="3860800"/>
            <a:ext cx="358775" cy="481013"/>
            <a:chOff x="12255091" y="6982392"/>
            <a:chExt cx="957910" cy="960436"/>
          </a:xfrm>
        </p:grpSpPr>
        <p:sp>
          <p:nvSpPr>
            <p:cNvPr id="31" name="AutoShape 28"/>
            <p:cNvSpPr>
              <a:spLocks/>
            </p:cNvSpPr>
            <p:nvPr/>
          </p:nvSpPr>
          <p:spPr bwMode="auto">
            <a:xfrm>
              <a:off x="12255091" y="6982392"/>
              <a:ext cx="957910" cy="96043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3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32" name="AutoShape 29"/>
            <p:cNvSpPr>
              <a:spLocks/>
            </p:cNvSpPr>
            <p:nvPr/>
          </p:nvSpPr>
          <p:spPr bwMode="auto">
            <a:xfrm>
              <a:off x="12526358" y="7254991"/>
              <a:ext cx="415377" cy="415239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</p:grpSp>
      <p:sp>
        <p:nvSpPr>
          <p:cNvPr id="36" name="AutoShape 54"/>
          <p:cNvSpPr>
            <a:spLocks/>
          </p:cNvSpPr>
          <p:nvPr/>
        </p:nvSpPr>
        <p:spPr bwMode="auto">
          <a:xfrm rot="21599989">
            <a:off x="933450" y="3640138"/>
            <a:ext cx="185738" cy="1666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36" y="21599"/>
                </a:moveTo>
                <a:cubicBezTo>
                  <a:pt x="969" y="21599"/>
                  <a:pt x="657" y="21365"/>
                  <a:pt x="392" y="20890"/>
                </a:cubicBezTo>
                <a:cubicBezTo>
                  <a:pt x="132" y="20401"/>
                  <a:pt x="0" y="19835"/>
                  <a:pt x="0" y="19171"/>
                </a:cubicBezTo>
                <a:cubicBezTo>
                  <a:pt x="0" y="18480"/>
                  <a:pt x="135" y="17907"/>
                  <a:pt x="403" y="17419"/>
                </a:cubicBezTo>
                <a:lnTo>
                  <a:pt x="9821" y="716"/>
                </a:lnTo>
                <a:cubicBezTo>
                  <a:pt x="10089" y="240"/>
                  <a:pt x="10412" y="0"/>
                  <a:pt x="10790" y="0"/>
                </a:cubicBezTo>
                <a:cubicBezTo>
                  <a:pt x="11176" y="0"/>
                  <a:pt x="11503" y="240"/>
                  <a:pt x="11774" y="716"/>
                </a:cubicBezTo>
                <a:lnTo>
                  <a:pt x="21196" y="17419"/>
                </a:lnTo>
                <a:cubicBezTo>
                  <a:pt x="21464" y="17907"/>
                  <a:pt x="21600" y="18480"/>
                  <a:pt x="21600" y="19171"/>
                </a:cubicBezTo>
                <a:cubicBezTo>
                  <a:pt x="21600" y="19815"/>
                  <a:pt x="21467" y="20375"/>
                  <a:pt x="21203" y="20870"/>
                </a:cubicBezTo>
                <a:cubicBezTo>
                  <a:pt x="20942" y="21359"/>
                  <a:pt x="20626" y="21599"/>
                  <a:pt x="20263" y="21599"/>
                </a:cubicBezTo>
                <a:lnTo>
                  <a:pt x="1336" y="215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38092" tIns="38092" rIns="38092" bIns="38092" anchor="ctr"/>
          <a:lstStyle/>
          <a:p>
            <a:pPr defTabSz="457109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s-ES" sz="3000"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37" name="AutoShape 55"/>
          <p:cNvSpPr>
            <a:spLocks/>
          </p:cNvSpPr>
          <p:nvPr/>
        </p:nvSpPr>
        <p:spPr bwMode="auto">
          <a:xfrm rot="21599989">
            <a:off x="4643438" y="3644900"/>
            <a:ext cx="185737" cy="1666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36" y="21599"/>
                </a:moveTo>
                <a:cubicBezTo>
                  <a:pt x="969" y="21599"/>
                  <a:pt x="657" y="21365"/>
                  <a:pt x="392" y="20890"/>
                </a:cubicBezTo>
                <a:cubicBezTo>
                  <a:pt x="132" y="20401"/>
                  <a:pt x="0" y="19835"/>
                  <a:pt x="0" y="19171"/>
                </a:cubicBezTo>
                <a:cubicBezTo>
                  <a:pt x="0" y="18480"/>
                  <a:pt x="135" y="17907"/>
                  <a:pt x="403" y="17419"/>
                </a:cubicBezTo>
                <a:lnTo>
                  <a:pt x="9821" y="716"/>
                </a:lnTo>
                <a:cubicBezTo>
                  <a:pt x="10089" y="240"/>
                  <a:pt x="10412" y="0"/>
                  <a:pt x="10790" y="0"/>
                </a:cubicBezTo>
                <a:cubicBezTo>
                  <a:pt x="11176" y="0"/>
                  <a:pt x="11503" y="240"/>
                  <a:pt x="11774" y="716"/>
                </a:cubicBezTo>
                <a:lnTo>
                  <a:pt x="21196" y="17419"/>
                </a:lnTo>
                <a:cubicBezTo>
                  <a:pt x="21464" y="17907"/>
                  <a:pt x="21600" y="18480"/>
                  <a:pt x="21600" y="19171"/>
                </a:cubicBezTo>
                <a:cubicBezTo>
                  <a:pt x="21600" y="19815"/>
                  <a:pt x="21467" y="20375"/>
                  <a:pt x="21203" y="20870"/>
                </a:cubicBezTo>
                <a:cubicBezTo>
                  <a:pt x="20942" y="21359"/>
                  <a:pt x="20626" y="21599"/>
                  <a:pt x="20263" y="21599"/>
                </a:cubicBezTo>
                <a:lnTo>
                  <a:pt x="1336" y="2159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lIns="38092" tIns="38092" rIns="38092" bIns="38092" anchor="ctr"/>
          <a:lstStyle/>
          <a:p>
            <a:pPr defTabSz="457109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s-ES" sz="3000"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41" name="AutoShape 59"/>
          <p:cNvSpPr>
            <a:spLocks/>
          </p:cNvSpPr>
          <p:nvPr/>
        </p:nvSpPr>
        <p:spPr bwMode="auto">
          <a:xfrm rot="10799989">
            <a:off x="6453188" y="4379913"/>
            <a:ext cx="187325" cy="1666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36" y="21599"/>
                </a:moveTo>
                <a:cubicBezTo>
                  <a:pt x="969" y="21599"/>
                  <a:pt x="657" y="21365"/>
                  <a:pt x="392" y="20890"/>
                </a:cubicBezTo>
                <a:cubicBezTo>
                  <a:pt x="132" y="20401"/>
                  <a:pt x="0" y="19835"/>
                  <a:pt x="0" y="19171"/>
                </a:cubicBezTo>
                <a:cubicBezTo>
                  <a:pt x="0" y="18480"/>
                  <a:pt x="135" y="17907"/>
                  <a:pt x="403" y="17419"/>
                </a:cubicBezTo>
                <a:lnTo>
                  <a:pt x="9821" y="716"/>
                </a:lnTo>
                <a:cubicBezTo>
                  <a:pt x="10089" y="240"/>
                  <a:pt x="10412" y="0"/>
                  <a:pt x="10790" y="0"/>
                </a:cubicBezTo>
                <a:cubicBezTo>
                  <a:pt x="11176" y="0"/>
                  <a:pt x="11503" y="240"/>
                  <a:pt x="11774" y="716"/>
                </a:cubicBezTo>
                <a:lnTo>
                  <a:pt x="21196" y="17419"/>
                </a:lnTo>
                <a:cubicBezTo>
                  <a:pt x="21464" y="17907"/>
                  <a:pt x="21600" y="18480"/>
                  <a:pt x="21600" y="19171"/>
                </a:cubicBezTo>
                <a:cubicBezTo>
                  <a:pt x="21600" y="19815"/>
                  <a:pt x="21467" y="20375"/>
                  <a:pt x="21203" y="20870"/>
                </a:cubicBezTo>
                <a:cubicBezTo>
                  <a:pt x="20942" y="21359"/>
                  <a:pt x="20626" y="21599"/>
                  <a:pt x="20263" y="21599"/>
                </a:cubicBezTo>
                <a:lnTo>
                  <a:pt x="1336" y="215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38092" tIns="38092" rIns="38092" bIns="38092" anchor="ctr"/>
          <a:lstStyle/>
          <a:p>
            <a:pPr defTabSz="457109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s-ES" sz="3000"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42" name="AutoShape 60"/>
          <p:cNvSpPr>
            <a:spLocks/>
          </p:cNvSpPr>
          <p:nvPr/>
        </p:nvSpPr>
        <p:spPr bwMode="auto">
          <a:xfrm rot="10799989">
            <a:off x="2916238" y="4437063"/>
            <a:ext cx="188912" cy="1666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36" y="21599"/>
                </a:moveTo>
                <a:cubicBezTo>
                  <a:pt x="969" y="21599"/>
                  <a:pt x="657" y="21365"/>
                  <a:pt x="392" y="20890"/>
                </a:cubicBezTo>
                <a:cubicBezTo>
                  <a:pt x="132" y="20401"/>
                  <a:pt x="0" y="19835"/>
                  <a:pt x="0" y="19171"/>
                </a:cubicBezTo>
                <a:cubicBezTo>
                  <a:pt x="0" y="18480"/>
                  <a:pt x="135" y="17907"/>
                  <a:pt x="403" y="17419"/>
                </a:cubicBezTo>
                <a:lnTo>
                  <a:pt x="9821" y="716"/>
                </a:lnTo>
                <a:cubicBezTo>
                  <a:pt x="10089" y="240"/>
                  <a:pt x="10412" y="0"/>
                  <a:pt x="10790" y="0"/>
                </a:cubicBezTo>
                <a:cubicBezTo>
                  <a:pt x="11176" y="0"/>
                  <a:pt x="11503" y="240"/>
                  <a:pt x="11774" y="716"/>
                </a:cubicBezTo>
                <a:lnTo>
                  <a:pt x="21196" y="17419"/>
                </a:lnTo>
                <a:cubicBezTo>
                  <a:pt x="21464" y="17907"/>
                  <a:pt x="21600" y="18480"/>
                  <a:pt x="21600" y="19171"/>
                </a:cubicBezTo>
                <a:cubicBezTo>
                  <a:pt x="21600" y="19815"/>
                  <a:pt x="21467" y="20375"/>
                  <a:pt x="21203" y="20870"/>
                </a:cubicBezTo>
                <a:cubicBezTo>
                  <a:pt x="20942" y="21359"/>
                  <a:pt x="20626" y="21599"/>
                  <a:pt x="20263" y="21599"/>
                </a:cubicBezTo>
                <a:lnTo>
                  <a:pt x="1336" y="215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lIns="38092" tIns="38092" rIns="38092" bIns="38092" anchor="ctr"/>
          <a:lstStyle/>
          <a:p>
            <a:pPr defTabSz="457109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s-ES" sz="3000"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grpSp>
        <p:nvGrpSpPr>
          <p:cNvPr id="6" name="Group 43"/>
          <p:cNvGrpSpPr>
            <a:grpSpLocks/>
          </p:cNvGrpSpPr>
          <p:nvPr/>
        </p:nvGrpSpPr>
        <p:grpSpPr bwMode="auto">
          <a:xfrm rot="5400000">
            <a:off x="477045" y="2977356"/>
            <a:ext cx="1096962" cy="92075"/>
            <a:chOff x="2057400" y="2800350"/>
            <a:chExt cx="822960" cy="91440"/>
          </a:xfrm>
        </p:grpSpPr>
        <p:sp>
          <p:nvSpPr>
            <p:cNvPr id="31788" name="Oval 44"/>
            <p:cNvSpPr>
              <a:spLocks noChangeArrowheads="1"/>
            </p:cNvSpPr>
            <p:nvPr/>
          </p:nvSpPr>
          <p:spPr bwMode="auto">
            <a:xfrm rot="5400000">
              <a:off x="2057400" y="2800350"/>
              <a:ext cx="91440" cy="91440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rot="10800000" lIns="38405" tIns="19202" rIns="38405" bIns="19202" anchor="ctr"/>
            <a:lstStyle/>
            <a:p>
              <a:pPr algn="ctr" defTabSz="766763"/>
              <a:endParaRPr kumimoji="0" lang="zh-TW" altLang="zh-TW" sz="14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V="1">
              <a:off x="2149105" y="2846071"/>
              <a:ext cx="731256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1076325" y="2349500"/>
            <a:ext cx="224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56" tIns="46078" rIns="92156" bIns="46078">
            <a:spAutoFit/>
          </a:bodyPr>
          <a:lstStyle/>
          <a:p>
            <a:pPr defTabSz="766763"/>
            <a:r>
              <a:rPr kumimoji="0"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大瘟疫促發文藝復興</a:t>
            </a:r>
            <a:endParaRPr kumimoji="0" lang="en-US" altLang="zh-TW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1042988" y="2636838"/>
            <a:ext cx="2160587" cy="151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56" tIns="46078" rIns="92156" bIns="46078">
            <a:spAutoFit/>
          </a:bodyPr>
          <a:lstStyle/>
          <a:p>
            <a:pPr defTabSz="766763">
              <a:lnSpc>
                <a:spcPct val="110000"/>
              </a:lnSpc>
            </a:pPr>
            <a:r>
              <a:rPr kumimoji="0" lang="en-US" altLang="zh-TW" sz="14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1346</a:t>
            </a:r>
            <a:r>
              <a:rPr kumimoji="0" lang="zh-TW" altLang="en-US" sz="14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克里米亞</a:t>
            </a:r>
            <a:r>
              <a:rPr kumimoji="0" lang="en-US" altLang="zh-TW" sz="14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kumimoji="0" lang="zh-TW" altLang="en-US" sz="14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卡法城</a:t>
            </a:r>
          </a:p>
          <a:p>
            <a:pPr defTabSz="766763">
              <a:lnSpc>
                <a:spcPct val="110000"/>
              </a:lnSpc>
            </a:pPr>
            <a:r>
              <a:rPr kumimoji="0" lang="zh-TW" altLang="en-US" sz="14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馬丁路德</a:t>
            </a:r>
            <a:r>
              <a:rPr kumimoji="0" lang="en-US" altLang="zh-TW" sz="14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(95</a:t>
            </a:r>
            <a:r>
              <a:rPr kumimoji="0" lang="zh-TW" altLang="en-US" sz="14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條</a:t>
            </a:r>
            <a:r>
              <a:rPr kumimoji="0" lang="en-US" altLang="zh-TW" sz="14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sz="14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啟動反教庭權利的宗教改革</a:t>
            </a:r>
            <a:r>
              <a:rPr kumimoji="0" lang="en-US" altLang="zh-TW" sz="14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kumimoji="0" lang="zh-TW" altLang="en-US" sz="14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主張因信稱義、唯靠聖經</a:t>
            </a:r>
            <a:r>
              <a:rPr kumimoji="0" lang="en-US" altLang="zh-TW" sz="14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1517.12.31</a:t>
            </a:r>
          </a:p>
          <a:p>
            <a:pPr defTabSz="766763">
              <a:lnSpc>
                <a:spcPct val="110000"/>
              </a:lnSpc>
            </a:pPr>
            <a:endParaRPr kumimoji="0"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539750" y="3981450"/>
            <a:ext cx="27352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766763"/>
            <a:r>
              <a:rPr kumimoji="0"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人類社會大變遷 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3408363" y="4000500"/>
            <a:ext cx="8588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66763"/>
            <a:r>
              <a:rPr kumimoji="0" lang="en-US" altLang="zh-TW" sz="1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17-18</a:t>
            </a:r>
            <a:r>
              <a:rPr kumimoji="0" lang="en-US" sz="1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世紀</a:t>
            </a:r>
            <a:endParaRPr kumimoji="0" lang="zh-TW" altLang="en-US" sz="14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5164138" y="4000500"/>
            <a:ext cx="10668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66763"/>
            <a:r>
              <a:rPr kumimoji="0" lang="zh-TW" altLang="en-US" sz="1400" b="1" dirty="0">
                <a:latin typeface="微軟正黑體" pitchFamily="34" charset="-120"/>
                <a:ea typeface="微軟正黑體" pitchFamily="34" charset="-120"/>
              </a:rPr>
              <a:t>近代科學興起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6653213" y="3978275"/>
            <a:ext cx="19558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66763"/>
            <a:r>
              <a:rPr kumimoji="0"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中國正值康、雍、乾盛世</a:t>
            </a:r>
          </a:p>
        </p:txBody>
      </p:sp>
      <p:grpSp>
        <p:nvGrpSpPr>
          <p:cNvPr id="7" name="Group 63"/>
          <p:cNvGrpSpPr>
            <a:grpSpLocks/>
          </p:cNvGrpSpPr>
          <p:nvPr/>
        </p:nvGrpSpPr>
        <p:grpSpPr bwMode="auto">
          <a:xfrm rot="5400000">
            <a:off x="4213225" y="2995613"/>
            <a:ext cx="1096963" cy="90487"/>
            <a:chOff x="2057400" y="2800350"/>
            <a:chExt cx="822960" cy="91440"/>
          </a:xfrm>
        </p:grpSpPr>
        <p:sp>
          <p:nvSpPr>
            <p:cNvPr id="31786" name="Oval 64"/>
            <p:cNvSpPr>
              <a:spLocks noChangeArrowheads="1"/>
            </p:cNvSpPr>
            <p:nvPr/>
          </p:nvSpPr>
          <p:spPr bwMode="auto">
            <a:xfrm rot="5400000">
              <a:off x="2057400" y="2800350"/>
              <a:ext cx="91440" cy="91440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rot="10800000" lIns="38405" tIns="19202" rIns="38405" bIns="19202" anchor="ctr"/>
            <a:lstStyle/>
            <a:p>
              <a:pPr algn="ctr" defTabSz="766763"/>
              <a:endParaRPr kumimoji="0" lang="zh-TW" altLang="zh-TW" sz="14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 flipV="1">
              <a:off x="2149105" y="2842060"/>
              <a:ext cx="731255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4818063" y="2351088"/>
            <a:ext cx="1327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56" tIns="46078" rIns="92156" bIns="46078">
            <a:spAutoFit/>
          </a:bodyPr>
          <a:lstStyle/>
          <a:p>
            <a:pPr defTabSz="766763"/>
            <a:r>
              <a:rPr kumimoji="0"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瓦特、牛頓</a:t>
            </a:r>
            <a:endParaRPr kumimoji="0" lang="en-US" altLang="zh-TW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4821238" y="2620963"/>
            <a:ext cx="1674812" cy="33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56" tIns="46078" rIns="92156" bIns="46078">
            <a:spAutoFit/>
          </a:bodyPr>
          <a:lstStyle/>
          <a:p>
            <a:pPr defTabSz="766763">
              <a:lnSpc>
                <a:spcPct val="110000"/>
              </a:lnSpc>
            </a:pPr>
            <a:r>
              <a:rPr kumimoji="0" lang="zh-TW" altLang="en-US" sz="14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莫札特、貝多芬</a:t>
            </a:r>
            <a:endParaRPr kumimoji="0" lang="en-US" altLang="zh-TW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8" name="Group 68"/>
          <p:cNvGrpSpPr>
            <a:grpSpLocks/>
          </p:cNvGrpSpPr>
          <p:nvPr/>
        </p:nvGrpSpPr>
        <p:grpSpPr bwMode="auto">
          <a:xfrm rot="-5400000">
            <a:off x="5998370" y="5095081"/>
            <a:ext cx="1096962" cy="92075"/>
            <a:chOff x="2057400" y="2800350"/>
            <a:chExt cx="822960" cy="91440"/>
          </a:xfrm>
        </p:grpSpPr>
        <p:sp>
          <p:nvSpPr>
            <p:cNvPr id="31784" name="Oval 69"/>
            <p:cNvSpPr>
              <a:spLocks noChangeArrowheads="1"/>
            </p:cNvSpPr>
            <p:nvPr/>
          </p:nvSpPr>
          <p:spPr bwMode="auto">
            <a:xfrm rot="5400000">
              <a:off x="2057400" y="2800350"/>
              <a:ext cx="91440" cy="91440"/>
            </a:xfrm>
            <a:prstGeom prst="ellipse">
              <a:avLst/>
            </a:prstGeom>
            <a:solidFill>
              <a:srgbClr val="F9B439"/>
            </a:solidFill>
            <a:ln w="12700">
              <a:noFill/>
              <a:miter lim="800000"/>
              <a:headEnd/>
              <a:tailEnd/>
            </a:ln>
          </p:spPr>
          <p:txBody>
            <a:bodyPr lIns="38405" tIns="19202" rIns="38405" bIns="19202" anchor="ctr"/>
            <a:lstStyle/>
            <a:p>
              <a:pPr algn="ctr" defTabSz="766763"/>
              <a:endParaRPr kumimoji="0" lang="zh-TW" altLang="zh-TW" sz="14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>
            <a:xfrm flipV="1">
              <a:off x="2145531" y="2846069"/>
              <a:ext cx="731256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71"/>
          <p:cNvGrpSpPr>
            <a:grpSpLocks/>
          </p:cNvGrpSpPr>
          <p:nvPr/>
        </p:nvGrpSpPr>
        <p:grpSpPr bwMode="auto">
          <a:xfrm rot="-5400000">
            <a:off x="2484438" y="5156200"/>
            <a:ext cx="1096962" cy="90488"/>
            <a:chOff x="2057400" y="2800350"/>
            <a:chExt cx="822960" cy="91440"/>
          </a:xfrm>
        </p:grpSpPr>
        <p:sp>
          <p:nvSpPr>
            <p:cNvPr id="31782" name="Oval 72"/>
            <p:cNvSpPr>
              <a:spLocks noChangeArrowheads="1"/>
            </p:cNvSpPr>
            <p:nvPr/>
          </p:nvSpPr>
          <p:spPr bwMode="auto">
            <a:xfrm rot="5400000">
              <a:off x="2057400" y="2800350"/>
              <a:ext cx="91440" cy="91440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  <a:miter lim="800000"/>
              <a:headEnd/>
              <a:tailEnd/>
            </a:ln>
          </p:spPr>
          <p:txBody>
            <a:bodyPr lIns="38405" tIns="19202" rIns="38405" bIns="19202" anchor="ctr"/>
            <a:lstStyle/>
            <a:p>
              <a:pPr algn="ctr" defTabSz="766763"/>
              <a:endParaRPr kumimoji="0" lang="zh-TW" altLang="zh-TW" sz="14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2145531" y="2846872"/>
              <a:ext cx="731256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3108325" y="4797425"/>
            <a:ext cx="155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56" tIns="46078" rIns="92156" bIns="46078">
            <a:spAutoFit/>
          </a:bodyPr>
          <a:lstStyle/>
          <a:p>
            <a:pPr defTabSz="766763"/>
            <a:r>
              <a:rPr kumimoji="0"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文藝復興結束</a:t>
            </a:r>
            <a:endParaRPr kumimoji="0" lang="en-US" altLang="zh-TW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3111500" y="5067300"/>
            <a:ext cx="1676400" cy="104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56" tIns="46078" rIns="92156" bIns="46078">
            <a:spAutoFit/>
          </a:bodyPr>
          <a:lstStyle/>
          <a:p>
            <a:pPr defTabSz="766763">
              <a:lnSpc>
                <a:spcPct val="110000"/>
              </a:lnSpc>
            </a:pPr>
            <a:r>
              <a:rPr kumimoji="0" lang="zh-TW" altLang="en-US" sz="14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海權時代興起、農工業革命先後開始、美國獨立、法國大革命、拿破崙</a:t>
            </a:r>
            <a:endParaRPr kumimoji="0" lang="en-US" altLang="zh-TW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10" name="Group 51"/>
          <p:cNvGrpSpPr>
            <a:grpSpLocks/>
          </p:cNvGrpSpPr>
          <p:nvPr/>
        </p:nvGrpSpPr>
        <p:grpSpPr bwMode="auto">
          <a:xfrm>
            <a:off x="684213" y="260350"/>
            <a:ext cx="7853362" cy="1044575"/>
            <a:chOff x="1739573" y="511491"/>
            <a:chExt cx="20937538" cy="2089481"/>
          </a:xfrm>
        </p:grpSpPr>
        <p:sp>
          <p:nvSpPr>
            <p:cNvPr id="31773" name="TextBox 78"/>
            <p:cNvSpPr txBox="1">
              <a:spLocks noChangeArrowheads="1"/>
            </p:cNvSpPr>
            <p:nvPr/>
          </p:nvSpPr>
          <p:spPr bwMode="auto">
            <a:xfrm>
              <a:off x="1739573" y="511491"/>
              <a:ext cx="20937538" cy="1308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405" tIns="19202" rIns="38405" bIns="19202">
              <a:spAutoFit/>
            </a:bodyPr>
            <a:lstStyle/>
            <a:p>
              <a:pPr algn="ctr" defTabSz="766763"/>
              <a:r>
                <a:rPr kumimoji="0" lang="id-ID" altLang="zh-TW" sz="4000" b="1" dirty="0">
                  <a:solidFill>
                    <a:schemeClr val="accent1">
                      <a:lumMod val="75000"/>
                    </a:schemeClr>
                  </a:solidFill>
                  <a:latin typeface="標楷體" pitchFamily="65" charset="-120"/>
                  <a:ea typeface="標楷體" pitchFamily="65" charset="-120"/>
                </a:rPr>
                <a:t>1).</a:t>
              </a:r>
              <a:r>
                <a:rPr kumimoji="0" lang="id-ID" sz="4000" b="1" dirty="0">
                  <a:solidFill>
                    <a:schemeClr val="accent1">
                      <a:lumMod val="75000"/>
                    </a:schemeClr>
                  </a:solidFill>
                  <a:latin typeface="標楷體" pitchFamily="65" charset="-120"/>
                  <a:ea typeface="標楷體" pitchFamily="65" charset="-120"/>
                </a:rPr>
                <a:t>大時代背景</a:t>
              </a:r>
            </a:p>
          </p:txBody>
        </p:sp>
        <p:grpSp>
          <p:nvGrpSpPr>
            <p:cNvPr id="15" name="Group 79"/>
            <p:cNvGrpSpPr>
              <a:grpSpLocks/>
            </p:cNvGrpSpPr>
            <p:nvPr/>
          </p:nvGrpSpPr>
          <p:grpSpPr bwMode="auto"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31776" name="Rectangle 81"/>
              <p:cNvSpPr>
                <a:spLocks noChangeArrowheads="1"/>
              </p:cNvSpPr>
              <p:nvPr/>
            </p:nvSpPr>
            <p:spPr bwMode="auto"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rot="10800000" lIns="102395" tIns="51198" rIns="102395" bIns="51198" anchor="ctr"/>
              <a:lstStyle/>
              <a:p>
                <a:pPr algn="ctr" defTabSz="766763"/>
                <a:endParaRPr kumimoji="0" lang="zh-TW" altLang="en-US" sz="1500">
                  <a:solidFill>
                    <a:srgbClr val="FFFFFF"/>
                  </a:solidFill>
                  <a:latin typeface="Calibri Light" pitchFamily="34" charset="0"/>
                  <a:ea typeface="MS PGothic" pitchFamily="34" charset="-128"/>
                </a:endParaRPr>
              </a:p>
            </p:txBody>
          </p:sp>
          <p:sp>
            <p:nvSpPr>
              <p:cNvPr id="31777" name="Rectangle 82"/>
              <p:cNvSpPr>
                <a:spLocks noChangeArrowheads="1"/>
              </p:cNvSpPr>
              <p:nvPr/>
            </p:nvSpPr>
            <p:spPr bwMode="auto"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rot="10800000" lIns="102395" tIns="51198" rIns="102395" bIns="51198" anchor="ctr"/>
              <a:lstStyle/>
              <a:p>
                <a:pPr algn="ctr" defTabSz="766763"/>
                <a:endParaRPr kumimoji="0" lang="zh-TW" altLang="en-US" sz="1500">
                  <a:solidFill>
                    <a:srgbClr val="FFFFFF"/>
                  </a:solidFill>
                  <a:latin typeface="Calibri Light" pitchFamily="34" charset="0"/>
                  <a:ea typeface="MS PGothic" pitchFamily="34" charset="-128"/>
                </a:endParaRPr>
              </a:p>
            </p:txBody>
          </p:sp>
          <p:sp>
            <p:nvSpPr>
              <p:cNvPr id="31778" name="Rectangle 83"/>
              <p:cNvSpPr>
                <a:spLocks noChangeArrowheads="1"/>
              </p:cNvSpPr>
              <p:nvPr/>
            </p:nvSpPr>
            <p:spPr bwMode="auto"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rgbClr val="E5583A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rot="10800000" lIns="102395" tIns="51198" rIns="102395" bIns="51198" anchor="ctr"/>
              <a:lstStyle/>
              <a:p>
                <a:pPr algn="ctr" defTabSz="766763"/>
                <a:endParaRPr kumimoji="0" lang="zh-TW" altLang="en-US" sz="1500">
                  <a:solidFill>
                    <a:srgbClr val="FFFFFF"/>
                  </a:solidFill>
                  <a:latin typeface="Calibri Light" pitchFamily="34" charset="0"/>
                  <a:ea typeface="MS PGothic" pitchFamily="34" charset="-128"/>
                </a:endParaRPr>
              </a:p>
            </p:txBody>
          </p:sp>
          <p:sp>
            <p:nvSpPr>
              <p:cNvPr id="31779" name="Rectangle 84"/>
              <p:cNvSpPr>
                <a:spLocks noChangeArrowheads="1"/>
              </p:cNvSpPr>
              <p:nvPr/>
            </p:nvSpPr>
            <p:spPr bwMode="auto"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rgbClr val="F9B439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rot="10800000" lIns="102395" tIns="51198" rIns="102395" bIns="51198" anchor="ctr"/>
              <a:lstStyle/>
              <a:p>
                <a:pPr algn="ctr" defTabSz="766763"/>
                <a:endParaRPr kumimoji="0" lang="zh-TW" altLang="en-US" sz="1500">
                  <a:solidFill>
                    <a:srgbClr val="FFFFFF"/>
                  </a:solidFill>
                  <a:latin typeface="Calibri Light" pitchFamily="34" charset="0"/>
                  <a:ea typeface="MS PGothic" pitchFamily="34" charset="-128"/>
                </a:endParaRPr>
              </a:p>
            </p:txBody>
          </p:sp>
          <p:sp>
            <p:nvSpPr>
              <p:cNvPr id="31780" name="Rectangle 89"/>
              <p:cNvSpPr>
                <a:spLocks noChangeArrowheads="1"/>
              </p:cNvSpPr>
              <p:nvPr/>
            </p:nvSpPr>
            <p:spPr bwMode="auto"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rgbClr val="7C69A8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rot="10800000" lIns="102395" tIns="51198" rIns="102395" bIns="51198" anchor="ctr"/>
              <a:lstStyle/>
              <a:p>
                <a:pPr algn="ctr" defTabSz="766763"/>
                <a:endParaRPr kumimoji="0" lang="zh-TW" altLang="en-US" sz="1500">
                  <a:solidFill>
                    <a:srgbClr val="FFFFFF"/>
                  </a:solidFill>
                  <a:latin typeface="Calibri Light" pitchFamily="34" charset="0"/>
                  <a:ea typeface="MS PGothic" pitchFamily="34" charset="-128"/>
                </a:endParaRPr>
              </a:p>
            </p:txBody>
          </p:sp>
          <p:sp>
            <p:nvSpPr>
              <p:cNvPr id="31781" name="Rectangle 90"/>
              <p:cNvSpPr>
                <a:spLocks noChangeArrowheads="1"/>
              </p:cNvSpPr>
              <p:nvPr/>
            </p:nvSpPr>
            <p:spPr bwMode="auto"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rgbClr val="404F64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rot="10800000" lIns="102395" tIns="51198" rIns="102395" bIns="51198" anchor="ctr"/>
              <a:lstStyle/>
              <a:p>
                <a:pPr algn="ctr" defTabSz="766763"/>
                <a:endParaRPr kumimoji="0" lang="zh-TW" altLang="en-US" sz="1500">
                  <a:solidFill>
                    <a:srgbClr val="FFFFFF"/>
                  </a:solidFill>
                  <a:latin typeface="Calibri Light" pitchFamily="34" charset="0"/>
                  <a:ea typeface="MS PGothic" pitchFamily="34" charset="-128"/>
                </a:endParaRPr>
              </a:p>
            </p:txBody>
          </p:sp>
        </p:grpSp>
        <p:sp>
          <p:nvSpPr>
            <p:cNvPr id="31775" name="TextBox 80"/>
            <p:cNvSpPr txBox="1">
              <a:spLocks noChangeArrowheads="1"/>
            </p:cNvSpPr>
            <p:nvPr/>
          </p:nvSpPr>
          <p:spPr bwMode="auto">
            <a:xfrm>
              <a:off x="1739573" y="2035733"/>
              <a:ext cx="20937538" cy="565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405" tIns="19202" rIns="38405" bIns="19202">
              <a:spAutoFit/>
            </a:bodyPr>
            <a:lstStyle/>
            <a:p>
              <a:pPr algn="ctr" defTabSz="766763"/>
              <a:endParaRPr kumimoji="0" lang="id-ID" altLang="zh-TW" sz="1600">
                <a:solidFill>
                  <a:schemeClr val="accent1"/>
                </a:solidFill>
                <a:latin typeface="Calibri Light" pitchFamily="34" charset="0"/>
                <a:ea typeface="MS PGothic" pitchFamily="34" charset="-128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53" grpId="0"/>
      <p:bldP spid="54" grpId="0"/>
      <p:bldP spid="60" grpId="0"/>
      <p:bldP spid="61" grpId="0"/>
      <p:bldP spid="62" grpId="0"/>
      <p:bldP spid="67" grpId="0"/>
      <p:bldP spid="68" grpId="0"/>
      <p:bldP spid="75" grpId="0"/>
      <p:bldP spid="7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圖片 3" descr="文藝復興圖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0"/>
            <a:ext cx="9267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-457200" y="2057400"/>
            <a:ext cx="9982200" cy="26670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TW" altLang="en-US" u="none"/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371600" y="2130425"/>
            <a:ext cx="7772400" cy="1470025"/>
          </a:xfrm>
        </p:spPr>
        <p:txBody>
          <a:bodyPr/>
          <a:lstStyle/>
          <a:p>
            <a:pPr eaLnBrk="1" hangingPunct="1"/>
            <a:r>
              <a:rPr lang="zh-CN" altLang="zh-TW" sz="5400" b="1" smtClean="0">
                <a:latin typeface="SimSun" pitchFamily="2" charset="-122"/>
              </a:rPr>
              <a:t> </a:t>
            </a:r>
            <a:r>
              <a:rPr lang="en-US" altLang="zh-CN" sz="5400" b="1" smtClean="0">
                <a:latin typeface="SimSun" pitchFamily="2" charset="-122"/>
              </a:rPr>
              <a:t> </a:t>
            </a:r>
            <a:r>
              <a:rPr lang="zh-TW" altLang="en-US" sz="3600" b="1" smtClean="0">
                <a:latin typeface="標楷體" pitchFamily="65" charset="-120"/>
                <a:ea typeface="標楷體" pitchFamily="65" charset="-120"/>
              </a:rPr>
              <a:t>文藝復興</a:t>
            </a:r>
            <a:r>
              <a:rPr lang="en-US" altLang="zh-TW" sz="3600" b="1" smtClean="0">
                <a:latin typeface="標楷體" pitchFamily="65" charset="-120"/>
                <a:ea typeface="標楷體" pitchFamily="65" charset="-120"/>
              </a:rPr>
              <a:t>14-17</a:t>
            </a:r>
            <a:r>
              <a:rPr lang="zh-TW" altLang="en-US" sz="3600" b="1" smtClean="0">
                <a:latin typeface="標楷體" pitchFamily="65" charset="-120"/>
                <a:ea typeface="標楷體" pitchFamily="65" charset="-120"/>
              </a:rPr>
              <a:t>世紀</a:t>
            </a:r>
            <a:endParaRPr lang="zh-CN" altLang="en-US" sz="3600" b="1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276600" y="3870325"/>
            <a:ext cx="5867400" cy="1741488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西方現代文明的溫床</a:t>
            </a:r>
            <a:endParaRPr lang="zh-TW" altLang="zh-TW" sz="2800" b="1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4419600"/>
            <a:ext cx="8305800" cy="2133600"/>
          </a:xfrm>
        </p:spPr>
        <p:txBody>
          <a:bodyPr/>
          <a:lstStyle/>
          <a:p>
            <a:pPr eaLnBrk="1" hangingPunct="1"/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文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藝復興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主张人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體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是最和谐的比例，把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它應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用到建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築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和以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宗教故事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為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主题的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繪畫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、雕塑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上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並將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神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人格化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。</a:t>
            </a:r>
            <a:endParaRPr lang="zh-CN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CN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人文主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義開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始用研究古典文学的方法研究</a:t>
            </a: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聖經</a:t>
            </a: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，将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聖經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翻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成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民族语言，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導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致宗教改革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運動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pic>
        <p:nvPicPr>
          <p:cNvPr id="4" name="圖片 3" descr="最後的審判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58026"/>
            <a:ext cx="3962400" cy="40091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圖片 4" descr="人體比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8483" y="228600"/>
            <a:ext cx="3968150" cy="40059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4"/>
          <a:stretch/>
        </p:blipFill>
        <p:spPr>
          <a:xfrm>
            <a:off x="0" y="-27385"/>
            <a:ext cx="9346397" cy="688538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27784" y="-603448"/>
            <a:ext cx="6858000" cy="2387600"/>
          </a:xfrm>
        </p:spPr>
        <p:txBody>
          <a:bodyPr>
            <a:normAutofit/>
          </a:bodyPr>
          <a:lstStyle/>
          <a:p>
            <a:r>
              <a:rPr altLang="zh-TW" b="1" dirty="0" smtClean="0"/>
              <a:t/>
            </a:r>
            <a:br>
              <a:rPr altLang="zh-TW" b="1" dirty="0" smtClean="0"/>
            </a:br>
            <a:r>
              <a:rPr lang="en-US" altLang="zh-TW" b="1" dirty="0" smtClean="0"/>
              <a:t>1.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孩子的泡泡夢</a:t>
            </a:r>
            <a:r>
              <a:rPr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773288" y="1534400"/>
            <a:ext cx="6400800" cy="2800368"/>
          </a:xfrm>
        </p:spPr>
        <p:txBody>
          <a:bodyPr>
            <a:normAutofit/>
          </a:bodyPr>
          <a:lstStyle/>
          <a:p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五光十彩的泡泡</a:t>
            </a:r>
            <a:endParaRPr lang="en-US" altLang="zh-TW" sz="24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語的困惑</a:t>
            </a:r>
            <a:endParaRPr lang="en-US" altLang="zh-TW" sz="24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荷花池中的異次元世界</a:t>
            </a:r>
            <a:endParaRPr lang="en-US" altLang="zh-TW" sz="24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43200" y="228600"/>
            <a:ext cx="6400800" cy="1219200"/>
          </a:xfrm>
        </p:spPr>
        <p:txBody>
          <a:bodyPr/>
          <a:lstStyle/>
          <a:p>
            <a:pPr eaLnBrk="1" hangingPunct="1"/>
            <a:r>
              <a:rPr lang="zh-TW" altLang="en-US" b="1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文藝復興促進人文</a:t>
            </a:r>
            <a:r>
              <a:rPr lang="zh-CN" altLang="en-US" b="1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思想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04800" y="1600200"/>
            <a:ext cx="8229600" cy="4495800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人文主</a:t>
            </a:r>
            <a:r>
              <a:rPr lang="zh-TW" altLang="en-US" sz="28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義</a:t>
            </a:r>
            <a:r>
              <a:rPr lang="zh-CN" altLang="en-US" sz="28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思想</a:t>
            </a:r>
            <a:r>
              <a:rPr lang="zh-TW" altLang="en-US" sz="28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興起</a:t>
            </a:r>
            <a:endParaRPr lang="en-US" altLang="zh-CN" sz="2800" b="1" smtClean="0">
              <a:solidFill>
                <a:srgbClr val="A5002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8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  </a:t>
            </a:r>
            <a:endParaRPr lang="en-US" altLang="zh-TW" sz="2800" b="1" smtClean="0">
              <a:solidFill>
                <a:srgbClr val="A5002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CN" sz="28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主张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個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性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解放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，反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對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中世纪的禁欲主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義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和宗教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觀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；提倡科学，反蒙昧主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義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擺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脱教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會對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思想的束缚；肯定人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權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，反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對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神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權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，神学和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經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院哲学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為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基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礎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的一切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權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威和教条</a:t>
            </a:r>
            <a:r>
              <a:rPr lang="zh-CN" altLang="zh-TW" sz="2800" b="1" smtClean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04800" y="5181600"/>
            <a:ext cx="8839200" cy="1676400"/>
          </a:xfrm>
        </p:spPr>
        <p:txBody>
          <a:bodyPr/>
          <a:lstStyle/>
          <a:p>
            <a:pPr eaLnBrk="1" hangingPunct="1"/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人文主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義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歌颂世俗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蔑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视天堂，理性取代神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啟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，人是生活的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創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造者和享受者，要求文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藝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表现思想感情，科学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為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人谋福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，教育發展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人的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個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性，把人的思想感情和智慧，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從神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学的束缚中解放出来。提倡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個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性自由。</a:t>
            </a:r>
          </a:p>
        </p:txBody>
      </p:sp>
      <p:pic>
        <p:nvPicPr>
          <p:cNvPr id="13315" name="圖片 3" descr="人文主義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85725"/>
            <a:ext cx="85344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228600"/>
            <a:ext cx="5943600" cy="1219200"/>
          </a:xfrm>
        </p:spPr>
        <p:txBody>
          <a:bodyPr/>
          <a:lstStyle/>
          <a:p>
            <a:pPr eaLnBrk="1" hangingPunct="1"/>
            <a:r>
              <a:rPr lang="zh-TW" altLang="en-US" b="1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文藝復興擴大了人類宇宙觀</a:t>
            </a:r>
            <a:endParaRPr lang="zh-CN" altLang="en-US" b="1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600200"/>
            <a:ext cx="7848600" cy="4495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altLang="zh-CN" b="1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zh-CN" b="1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endParaRPr lang="zh-CN" altLang="zh-TW" b="1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460" name="Rectangle 3"/>
          <p:cNvSpPr txBox="1">
            <a:spLocks noChangeArrowheads="1"/>
          </p:cNvSpPr>
          <p:nvPr/>
        </p:nvSpPr>
        <p:spPr bwMode="auto">
          <a:xfrm>
            <a:off x="381000" y="1905000"/>
            <a:ext cx="822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defTabSz="685800" eaLnBrk="1" hangingPunct="1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/>
            </a:pPr>
            <a:r>
              <a:rPr kumimoji="0" lang="zh-TW" altLang="en-US" sz="2400" b="1" u="none" dirty="0">
                <a:latin typeface="標楷體" pitchFamily="65" charset="-120"/>
                <a:ea typeface="標楷體" pitchFamily="65" charset="-120"/>
              </a:rPr>
              <a:t>喬爾丹諾</a:t>
            </a:r>
            <a:r>
              <a:rPr kumimoji="0" lang="en-US" altLang="zh-TW" sz="2400" b="1" u="none" dirty="0">
                <a:latin typeface="標楷體" pitchFamily="65" charset="-120"/>
                <a:ea typeface="標楷體" pitchFamily="65" charset="-120"/>
              </a:rPr>
              <a:t>·</a:t>
            </a:r>
            <a:r>
              <a:rPr kumimoji="0" lang="zh-TW" altLang="en-US" sz="2400" b="1" u="none" dirty="0">
                <a:latin typeface="標楷體" pitchFamily="65" charset="-120"/>
                <a:ea typeface="標楷體" pitchFamily="65" charset="-120"/>
              </a:rPr>
              <a:t>布魯諾 </a:t>
            </a:r>
            <a:r>
              <a:rPr kumimoji="0" lang="en-US" altLang="zh-TW" sz="2400" b="1" u="none" dirty="0">
                <a:latin typeface="標楷體" pitchFamily="65" charset="-120"/>
                <a:ea typeface="標楷體" pitchFamily="65" charset="-120"/>
              </a:rPr>
              <a:t>Giordano Bruno</a:t>
            </a:r>
          </a:p>
          <a:p>
            <a:pPr marL="171450" indent="-171450" defTabSz="685800" eaLnBrk="1" hangingPunct="1">
              <a:lnSpc>
                <a:spcPct val="90000"/>
              </a:lnSpc>
              <a:spcBef>
                <a:spcPts val="750"/>
              </a:spcBef>
              <a:buFont typeface="Wingdings" pitchFamily="2" charset="2"/>
              <a:buNone/>
              <a:defRPr/>
            </a:pPr>
            <a:r>
              <a:rPr kumimoji="0" lang="zh-TW" altLang="en-US" sz="2400" b="1" u="none" dirty="0">
                <a:latin typeface="標楷體" pitchFamily="65" charset="-120"/>
                <a:ea typeface="標楷體" pitchFamily="65" charset="-120"/>
              </a:rPr>
              <a:t>“真理前半步不退！”豐富和發展了哥白尼學說。</a:t>
            </a:r>
            <a:endParaRPr kumimoji="0" lang="en-US" altLang="zh-TW" sz="2400" b="1" u="none" dirty="0">
              <a:latin typeface="標楷體" pitchFamily="65" charset="-120"/>
              <a:ea typeface="標楷體" pitchFamily="65" charset="-120"/>
            </a:endParaRPr>
          </a:p>
          <a:p>
            <a:pPr marL="171450" indent="-171450" defTabSz="685800" eaLnBrk="1" hangingPunct="1">
              <a:lnSpc>
                <a:spcPct val="90000"/>
              </a:lnSpc>
              <a:spcBef>
                <a:spcPts val="750"/>
              </a:spcBef>
              <a:buFont typeface="Wingdings" pitchFamily="2" charset="2"/>
              <a:buNone/>
              <a:defRPr/>
            </a:pPr>
            <a:endParaRPr kumimoji="0" lang="en-US" altLang="zh-TW" sz="2400" b="1" u="none" dirty="0">
              <a:latin typeface="標楷體" pitchFamily="65" charset="-120"/>
              <a:ea typeface="標楷體" pitchFamily="65" charset="-120"/>
            </a:endParaRPr>
          </a:p>
          <a:p>
            <a:pPr marL="171450" indent="-171450" defTabSz="685800" eaLnBrk="1" hangingPunct="1">
              <a:lnSpc>
                <a:spcPct val="90000"/>
              </a:lnSpc>
              <a:spcBef>
                <a:spcPts val="750"/>
              </a:spcBef>
              <a:buFont typeface="Wingdings" pitchFamily="2" charset="2"/>
              <a:buNone/>
              <a:defRPr/>
            </a:pPr>
            <a:r>
              <a:rPr kumimoji="0" lang="zh-TW" altLang="en-US" sz="2400" b="1" u="none" dirty="0">
                <a:latin typeface="標楷體" pitchFamily="65" charset="-120"/>
                <a:ea typeface="標楷體" pitchFamily="65" charset="-120"/>
              </a:rPr>
              <a:t>在</a:t>
            </a:r>
            <a:r>
              <a:rPr kumimoji="0" lang="en-US" altLang="zh-TW" sz="2400" b="1" u="none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kumimoji="0" lang="zh-TW" altLang="en-US" sz="2400" b="1" u="none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論無限、宇宙及世界</a:t>
            </a:r>
            <a:r>
              <a:rPr kumimoji="0" lang="en-US" altLang="zh-TW" sz="2400" b="1" u="none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kumimoji="0" lang="zh-TW" altLang="en-US" sz="2400" b="1" u="none" dirty="0">
                <a:latin typeface="標楷體" pitchFamily="65" charset="-120"/>
                <a:ea typeface="標楷體" pitchFamily="65" charset="-120"/>
              </a:rPr>
              <a:t>中，提出宇宙無限論，認爲</a:t>
            </a:r>
            <a:endParaRPr kumimoji="0" lang="en-US" altLang="zh-TW" sz="2400" b="1" u="none" dirty="0">
              <a:latin typeface="標楷體" pitchFamily="65" charset="-120"/>
              <a:ea typeface="標楷體" pitchFamily="65" charset="-120"/>
            </a:endParaRPr>
          </a:p>
          <a:p>
            <a:pPr marL="171450" indent="-171450" defTabSz="685800" eaLnBrk="1" hangingPunct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/>
            </a:pPr>
            <a:r>
              <a:rPr kumimoji="0" lang="zh-TW" altLang="en-US" sz="2400" b="1" u="none" dirty="0">
                <a:latin typeface="標楷體" pitchFamily="65" charset="-120"/>
                <a:ea typeface="標楷體" pitchFamily="65" charset="-120"/>
              </a:rPr>
              <a:t>宇宙是統一的、物質的、無限和永恒的。</a:t>
            </a:r>
            <a:endParaRPr kumimoji="0" lang="en-US" altLang="zh-TW" sz="2400" b="1" u="none" dirty="0">
              <a:latin typeface="標楷體" pitchFamily="65" charset="-120"/>
              <a:ea typeface="標楷體" pitchFamily="65" charset="-120"/>
            </a:endParaRPr>
          </a:p>
          <a:p>
            <a:pPr marL="171450" indent="-171450" defTabSz="685800" eaLnBrk="1" hangingPunct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/>
            </a:pPr>
            <a:endParaRPr kumimoji="0" lang="en-US" altLang="zh-TW" sz="2400" b="1" u="none" dirty="0">
              <a:latin typeface="標楷體" pitchFamily="65" charset="-120"/>
              <a:ea typeface="標楷體" pitchFamily="65" charset="-120"/>
            </a:endParaRPr>
          </a:p>
          <a:p>
            <a:pPr marL="171450" indent="-171450" defTabSz="685800" eaLnBrk="1" hangingPunct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/>
            </a:pPr>
            <a:r>
              <a:rPr kumimoji="0" lang="zh-TW" altLang="en-US" sz="2400" b="1" u="none" dirty="0">
                <a:latin typeface="標楷體" pitchFamily="65" charset="-120"/>
                <a:ea typeface="標楷體" pitchFamily="65" charset="-120"/>
              </a:rPr>
              <a:t>太陽系外有無數天體世界。</a:t>
            </a:r>
            <a:endParaRPr kumimoji="0" lang="en-US" altLang="zh-TW" sz="2400" b="1" u="none" dirty="0">
              <a:latin typeface="標楷體" pitchFamily="65" charset="-120"/>
              <a:ea typeface="標楷體" pitchFamily="65" charset="-120"/>
            </a:endParaRPr>
          </a:p>
          <a:p>
            <a:pPr marL="171450" indent="-171450" defTabSz="685800" eaLnBrk="1" hangingPunct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/>
            </a:pPr>
            <a:endParaRPr kumimoji="0" lang="en-US" altLang="zh-TW" sz="2400" b="1" u="none" dirty="0">
              <a:latin typeface="標楷體" pitchFamily="65" charset="-120"/>
              <a:ea typeface="標楷體" pitchFamily="65" charset="-120"/>
            </a:endParaRPr>
          </a:p>
          <a:p>
            <a:pPr marL="171450" indent="-171450" defTabSz="685800" eaLnBrk="1" hangingPunct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/>
            </a:pPr>
            <a:r>
              <a:rPr kumimoji="0" lang="zh-TW" altLang="en-US" sz="2400" b="1" u="none" dirty="0">
                <a:latin typeface="標楷體" pitchFamily="65" charset="-120"/>
                <a:ea typeface="標楷體" pitchFamily="65" charset="-120"/>
              </a:rPr>
              <a:t>人類所見只是無限宇宙中極小一部分，地球是無限宇宙中一粒塵埃。</a:t>
            </a:r>
            <a:endParaRPr kumimoji="0" lang="en-US" altLang="zh-CN" sz="2400" b="1" u="none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1219200"/>
          </a:xfrm>
        </p:spPr>
        <p:txBody>
          <a:bodyPr/>
          <a:lstStyle/>
          <a:p>
            <a:pPr algn="ctr" eaLnBrk="1" hangingPunct="1"/>
            <a:r>
              <a:rPr lang="zh-TW" altLang="en-US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促進現代</a:t>
            </a:r>
            <a:r>
              <a:rPr lang="zh-CN" altLang="en-US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生理</a:t>
            </a:r>
            <a:r>
              <a:rPr lang="zh-TW" altLang="en-US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學</a:t>
            </a:r>
            <a:r>
              <a:rPr lang="zh-CN" altLang="en-US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醫學</a:t>
            </a:r>
            <a:endParaRPr lang="zh-CN" altLang="en-US" b="1" smtClean="0">
              <a:solidFill>
                <a:srgbClr val="A5002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600200"/>
            <a:ext cx="8458200" cy="4800600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比利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時醫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生维塞利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亞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斯（</a:t>
            </a:r>
            <a:r>
              <a:rPr lang="en-US" altLang="zh-CN" sz="2800" b="1" smtClean="0">
                <a:latin typeface="標楷體" pitchFamily="65" charset="-120"/>
                <a:ea typeface="標楷體" pitchFamily="65" charset="-120"/>
              </a:rPr>
              <a:t>Vesalius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）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發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表</a:t>
            </a:r>
            <a:r>
              <a:rPr lang="en-US" altLang="zh-CN" sz="2800" b="1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人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體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结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構</a:t>
            </a:r>
            <a:r>
              <a:rPr lang="en-US" altLang="zh-CN" sz="2800" b="1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一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書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對蓋倫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的「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腦心肺氣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三位一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體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」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學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说提出挑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戰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。</a:t>
            </a:r>
            <a:endParaRPr lang="zh-CN" altLang="zh-TW" sz="28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CN" sz="28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西班牙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醫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生塞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爾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维特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發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现血液的小循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環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系统，证明血液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從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右心室流向肺部，通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過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曲折路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線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到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達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左心室</a:t>
            </a:r>
            <a:endParaRPr lang="zh-CN" altLang="zh-TW" sz="28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CN" sz="28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英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國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解剖学家威廉</a:t>
            </a:r>
            <a:r>
              <a:rPr lang="en-US" altLang="zh-TW" sz="2800" b="1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哈维，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經過動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物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解剖實驗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發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表</a:t>
            </a:r>
            <a:r>
              <a:rPr lang="en-US" altLang="zh-CN" sz="2800" b="1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心血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運動論</a:t>
            </a:r>
            <a:r>
              <a:rPr lang="en-US" altLang="zh-CN" sz="2800" b="1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等著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作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，系统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解釋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血液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運動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规律和心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臟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運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作原理。指出，心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臟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是血液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運動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中心和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動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力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來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源。这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發現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使他成为近代生理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學</a:t>
            </a:r>
            <a:r>
              <a:rPr lang="zh-CN" altLang="en-US" sz="2800" b="1" smtClean="0">
                <a:latin typeface="標楷體" pitchFamily="65" charset="-120"/>
                <a:ea typeface="標楷體" pitchFamily="65" charset="-120"/>
              </a:rPr>
              <a:t>鼻祖。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5105400" cy="1143000"/>
          </a:xfrm>
        </p:spPr>
        <p:txBody>
          <a:bodyPr/>
          <a:lstStyle/>
          <a:p>
            <a:pPr algn="ctr" eaLnBrk="1" hangingPunct="1"/>
            <a:r>
              <a:rPr lang="zh-CN" altLang="en-US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物理学</a:t>
            </a:r>
            <a:endParaRPr lang="zh-CN" altLang="en-US" smtClean="0">
              <a:solidFill>
                <a:srgbClr val="A5002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6200" y="1676400"/>
            <a:ext cx="5181600" cy="4724400"/>
          </a:xfrm>
        </p:spPr>
        <p:txBody>
          <a:bodyPr/>
          <a:lstStyle/>
          <a:p>
            <a:pPr eaLnBrk="1" hangingPunct="1"/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物理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學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方面，伽利略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發現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落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體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、抛物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體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和振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擺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三大定律，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對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宇宙有了新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認識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。</a:t>
            </a:r>
            <a:endParaRPr lang="zh-CN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CN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托里拆利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實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验证明了空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氣壓力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發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明了水银柱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氣壓計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。</a:t>
            </a:r>
            <a:endParaRPr lang="zh-CN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CN" sz="24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英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國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科学家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羅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伯特博伊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爾發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现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氣體壓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力定律</a:t>
            </a:r>
            <a:r>
              <a:rPr lang="zh-CN" altLang="en-US" sz="2000" smtClean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pic>
        <p:nvPicPr>
          <p:cNvPr id="16388" name="圖片 3" descr="自由落體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0"/>
            <a:ext cx="3352800" cy="695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編號版面配置區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0BBA319F-A6C7-4649-8D6D-B6E0F6CB9B5A}" type="slidenum">
              <a:rPr kumimoji="0" lang="en-US" altLang="zh-TW" sz="1200" u="none">
                <a:solidFill>
                  <a:srgbClr val="898989"/>
                </a:solidFill>
              </a:rPr>
              <a:pPr algn="r" eaLnBrk="1" hangingPunct="1"/>
              <a:t>45</a:t>
            </a:fld>
            <a:endParaRPr kumimoji="0" lang="en-US" altLang="zh-TW" sz="1200" u="none">
              <a:solidFill>
                <a:srgbClr val="898989"/>
              </a:solidFill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990600" y="6324600"/>
            <a:ext cx="81534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12" name="標題 7"/>
          <p:cNvSpPr>
            <a:spLocks noGrp="1"/>
          </p:cNvSpPr>
          <p:nvPr>
            <p:ph type="title" idx="4294967295"/>
          </p:nvPr>
        </p:nvSpPr>
        <p:spPr>
          <a:xfrm>
            <a:off x="2743200" y="228600"/>
            <a:ext cx="6400800" cy="1219200"/>
          </a:xfrm>
        </p:spPr>
        <p:txBody>
          <a:bodyPr/>
          <a:lstStyle/>
          <a:p>
            <a:pPr eaLnBrk="1" hangingPunct="1"/>
            <a:r>
              <a:rPr lang="en-US" altLang="zh-TW" sz="3200" b="1" smtClean="0"/>
              <a:t>Silk Road Perspectives</a:t>
            </a:r>
          </a:p>
        </p:txBody>
      </p:sp>
      <p:cxnSp>
        <p:nvCxnSpPr>
          <p:cNvPr id="9" name="直線接點 8"/>
          <p:cNvCxnSpPr/>
          <p:nvPr/>
        </p:nvCxnSpPr>
        <p:spPr>
          <a:xfrm>
            <a:off x="0" y="1295400"/>
            <a:ext cx="81534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群組 14"/>
          <p:cNvGrpSpPr>
            <a:grpSpLocks/>
          </p:cNvGrpSpPr>
          <p:nvPr/>
        </p:nvGrpSpPr>
        <p:grpSpPr bwMode="auto">
          <a:xfrm>
            <a:off x="-1588" y="0"/>
            <a:ext cx="9153526" cy="6858000"/>
            <a:chOff x="-1588" y="0"/>
            <a:chExt cx="9153526" cy="6858000"/>
          </a:xfrm>
        </p:grpSpPr>
        <p:pic>
          <p:nvPicPr>
            <p:cNvPr id="17443" name="圖片 10" descr="silk road west east.jpg"/>
            <p:cNvPicPr>
              <a:picLocks noChangeAspect="1"/>
            </p:cNvPicPr>
            <p:nvPr/>
          </p:nvPicPr>
          <p:blipFill>
            <a:blip r:embed="rId4">
              <a:lum bright="10000" contrast="20000"/>
            </a:blip>
            <a:srcRect/>
            <a:stretch>
              <a:fillRect/>
            </a:stretch>
          </p:blipFill>
          <p:spPr bwMode="auto">
            <a:xfrm>
              <a:off x="-1588" y="0"/>
              <a:ext cx="9153526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圖片 11" descr="east vs west.jpg"/>
            <p:cNvPicPr>
              <a:picLocks noChangeAspect="1"/>
            </p:cNvPicPr>
            <p:nvPr/>
          </p:nvPicPr>
          <p:blipFill>
            <a:blip r:embed="rId5" cstate="print"/>
            <a:srcRect l="61556" t="14908" r="-728" b="23598"/>
            <a:stretch>
              <a:fillRect/>
            </a:stretch>
          </p:blipFill>
          <p:spPr>
            <a:xfrm>
              <a:off x="6858000" y="4038600"/>
              <a:ext cx="1066800" cy="25146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pic>
          <p:nvPicPr>
            <p:cNvPr id="13" name="圖片 12" descr="east vs west.jpg"/>
            <p:cNvPicPr>
              <a:picLocks noChangeAspect="1"/>
            </p:cNvPicPr>
            <p:nvPr/>
          </p:nvPicPr>
          <p:blipFill>
            <a:blip r:embed="rId5" cstate="print"/>
            <a:srcRect t="15182" r="60607" b="22254"/>
            <a:stretch>
              <a:fillRect/>
            </a:stretch>
          </p:blipFill>
          <p:spPr>
            <a:xfrm>
              <a:off x="1143000" y="228600"/>
              <a:ext cx="990600" cy="23622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scene3d>
              <a:camera prst="orthographicFront">
                <a:rot lat="0" lon="0" rev="16200000"/>
              </a:camera>
              <a:lightRig rig="threePt" dir="t"/>
            </a:scene3d>
          </p:spPr>
        </p:pic>
      </p:grpSp>
      <p:grpSp>
        <p:nvGrpSpPr>
          <p:cNvPr id="3" name="群組 15"/>
          <p:cNvGrpSpPr>
            <a:grpSpLocks/>
          </p:cNvGrpSpPr>
          <p:nvPr/>
        </p:nvGrpSpPr>
        <p:grpSpPr bwMode="auto">
          <a:xfrm>
            <a:off x="-9525" y="0"/>
            <a:ext cx="9153525" cy="6858000"/>
            <a:chOff x="-1588" y="0"/>
            <a:chExt cx="9153526" cy="6858000"/>
          </a:xfrm>
        </p:grpSpPr>
        <p:pic>
          <p:nvPicPr>
            <p:cNvPr id="17440" name="圖片 10" descr="silk road west east.jpg"/>
            <p:cNvPicPr>
              <a:picLocks noChangeAspect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-1588" y="0"/>
              <a:ext cx="9153526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圖片 17" descr="east vs west.jpg"/>
            <p:cNvPicPr>
              <a:picLocks noChangeAspect="1"/>
            </p:cNvPicPr>
            <p:nvPr/>
          </p:nvPicPr>
          <p:blipFill>
            <a:blip r:embed="rId5" cstate="print">
              <a:grayscl/>
            </a:blip>
            <a:srcRect l="61556" t="14908" r="-728" b="23598"/>
            <a:stretch>
              <a:fillRect/>
            </a:stretch>
          </p:blipFill>
          <p:spPr>
            <a:xfrm>
              <a:off x="6858000" y="4038600"/>
              <a:ext cx="1066800" cy="25146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pic>
          <p:nvPicPr>
            <p:cNvPr id="19" name="圖片 18" descr="east vs west.jpg"/>
            <p:cNvPicPr>
              <a:picLocks noChangeAspect="1"/>
            </p:cNvPicPr>
            <p:nvPr/>
          </p:nvPicPr>
          <p:blipFill>
            <a:blip r:embed="rId5" cstate="print">
              <a:grayscl/>
            </a:blip>
            <a:srcRect t="15182" r="60607" b="22254"/>
            <a:stretch>
              <a:fillRect/>
            </a:stretch>
          </p:blipFill>
          <p:spPr>
            <a:xfrm>
              <a:off x="1141412" y="0"/>
              <a:ext cx="990600" cy="23622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scene3d>
              <a:camera prst="orthographicFront">
                <a:rot lat="0" lon="0" rev="16200000"/>
              </a:camera>
              <a:lightRig rig="threePt" dir="t"/>
            </a:scene3d>
          </p:spPr>
        </p:pic>
      </p:grpSp>
      <p:pic>
        <p:nvPicPr>
          <p:cNvPr id="11" name="圖片 10" descr="war-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47800" y="3491598"/>
            <a:ext cx="3276600" cy="22996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圖片 9" descr="war-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14800" y="1676400"/>
            <a:ext cx="3736975" cy="223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418" name="文字方塊 13"/>
          <p:cNvSpPr txBox="1">
            <a:spLocks noChangeArrowheads="1"/>
          </p:cNvSpPr>
          <p:nvPr/>
        </p:nvSpPr>
        <p:spPr bwMode="auto">
          <a:xfrm>
            <a:off x="0" y="3178175"/>
            <a:ext cx="9144000" cy="57943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kumimoji="0" lang="zh-CN" altLang="en-US" sz="3200" b="1" u="none">
                <a:latin typeface="標楷體" pitchFamily="65" charset="-120"/>
                <a:ea typeface="標楷體" pitchFamily="65" charset="-120"/>
              </a:rPr>
              <a:t>奥斯曼帝国控制了欧亚之间主要的陆路贸易路线</a:t>
            </a:r>
            <a:endParaRPr kumimoji="0" lang="zh-TW" altLang="en-US" sz="3200" b="1" u="none">
              <a:latin typeface="Calibri" pitchFamily="34" charset="0"/>
            </a:endParaRPr>
          </a:p>
        </p:txBody>
      </p:sp>
      <p:grpSp>
        <p:nvGrpSpPr>
          <p:cNvPr id="4" name="群組 22"/>
          <p:cNvGrpSpPr>
            <a:grpSpLocks/>
          </p:cNvGrpSpPr>
          <p:nvPr/>
        </p:nvGrpSpPr>
        <p:grpSpPr bwMode="auto">
          <a:xfrm>
            <a:off x="0" y="0"/>
            <a:ext cx="9144000" cy="6899275"/>
            <a:chOff x="0" y="-41065"/>
            <a:chExt cx="9144000" cy="6899065"/>
          </a:xfrm>
        </p:grpSpPr>
        <p:pic>
          <p:nvPicPr>
            <p:cNvPr id="17437" name="圖片 19" descr="sea power.jp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-41065"/>
              <a:ext cx="9144000" cy="6899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38" name="文字方塊 20"/>
            <p:cNvSpPr txBox="1">
              <a:spLocks noChangeArrowheads="1"/>
            </p:cNvSpPr>
            <p:nvPr/>
          </p:nvSpPr>
          <p:spPr bwMode="auto">
            <a:xfrm>
              <a:off x="0" y="3178287"/>
              <a:ext cx="9144000" cy="1190589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</a:pPr>
              <a:r>
                <a:rPr kumimoji="0" lang="en-US" altLang="zh-TW" sz="4000" b="1" u="none">
                  <a:latin typeface="Calibri" pitchFamily="34" charset="0"/>
                  <a:ea typeface="標楷體" pitchFamily="65" charset="-120"/>
                </a:rPr>
                <a:t>15</a:t>
              </a:r>
              <a:r>
                <a:rPr kumimoji="0" lang="zh-CN" altLang="en-US" sz="4000" b="1" u="none">
                  <a:latin typeface="Calibri" pitchFamily="34" charset="0"/>
                  <a:ea typeface="標楷體" pitchFamily="65" charset="-120"/>
                </a:rPr>
                <a:t>世纪西方海</a:t>
              </a:r>
              <a:r>
                <a:rPr kumimoji="0" lang="zh-TW" altLang="en-US" sz="4000" b="1" u="none">
                  <a:latin typeface="Calibri" pitchFamily="34" charset="0"/>
                  <a:ea typeface="標楷體" pitchFamily="65" charset="-120"/>
                </a:rPr>
                <a:t>權</a:t>
              </a:r>
              <a:r>
                <a:rPr kumimoji="0" lang="zh-CN" altLang="en-US" sz="4000" b="1" u="none">
                  <a:latin typeface="Calibri" pitchFamily="34" charset="0"/>
                  <a:ea typeface="標楷體" pitchFamily="65" charset="-120"/>
                </a:rPr>
                <a:t>崛起</a:t>
              </a:r>
              <a:endParaRPr kumimoji="0" lang="zh-CN" altLang="zh-TW" sz="4000" b="1" u="none">
                <a:latin typeface="Calibri" pitchFamily="34" charset="0"/>
                <a:ea typeface="標楷體" pitchFamily="65" charset="-120"/>
              </a:endParaRPr>
            </a:p>
            <a:p>
              <a:pPr algn="ctr" eaLnBrk="1" hangingPunct="1">
                <a:lnSpc>
                  <a:spcPct val="90000"/>
                </a:lnSpc>
              </a:pPr>
              <a:r>
                <a:rPr kumimoji="0" lang="zh-CN" altLang="en-US" sz="4000" b="1" u="none">
                  <a:latin typeface="Calibri" pitchFamily="34" charset="0"/>
                  <a:ea typeface="標楷體" pitchFamily="65" charset="-120"/>
                </a:rPr>
                <a:t>改</a:t>
              </a:r>
              <a:r>
                <a:rPr kumimoji="0" lang="zh-CN" altLang="zh-TW" sz="4000" b="1" u="none">
                  <a:latin typeface="Calibri" pitchFamily="34" charset="0"/>
                  <a:ea typeface="標楷體" pitchFamily="65" charset="-120"/>
                </a:rPr>
                <a:t>變</a:t>
              </a:r>
              <a:r>
                <a:rPr kumimoji="0" lang="zh-TW" altLang="en-US" sz="4000" b="1" u="none">
                  <a:latin typeface="Calibri" pitchFamily="34" charset="0"/>
                  <a:ea typeface="標楷體" pitchFamily="65" charset="-120"/>
                </a:rPr>
                <a:t>歐洲人世界觀</a:t>
              </a:r>
            </a:p>
          </p:txBody>
        </p:sp>
        <p:sp>
          <p:nvSpPr>
            <p:cNvPr id="17439" name="文字方塊 21"/>
            <p:cNvSpPr txBox="1">
              <a:spLocks noChangeArrowheads="1"/>
            </p:cNvSpPr>
            <p:nvPr/>
          </p:nvSpPr>
          <p:spPr bwMode="auto">
            <a:xfrm>
              <a:off x="0" y="3886290"/>
              <a:ext cx="9144000" cy="36670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kumimoji="0" lang="en-US" altLang="zh-TW" b="1" u="none">
                  <a:latin typeface="Calibri" pitchFamily="34" charset="0"/>
                </a:rPr>
                <a:t>Discover of America</a:t>
              </a:r>
            </a:p>
          </p:txBody>
        </p:sp>
      </p:grp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3048000" y="157163"/>
            <a:ext cx="5175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kumimoji="0" lang="en-US" altLang="zh-TW" sz="12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新細明體" pitchFamily="18" charset="-120"/>
              </a:rPr>
              <a:t>BC </a:t>
            </a:r>
          </a:p>
          <a:p>
            <a:pPr eaLnBrk="1" hangingPunct="1">
              <a:defRPr/>
            </a:pPr>
            <a:r>
              <a:rPr kumimoji="0" lang="en-US" altLang="zh-TW" sz="12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新細明體" pitchFamily="18" charset="-120"/>
              </a:rPr>
              <a:t>2000</a:t>
            </a:r>
            <a:endParaRPr lang="en-US" altLang="zh-TW" sz="1200" b="1" u="none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3733800" y="157163"/>
            <a:ext cx="533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zh-TW" sz="1200" b="1" u="none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新細明體" pitchFamily="18" charset="-120"/>
                <a:cs typeface="新細明體" pitchFamily="18" charset="-120"/>
              </a:rPr>
              <a:t>BC</a:t>
            </a:r>
          </a:p>
          <a:p>
            <a:pPr eaLnBrk="1" hangingPunct="1">
              <a:defRPr/>
            </a:pPr>
            <a:r>
              <a:rPr kumimoji="0" lang="en-US" altLang="zh-TW" sz="1200" b="1" u="none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新細明體" pitchFamily="18" charset="-120"/>
              </a:rPr>
              <a:t>1500</a:t>
            </a:r>
            <a:endParaRPr lang="zh-TW" sz="1200" b="1" u="none" dirty="0"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4495800" y="157163"/>
            <a:ext cx="311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kumimoji="0" lang="en-US" altLang="zh-TW" sz="12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新細明體" pitchFamily="18" charset="-120"/>
              </a:rPr>
              <a:t>BC</a:t>
            </a:r>
          </a:p>
          <a:p>
            <a:pPr eaLnBrk="1" hangingPunct="1">
              <a:defRPr/>
            </a:pPr>
            <a:r>
              <a:rPr lang="en-US" altLang="zh-TW" sz="12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新細明體" pitchFamily="18" charset="-120"/>
              </a:rPr>
              <a:t>1000</a:t>
            </a:r>
          </a:p>
        </p:txBody>
      </p:sp>
      <p:sp>
        <p:nvSpPr>
          <p:cNvPr id="27" name="Rectangle 15"/>
          <p:cNvSpPr>
            <a:spLocks noChangeArrowheads="1"/>
          </p:cNvSpPr>
          <p:nvPr/>
        </p:nvSpPr>
        <p:spPr bwMode="auto">
          <a:xfrm>
            <a:off x="5257800" y="157163"/>
            <a:ext cx="2333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kumimoji="0" lang="en-US" altLang="zh-TW" sz="12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新細明體" pitchFamily="18" charset="-120"/>
              </a:rPr>
              <a:t>BC</a:t>
            </a:r>
          </a:p>
          <a:p>
            <a:pPr eaLnBrk="1" hangingPunct="1">
              <a:defRPr/>
            </a:pPr>
            <a:r>
              <a:rPr lang="en-US" altLang="zh-TW" sz="12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新細明體" pitchFamily="18" charset="-120"/>
              </a:rPr>
              <a:t>500</a:t>
            </a:r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6062663" y="157163"/>
            <a:ext cx="1730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kumimoji="0" lang="en-US" altLang="zh-TW" sz="1200" b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新細明體" pitchFamily="18" charset="-120"/>
              </a:rPr>
              <a:t>AC</a:t>
            </a:r>
          </a:p>
          <a:p>
            <a:pPr eaLnBrk="1" hangingPunct="1">
              <a:defRPr/>
            </a:pPr>
            <a:r>
              <a:rPr kumimoji="0" lang="en-US" altLang="zh-TW" sz="1200" b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新細明體" pitchFamily="18" charset="-120"/>
              </a:rPr>
              <a:t>0</a:t>
            </a:r>
          </a:p>
        </p:txBody>
      </p:sp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6808788" y="157163"/>
            <a:ext cx="2333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zh-TW" sz="1200" b="1" u="none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新細明體" pitchFamily="18" charset="-120"/>
                <a:cs typeface="新細明體" pitchFamily="18" charset="-120"/>
              </a:rPr>
              <a:t>AC</a:t>
            </a:r>
          </a:p>
          <a:p>
            <a:pPr eaLnBrk="1" hangingPunct="1">
              <a:defRPr/>
            </a:pPr>
            <a:r>
              <a:rPr kumimoji="0" lang="en-US" altLang="zh-TW" sz="1200" b="1" u="none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新細明體" pitchFamily="18" charset="-120"/>
              </a:rPr>
              <a:t>500</a:t>
            </a:r>
            <a:endParaRPr lang="zh-TW" sz="1200" b="1" u="none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7583488" y="157163"/>
            <a:ext cx="311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zh-TW" sz="1200" b="1" u="none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新細明體" pitchFamily="18" charset="-120"/>
                <a:cs typeface="新細明體" pitchFamily="18" charset="-120"/>
              </a:rPr>
              <a:t>AC</a:t>
            </a:r>
          </a:p>
          <a:p>
            <a:pPr eaLnBrk="1" hangingPunct="1">
              <a:defRPr/>
            </a:pPr>
            <a:r>
              <a:rPr kumimoji="0" lang="en-US" altLang="zh-TW" sz="1200" b="1" u="none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新細明體" pitchFamily="18" charset="-120"/>
              </a:rPr>
              <a:t>1000</a:t>
            </a:r>
            <a:endParaRPr lang="zh-TW" sz="1200" b="1" u="none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31" name="Rectangle 25"/>
          <p:cNvSpPr>
            <a:spLocks noChangeArrowheads="1"/>
          </p:cNvSpPr>
          <p:nvPr/>
        </p:nvSpPr>
        <p:spPr bwMode="auto">
          <a:xfrm>
            <a:off x="68263" y="152400"/>
            <a:ext cx="311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kumimoji="0" lang="en-US" altLang="zh-TW" sz="12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新細明體" pitchFamily="18" charset="-120"/>
              </a:rPr>
              <a:t>BC</a:t>
            </a:r>
          </a:p>
          <a:p>
            <a:pPr eaLnBrk="1" hangingPunct="1">
              <a:defRPr/>
            </a:pPr>
            <a:r>
              <a:rPr lang="en-US" altLang="zh-TW" sz="12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新細明體" pitchFamily="18" charset="-120"/>
              </a:rPr>
              <a:t>4000</a:t>
            </a:r>
          </a:p>
        </p:txBody>
      </p:sp>
      <p:sp>
        <p:nvSpPr>
          <p:cNvPr id="32" name="Rectangle 27"/>
          <p:cNvSpPr>
            <a:spLocks noChangeArrowheads="1"/>
          </p:cNvSpPr>
          <p:nvPr/>
        </p:nvSpPr>
        <p:spPr bwMode="auto">
          <a:xfrm>
            <a:off x="788988" y="152400"/>
            <a:ext cx="311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zh-TW" sz="12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新細明體" pitchFamily="18" charset="-120"/>
              </a:rPr>
              <a:t>BC</a:t>
            </a:r>
          </a:p>
          <a:p>
            <a:pPr eaLnBrk="1" hangingPunct="1">
              <a:defRPr/>
            </a:pPr>
            <a:r>
              <a:rPr lang="en-US" altLang="zh-TW" sz="12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新細明體" pitchFamily="18" charset="-120"/>
              </a:rPr>
              <a:t>3500</a:t>
            </a: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1476375" y="152400"/>
            <a:ext cx="311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kumimoji="0" lang="en-US" altLang="zh-TW" sz="12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新細明體" pitchFamily="18" charset="-120"/>
              </a:rPr>
              <a:t>BC</a:t>
            </a:r>
          </a:p>
          <a:p>
            <a:pPr eaLnBrk="1" hangingPunct="1">
              <a:defRPr/>
            </a:pPr>
            <a:r>
              <a:rPr lang="en-US" altLang="zh-TW" sz="12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新細明體" pitchFamily="18" charset="-120"/>
              </a:rPr>
              <a:t>3000</a:t>
            </a:r>
          </a:p>
        </p:txBody>
      </p:sp>
      <p:sp>
        <p:nvSpPr>
          <p:cNvPr id="34" name="Rectangle 31"/>
          <p:cNvSpPr>
            <a:spLocks noChangeArrowheads="1"/>
          </p:cNvSpPr>
          <p:nvPr/>
        </p:nvSpPr>
        <p:spPr bwMode="auto">
          <a:xfrm>
            <a:off x="2206625" y="152400"/>
            <a:ext cx="311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zh-TW" sz="1200" b="1" u="none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新細明體" pitchFamily="18" charset="-120"/>
                <a:cs typeface="新細明體" pitchFamily="18" charset="-120"/>
              </a:rPr>
              <a:t>BC</a:t>
            </a:r>
          </a:p>
          <a:p>
            <a:pPr eaLnBrk="1" hangingPunct="1">
              <a:defRPr/>
            </a:pPr>
            <a:r>
              <a:rPr kumimoji="0" lang="en-US" altLang="zh-TW" sz="1200" b="1" u="none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新細明體" pitchFamily="18" charset="-120"/>
              </a:rPr>
              <a:t>2500</a:t>
            </a:r>
            <a:endParaRPr lang="zh-TW" sz="1200" b="1" u="none" dirty="0"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36" name="Rectangle 23"/>
          <p:cNvSpPr>
            <a:spLocks noChangeArrowheads="1"/>
          </p:cNvSpPr>
          <p:nvPr/>
        </p:nvSpPr>
        <p:spPr bwMode="auto">
          <a:xfrm>
            <a:off x="8328025" y="157163"/>
            <a:ext cx="311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kumimoji="0" lang="en-US" altLang="zh-TW" sz="1200" b="1" u="none">
                <a:solidFill>
                  <a:srgbClr val="12203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新細明體" pitchFamily="18" charset="-120"/>
              </a:rPr>
              <a:t>AC</a:t>
            </a:r>
          </a:p>
          <a:p>
            <a:pPr eaLnBrk="1" hangingPunct="1">
              <a:defRPr/>
            </a:pPr>
            <a:r>
              <a:rPr lang="en-US" altLang="zh-TW" sz="1200" b="1" u="none">
                <a:solidFill>
                  <a:srgbClr val="12203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新細明體" pitchFamily="18" charset="-120"/>
              </a:rPr>
              <a:t>1500</a:t>
            </a:r>
          </a:p>
        </p:txBody>
      </p:sp>
      <p:sp>
        <p:nvSpPr>
          <p:cNvPr id="54" name="向右箭號 53"/>
          <p:cNvSpPr/>
          <p:nvPr/>
        </p:nvSpPr>
        <p:spPr>
          <a:xfrm>
            <a:off x="0" y="765175"/>
            <a:ext cx="9144000" cy="2159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u="none"/>
          </a:p>
        </p:txBody>
      </p:sp>
      <p:sp>
        <p:nvSpPr>
          <p:cNvPr id="17433" name="文字方塊 36"/>
          <p:cNvSpPr txBox="1">
            <a:spLocks noChangeArrowheads="1"/>
          </p:cNvSpPr>
          <p:nvPr/>
        </p:nvSpPr>
        <p:spPr bwMode="auto">
          <a:xfrm>
            <a:off x="457200" y="614363"/>
            <a:ext cx="2743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kumimoji="0" lang="zh-CN" altLang="en-US" sz="1400" b="1" u="none">
                <a:latin typeface="Calibri" pitchFamily="34" charset="0"/>
              </a:rPr>
              <a:t>广义的丝绸之路</a:t>
            </a:r>
            <a:r>
              <a:rPr kumimoji="0" lang="en-US" altLang="zh-TW" sz="1400" b="1" u="none">
                <a:latin typeface="Calibri" pitchFamily="34" charset="0"/>
              </a:rPr>
              <a:t>:</a:t>
            </a:r>
          </a:p>
          <a:p>
            <a:pPr algn="ctr" eaLnBrk="1" hangingPunct="1"/>
            <a:r>
              <a:rPr kumimoji="0" lang="en-US" altLang="zh-TW" sz="1400" b="1" u="none">
                <a:latin typeface="Calibri" pitchFamily="34" charset="0"/>
              </a:rPr>
              <a:t>BC.4000</a:t>
            </a:r>
            <a:r>
              <a:rPr kumimoji="0" lang="zh-TW" altLang="en-US" sz="1400" b="1" u="none">
                <a:latin typeface="Calibri" pitchFamily="34" charset="0"/>
              </a:rPr>
              <a:t>年</a:t>
            </a:r>
            <a:r>
              <a:rPr kumimoji="0" lang="en-US" altLang="zh-TW" sz="1400" b="1" u="none">
                <a:latin typeface="Calibri" pitchFamily="34" charset="0"/>
              </a:rPr>
              <a:t>~AC.1300</a:t>
            </a:r>
            <a:r>
              <a:rPr kumimoji="0" lang="zh-TW" altLang="en-US" sz="1400" b="1" u="none">
                <a:latin typeface="Calibri" pitchFamily="34" charset="0"/>
              </a:rPr>
              <a:t>年</a:t>
            </a:r>
          </a:p>
        </p:txBody>
      </p:sp>
      <p:pic>
        <p:nvPicPr>
          <p:cNvPr id="17434" name="Picture 14" descr="timeline bead teal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40375" y="533400"/>
            <a:ext cx="26892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35" name="文字方塊 38"/>
          <p:cNvSpPr txBox="1">
            <a:spLocks noChangeArrowheads="1"/>
          </p:cNvSpPr>
          <p:nvPr/>
        </p:nvSpPr>
        <p:spPr bwMode="auto">
          <a:xfrm>
            <a:off x="5562600" y="647700"/>
            <a:ext cx="2514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kumimoji="0" lang="zh-CN" altLang="en-US" sz="1400" b="1" u="none">
                <a:latin typeface="Calibri" pitchFamily="34" charset="0"/>
              </a:rPr>
              <a:t>狭义的丝绸之路</a:t>
            </a:r>
            <a:r>
              <a:rPr kumimoji="0" lang="en-US" altLang="zh-TW" sz="1400" b="1" u="none">
                <a:latin typeface="Calibri" pitchFamily="34" charset="0"/>
              </a:rPr>
              <a:t>:</a:t>
            </a:r>
          </a:p>
          <a:p>
            <a:pPr algn="ctr" eaLnBrk="1" hangingPunct="1"/>
            <a:r>
              <a:rPr kumimoji="0" lang="zh-TW" altLang="en-US" sz="1400" b="1" u="none">
                <a:latin typeface="Calibri" pitchFamily="34" charset="0"/>
              </a:rPr>
              <a:t>西汉武帝</a:t>
            </a:r>
            <a:r>
              <a:rPr kumimoji="0" lang="en-US" altLang="zh-TW" sz="1400" b="1" u="none">
                <a:latin typeface="Calibri" pitchFamily="34" charset="0"/>
              </a:rPr>
              <a:t>~</a:t>
            </a:r>
            <a:r>
              <a:rPr kumimoji="0" lang="zh-TW" altLang="en-US" sz="1400" b="1" u="none">
                <a:latin typeface="Calibri" pitchFamily="34" charset="0"/>
              </a:rPr>
              <a:t>唐末五代</a:t>
            </a:r>
          </a:p>
          <a:p>
            <a:pPr algn="ctr" eaLnBrk="1" hangingPunct="1"/>
            <a:r>
              <a:rPr kumimoji="0" lang="en-US" altLang="zh-TW" sz="1400" b="1" u="none">
                <a:latin typeface="Calibri" pitchFamily="34" charset="0"/>
              </a:rPr>
              <a:t>BC.120</a:t>
            </a:r>
            <a:r>
              <a:rPr kumimoji="0" lang="zh-TW" altLang="en-US" sz="1400" b="1" u="none">
                <a:latin typeface="Calibri" pitchFamily="34" charset="0"/>
              </a:rPr>
              <a:t>年</a:t>
            </a:r>
            <a:r>
              <a:rPr kumimoji="0" lang="en-US" altLang="zh-TW" sz="1400" b="1" u="none">
                <a:latin typeface="Calibri" pitchFamily="34" charset="0"/>
              </a:rPr>
              <a:t>~AC.1100</a:t>
            </a:r>
            <a:r>
              <a:rPr kumimoji="0" lang="zh-TW" altLang="en-US" sz="1400" b="1" u="none">
                <a:latin typeface="Calibri" pitchFamily="34" charset="0"/>
              </a:rPr>
              <a:t>年</a:t>
            </a:r>
          </a:p>
        </p:txBody>
      </p:sp>
      <p:sp>
        <p:nvSpPr>
          <p:cNvPr id="17436" name="矩形 54"/>
          <p:cNvSpPr>
            <a:spLocks noChangeArrowheads="1"/>
          </p:cNvSpPr>
          <p:nvPr/>
        </p:nvSpPr>
        <p:spPr bwMode="auto">
          <a:xfrm>
            <a:off x="7369175" y="6581775"/>
            <a:ext cx="16811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1200" u="none">
                <a:latin typeface="Calibri" pitchFamily="34" charset="0"/>
              </a:rPr>
              <a:t>http://www.baidu.com/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地理大發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9635" y="1143000"/>
            <a:ext cx="6611189" cy="5127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152400"/>
            <a:ext cx="6477000" cy="1143000"/>
          </a:xfrm>
        </p:spPr>
        <p:txBody>
          <a:bodyPr/>
          <a:lstStyle/>
          <a:p>
            <a:pPr eaLnBrk="1" hangingPunct="1"/>
            <a:r>
              <a:rPr lang="zh-CN" altLang="zh-TW" b="1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CN" altLang="en-US" b="1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CN" altLang="zh-TW" b="1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CN" altLang="en-US" b="1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CN" altLang="zh-TW" b="1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CN" altLang="en-US" b="1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CN" altLang="zh-TW" b="1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CN" altLang="en-US" b="1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CN" altLang="zh-TW" b="1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CN" altLang="en-US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地理大</a:t>
            </a:r>
            <a:r>
              <a:rPr lang="zh-TW" altLang="en-US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發現</a:t>
            </a:r>
            <a:endParaRPr lang="zh-CN" altLang="en-US" b="1" smtClean="0">
              <a:solidFill>
                <a:srgbClr val="A5002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295400"/>
            <a:ext cx="3352800" cy="1600200"/>
          </a:xfrm>
        </p:spPr>
        <p:txBody>
          <a:bodyPr>
            <a:noAutofit/>
          </a:bodyPr>
          <a:lstStyle/>
          <a:p>
            <a:pPr eaLnBrk="1" hangingPunct="1"/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航海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技術產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生革命性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發展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，葡萄牙、西班牙、意大利的探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險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家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開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始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遠洋航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海</a:t>
            </a:r>
            <a:r>
              <a:rPr lang="zh-CN" altLang="en-US" sz="28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CN" sz="28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CN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哥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倫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布和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麥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哲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倫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等人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發現美洲新大陸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，地圆说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獲得</a:t>
            </a:r>
            <a:r>
              <a:rPr lang="zh-CN" altLang="en-US" sz="2800" b="1" dirty="0" smtClean="0">
                <a:latin typeface="標楷體" pitchFamily="65" charset="-120"/>
                <a:ea typeface="標楷體" pitchFamily="65" charset="-120"/>
              </a:rPr>
              <a:t>了有力证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據</a:t>
            </a:r>
            <a:r>
              <a:rPr lang="zh-CN" altLang="en-US" sz="2800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b="1" smtClean="0">
                <a:latin typeface="標楷體" pitchFamily="65" charset="-120"/>
                <a:ea typeface="標楷體" pitchFamily="65" charset="-120"/>
              </a:rPr>
              <a:t>             </a:t>
            </a:r>
            <a:r>
              <a:rPr lang="zh-TW" altLang="en-US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古騰堡</a:t>
            </a:r>
            <a:r>
              <a:rPr lang="zh-CN" altLang="en-US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印刷</a:t>
            </a:r>
            <a:r>
              <a:rPr lang="zh-TW" altLang="en-US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術</a:t>
            </a:r>
            <a:r>
              <a:rPr lang="en-US" altLang="zh-TW" sz="3200" b="1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1432</a:t>
            </a:r>
            <a:endParaRPr lang="en-US" altLang="zh-CN" sz="3200" b="1" smtClean="0">
              <a:solidFill>
                <a:srgbClr val="A5002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09600" y="5486400"/>
            <a:ext cx="7924800" cy="1219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古騰堡活字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印刷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術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促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進歐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洲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知識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迅速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普及化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提供各類思想醞釀發展環境</a:t>
            </a:r>
            <a:r>
              <a:rPr lang="zh-CN" altLang="en-US" sz="2400" b="1" smtClean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pic>
        <p:nvPicPr>
          <p:cNvPr id="4" name="圖片 3" descr="印刷術西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6781" y="1371600"/>
            <a:ext cx="6119038" cy="3657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標題 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9154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</a:t>
            </a:r>
            <a:b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b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100" b="1" dirty="0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16</a:t>
            </a:r>
            <a:r>
              <a:rPr lang="zh-CN" altLang="en-US" sz="3100" b="1" dirty="0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世纪</a:t>
            </a:r>
            <a:r>
              <a:rPr lang="zh-TW" altLang="en-US" sz="3100" b="1" dirty="0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馬</a:t>
            </a:r>
            <a:r>
              <a:rPr lang="zh-CN" altLang="en-US" sz="3100" b="1" dirty="0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丁路德</a:t>
            </a:r>
            <a:r>
              <a:rPr lang="en-US" altLang="zh-TW" sz="3100" b="1" dirty="0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(1483-1546)</a:t>
            </a:r>
            <a:r>
              <a:rPr lang="zh-CN" altLang="en-US" sz="3100" b="1" dirty="0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宗教改革</a:t>
            </a:r>
            <a:r>
              <a:rPr lang="en-US" altLang="zh-CN" sz="3100" b="1" dirty="0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CN" sz="3100" b="1" dirty="0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100" b="1" dirty="0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─西歐及北歐成為新教教區</a:t>
            </a:r>
            <a:r>
              <a:rPr lang="zh-CN" altLang="zh-TW" sz="32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CN" altLang="zh-TW" sz="32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zh-TW" sz="32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CN" altLang="zh-TW" sz="32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3200" b="1" dirty="0" smtClean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483" name="內容版面配置區 3" descr="16th馬丁路德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371600" y="1524000"/>
            <a:ext cx="6477000" cy="5105400"/>
          </a:xfrm>
        </p:spPr>
      </p:pic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u="none"/>
          </a:p>
        </p:txBody>
      </p:sp>
      <p:sp>
        <p:nvSpPr>
          <p:cNvPr id="21507" name="矩形 7"/>
          <p:cNvSpPr>
            <a:spLocks noChangeArrowheads="1"/>
          </p:cNvSpPr>
          <p:nvPr/>
        </p:nvSpPr>
        <p:spPr bwMode="auto">
          <a:xfrm>
            <a:off x="228600" y="76200"/>
            <a:ext cx="89154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TW" sz="3200" b="1" u="none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16</a:t>
            </a:r>
            <a:r>
              <a:rPr lang="zh-CN" altLang="en-US" sz="3200" b="1" u="none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世纪西方现代化</a:t>
            </a:r>
            <a:r>
              <a:rPr lang="zh-TW" altLang="en-US" sz="3200" b="1" u="none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發展</a:t>
            </a:r>
          </a:p>
          <a:p>
            <a:pPr algn="ctr" eaLnBrk="1" hangingPunct="1"/>
            <a:r>
              <a:rPr lang="zh-TW" altLang="en-US" sz="3200" b="1" u="none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造就多元思想發展機遇及對神學新認知需求</a:t>
            </a:r>
          </a:p>
          <a:p>
            <a:pPr algn="ctr" eaLnBrk="1" hangingPunct="1"/>
            <a:endParaRPr lang="zh-CN" altLang="zh-TW" sz="3200" b="1" u="none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/>
            <a:endParaRPr lang="en-US" altLang="zh-TW" sz="3200" b="1" u="none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圖片 7" descr="silk_road in EA.jpg"/>
          <p:cNvPicPr>
            <a:picLocks noChangeAspect="1"/>
          </p:cNvPicPr>
          <p:nvPr/>
        </p:nvPicPr>
        <p:blipFill>
          <a:blip r:embed="rId3" cstate="print"/>
          <a:srcRect b="6713"/>
          <a:stretch>
            <a:fillRect/>
          </a:stretch>
        </p:blipFill>
        <p:spPr>
          <a:xfrm>
            <a:off x="0" y="1143000"/>
            <a:ext cx="9148562" cy="5675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圖片 10" descr="east vs west.jpg"/>
          <p:cNvPicPr>
            <a:picLocks noChangeAspect="1"/>
          </p:cNvPicPr>
          <p:nvPr/>
        </p:nvPicPr>
        <p:blipFill>
          <a:blip r:embed="rId4" cstate="print"/>
          <a:srcRect l="61556" t="14908" r="-728" b="23598"/>
          <a:stretch>
            <a:fillRect/>
          </a:stretch>
        </p:blipFill>
        <p:spPr>
          <a:xfrm>
            <a:off x="7391400" y="4572000"/>
            <a:ext cx="1066800" cy="251460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2" name="圖片 11" descr="east vs west.jpg"/>
          <p:cNvPicPr>
            <a:picLocks noChangeAspect="1"/>
          </p:cNvPicPr>
          <p:nvPr/>
        </p:nvPicPr>
        <p:blipFill>
          <a:blip r:embed="rId4" cstate="print"/>
          <a:srcRect t="15182" r="60607" b="22254"/>
          <a:stretch>
            <a:fillRect/>
          </a:stretch>
        </p:blipFill>
        <p:spPr>
          <a:xfrm>
            <a:off x="838200" y="533400"/>
            <a:ext cx="990600" cy="236220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3" name="圖片 12" descr="古絲路駱駝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4800600"/>
            <a:ext cx="2895600" cy="1925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 descr="古絲路駱駝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29400" y="1219200"/>
            <a:ext cx="2311400" cy="1733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群組 19"/>
          <p:cNvGrpSpPr>
            <a:grpSpLocks/>
          </p:cNvGrpSpPr>
          <p:nvPr/>
        </p:nvGrpSpPr>
        <p:grpSpPr bwMode="auto">
          <a:xfrm>
            <a:off x="4578350" y="1279525"/>
            <a:ext cx="4662488" cy="5445125"/>
            <a:chOff x="4578096" y="1280166"/>
            <a:chExt cx="4663440" cy="5443398"/>
          </a:xfrm>
        </p:grpSpPr>
        <p:pic>
          <p:nvPicPr>
            <p:cNvPr id="16" name="圖片 15" descr="哥倫布發現新大陸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67250" y="1371600"/>
              <a:ext cx="4476750" cy="525272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1516" name="文字方塊 18"/>
            <p:cNvSpPr txBox="1">
              <a:spLocks noChangeArrowheads="1"/>
            </p:cNvSpPr>
            <p:nvPr/>
          </p:nvSpPr>
          <p:spPr bwMode="auto">
            <a:xfrm>
              <a:off x="4724400" y="1447795"/>
              <a:ext cx="4343400" cy="641312"/>
            </a:xfrm>
            <a:prstGeom prst="rect">
              <a:avLst/>
            </a:prstGeom>
            <a:solidFill>
              <a:schemeClr val="bg1">
                <a:alpha val="65097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TW" altLang="en-US" sz="3600" b="1" u="none">
                  <a:latin typeface="標楷體" pitchFamily="65" charset="-120"/>
                  <a:ea typeface="標楷體" pitchFamily="65" charset="-120"/>
                </a:rPr>
                <a:t>海權崛起</a:t>
              </a:r>
            </a:p>
          </p:txBody>
        </p:sp>
      </p:grpSp>
      <p:pic>
        <p:nvPicPr>
          <p:cNvPr id="18" name="圖片 17" descr="工業革命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0808" y="1534819"/>
            <a:ext cx="4778543" cy="50679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-416930"/>
            <a:ext cx="10289452" cy="7274930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395536" y="2996952"/>
            <a:ext cx="3744416" cy="129614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/>
              <a:t/>
            </a:r>
            <a:br>
              <a:rPr lang="zh-TW" altLang="en-US" b="1" dirty="0" smtClean="0"/>
            </a:b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五光十彩的泡泡夢</a:t>
            </a:r>
            <a:b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6480720"/>
            <a:ext cx="9180512" cy="40466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泡泡孩子的</a:t>
            </a:r>
            <a:r>
              <a:rPr lang="zh-TW" altLang="en-US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夢</a:t>
            </a:r>
          </a:p>
        </p:txBody>
      </p:sp>
    </p:spTree>
    <p:extLst>
      <p:ext uri="{BB962C8B-B14F-4D97-AF65-F5344CB8AC3E}">
        <p14:creationId xmlns="" xmlns:p14="http://schemas.microsoft.com/office/powerpoint/2010/main" val="380722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476250"/>
            <a:ext cx="7772400" cy="566738"/>
          </a:xfrm>
        </p:spPr>
        <p:txBody>
          <a:bodyPr lIns="91324" tIns="45662" rIns="91324" bIns="45662">
            <a:normAutofit fontScale="90000"/>
          </a:bodyPr>
          <a:lstStyle/>
          <a:p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2). </a:t>
            </a:r>
            <a:r>
              <a:rPr lang="zh-TW" altLang="en-US" sz="4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家族、稟賦、教育和修行</a:t>
            </a:r>
            <a:endParaRPr lang="en-US" altLang="zh-TW" sz="4000" b="1" dirty="0" smtClean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2770" name="Subtitle 2"/>
          <p:cNvSpPr txBox="1">
            <a:spLocks/>
          </p:cNvSpPr>
          <p:nvPr/>
        </p:nvSpPr>
        <p:spPr bwMode="auto">
          <a:xfrm>
            <a:off x="1403350" y="1114425"/>
            <a:ext cx="6408738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24" tIns="45662" rIns="91324" bIns="45662"/>
          <a:lstStyle/>
          <a:p>
            <a:pPr algn="ctr" defTabSz="457200">
              <a:lnSpc>
                <a:spcPct val="120000"/>
              </a:lnSpc>
              <a:spcBef>
                <a:spcPct val="20000"/>
              </a:spcBef>
              <a:buFont typeface="Arial" charset="0"/>
              <a:buNone/>
            </a:pPr>
            <a:endParaRPr kumimoji="0" lang="en-US" altLang="zh-TW" sz="1600" b="1">
              <a:solidFill>
                <a:schemeClr val="tx2"/>
              </a:solidFill>
              <a:latin typeface="Open Sans Light"/>
              <a:ea typeface="微軟正黑體" pitchFamily="34" charset="-120"/>
            </a:endParaRPr>
          </a:p>
        </p:txBody>
      </p:sp>
      <p:sp>
        <p:nvSpPr>
          <p:cNvPr id="70" name="Freeform 69"/>
          <p:cNvSpPr>
            <a:spLocks noEditPoints="1"/>
          </p:cNvSpPr>
          <p:nvPr/>
        </p:nvSpPr>
        <p:spPr bwMode="auto">
          <a:xfrm>
            <a:off x="3921125" y="1500188"/>
            <a:ext cx="1481138" cy="4665662"/>
          </a:xfrm>
          <a:custGeom>
            <a:avLst/>
            <a:gdLst>
              <a:gd name="T0" fmla="*/ 3562183 w 693"/>
              <a:gd name="T1" fmla="*/ 8655381 h 1641"/>
              <a:gd name="T2" fmla="*/ 2963736 w 693"/>
              <a:gd name="T3" fmla="*/ 5601544 h 1641"/>
              <a:gd name="T4" fmla="*/ 2838347 w 693"/>
              <a:gd name="T5" fmla="*/ 4486922 h 1641"/>
              <a:gd name="T6" fmla="*/ 3032130 w 693"/>
              <a:gd name="T7" fmla="*/ 4322004 h 1641"/>
              <a:gd name="T8" fmla="*/ 3254410 w 693"/>
              <a:gd name="T9" fmla="*/ 2877545 h 1641"/>
              <a:gd name="T10" fmla="*/ 2878243 w 693"/>
              <a:gd name="T11" fmla="*/ 1603691 h 1641"/>
              <a:gd name="T12" fmla="*/ 2245600 w 693"/>
              <a:gd name="T13" fmla="*/ 1381904 h 1641"/>
              <a:gd name="T14" fmla="*/ 1960625 w 693"/>
              <a:gd name="T15" fmla="*/ 1216985 h 1641"/>
              <a:gd name="T16" fmla="*/ 1943527 w 693"/>
              <a:gd name="T17" fmla="*/ 1160117 h 1641"/>
              <a:gd name="T18" fmla="*/ 2017620 w 693"/>
              <a:gd name="T19" fmla="*/ 369645 h 1641"/>
              <a:gd name="T20" fmla="*/ 1783941 w 693"/>
              <a:gd name="T21" fmla="*/ 0 h 1641"/>
              <a:gd name="T22" fmla="*/ 1299484 w 693"/>
              <a:gd name="T23" fmla="*/ 136484 h 1641"/>
              <a:gd name="T24" fmla="*/ 1219691 w 693"/>
              <a:gd name="T25" fmla="*/ 688108 h 1641"/>
              <a:gd name="T26" fmla="*/ 1367878 w 693"/>
              <a:gd name="T27" fmla="*/ 1137369 h 1641"/>
              <a:gd name="T28" fmla="*/ 1367878 w 693"/>
              <a:gd name="T29" fmla="*/ 1222672 h 1641"/>
              <a:gd name="T30" fmla="*/ 837825 w 693"/>
              <a:gd name="T31" fmla="*/ 1546822 h 1641"/>
              <a:gd name="T32" fmla="*/ 125389 w 693"/>
              <a:gd name="T33" fmla="*/ 3019716 h 1641"/>
              <a:gd name="T34" fmla="*/ 644043 w 693"/>
              <a:gd name="T35" fmla="*/ 4418680 h 1641"/>
              <a:gd name="T36" fmla="*/ 815027 w 693"/>
              <a:gd name="T37" fmla="*/ 4560851 h 1641"/>
              <a:gd name="T38" fmla="*/ 1253888 w 693"/>
              <a:gd name="T39" fmla="*/ 6727540 h 1641"/>
              <a:gd name="T40" fmla="*/ 1521764 w 693"/>
              <a:gd name="T41" fmla="*/ 8359665 h 1641"/>
              <a:gd name="T42" fmla="*/ 1316583 w 693"/>
              <a:gd name="T43" fmla="*/ 9110329 h 1641"/>
              <a:gd name="T44" fmla="*/ 1954926 w 693"/>
              <a:gd name="T45" fmla="*/ 9070521 h 1641"/>
              <a:gd name="T46" fmla="*/ 2000522 w 693"/>
              <a:gd name="T47" fmla="*/ 8553018 h 1641"/>
              <a:gd name="T48" fmla="*/ 1949226 w 693"/>
              <a:gd name="T49" fmla="*/ 7546446 h 1641"/>
              <a:gd name="T50" fmla="*/ 1903630 w 693"/>
              <a:gd name="T51" fmla="*/ 6642237 h 1641"/>
              <a:gd name="T52" fmla="*/ 2120211 w 693"/>
              <a:gd name="T53" fmla="*/ 5635665 h 1641"/>
              <a:gd name="T54" fmla="*/ 2821249 w 693"/>
              <a:gd name="T55" fmla="*/ 8274362 h 1641"/>
              <a:gd name="T56" fmla="*/ 3151819 w 693"/>
              <a:gd name="T57" fmla="*/ 9070521 h 1641"/>
              <a:gd name="T58" fmla="*/ 3949748 w 693"/>
              <a:gd name="T59" fmla="*/ 9258187 h 1641"/>
              <a:gd name="T60" fmla="*/ 655442 w 693"/>
              <a:gd name="T61" fmla="*/ 3457603 h 1641"/>
              <a:gd name="T62" fmla="*/ 712437 w 693"/>
              <a:gd name="T63" fmla="*/ 2979908 h 1641"/>
              <a:gd name="T64" fmla="*/ 2251299 w 693"/>
              <a:gd name="T65" fmla="*/ 3923924 h 1641"/>
              <a:gd name="T66" fmla="*/ 1789641 w 693"/>
              <a:gd name="T67" fmla="*/ 1745862 h 1641"/>
              <a:gd name="T68" fmla="*/ 1595858 w 693"/>
              <a:gd name="T69" fmla="*/ 1654872 h 1641"/>
              <a:gd name="T70" fmla="*/ 1681350 w 693"/>
              <a:gd name="T71" fmla="*/ 2758121 h 1641"/>
              <a:gd name="T72" fmla="*/ 1561661 w 693"/>
              <a:gd name="T73" fmla="*/ 3906864 h 1641"/>
              <a:gd name="T74" fmla="*/ 1339381 w 693"/>
              <a:gd name="T75" fmla="*/ 3082271 h 1641"/>
              <a:gd name="T76" fmla="*/ 1413474 w 693"/>
              <a:gd name="T77" fmla="*/ 1279541 h 1641"/>
              <a:gd name="T78" fmla="*/ 1903630 w 693"/>
              <a:gd name="T79" fmla="*/ 1290914 h 1641"/>
              <a:gd name="T80" fmla="*/ 2171506 w 693"/>
              <a:gd name="T81" fmla="*/ 2348668 h 1641"/>
              <a:gd name="T82" fmla="*/ 2342491 w 693"/>
              <a:gd name="T83" fmla="*/ 3918238 h 1641"/>
              <a:gd name="T84" fmla="*/ 2695860 w 693"/>
              <a:gd name="T85" fmla="*/ 2758121 h 1641"/>
              <a:gd name="T86" fmla="*/ 2855446 w 693"/>
              <a:gd name="T87" fmla="*/ 3275624 h 164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693" h="1641">
                <a:moveTo>
                  <a:pt x="669" y="1590"/>
                </a:moveTo>
                <a:cubicBezTo>
                  <a:pt x="650" y="1579"/>
                  <a:pt x="636" y="1550"/>
                  <a:pt x="629" y="1542"/>
                </a:cubicBezTo>
                <a:cubicBezTo>
                  <a:pt x="622" y="1535"/>
                  <a:pt x="631" y="1537"/>
                  <a:pt x="625" y="1522"/>
                </a:cubicBezTo>
                <a:cubicBezTo>
                  <a:pt x="619" y="1507"/>
                  <a:pt x="600" y="1419"/>
                  <a:pt x="597" y="1391"/>
                </a:cubicBezTo>
                <a:cubicBezTo>
                  <a:pt x="593" y="1362"/>
                  <a:pt x="595" y="1265"/>
                  <a:pt x="582" y="1219"/>
                </a:cubicBezTo>
                <a:cubicBezTo>
                  <a:pt x="568" y="1173"/>
                  <a:pt x="526" y="1025"/>
                  <a:pt x="520" y="985"/>
                </a:cubicBezTo>
                <a:cubicBezTo>
                  <a:pt x="514" y="944"/>
                  <a:pt x="505" y="903"/>
                  <a:pt x="505" y="881"/>
                </a:cubicBezTo>
                <a:cubicBezTo>
                  <a:pt x="505" y="858"/>
                  <a:pt x="503" y="843"/>
                  <a:pt x="496" y="827"/>
                </a:cubicBezTo>
                <a:cubicBezTo>
                  <a:pt x="490" y="811"/>
                  <a:pt x="498" y="789"/>
                  <a:pt x="498" y="789"/>
                </a:cubicBezTo>
                <a:cubicBezTo>
                  <a:pt x="498" y="789"/>
                  <a:pt x="514" y="801"/>
                  <a:pt x="524" y="810"/>
                </a:cubicBezTo>
                <a:cubicBezTo>
                  <a:pt x="534" y="819"/>
                  <a:pt x="534" y="805"/>
                  <a:pt x="529" y="785"/>
                </a:cubicBezTo>
                <a:cubicBezTo>
                  <a:pt x="524" y="765"/>
                  <a:pt x="527" y="754"/>
                  <a:pt x="532" y="760"/>
                </a:cubicBezTo>
                <a:cubicBezTo>
                  <a:pt x="537" y="767"/>
                  <a:pt x="541" y="728"/>
                  <a:pt x="553" y="705"/>
                </a:cubicBezTo>
                <a:cubicBezTo>
                  <a:pt x="566" y="681"/>
                  <a:pt x="593" y="633"/>
                  <a:pt x="587" y="606"/>
                </a:cubicBezTo>
                <a:cubicBezTo>
                  <a:pt x="581" y="578"/>
                  <a:pt x="578" y="530"/>
                  <a:pt x="571" y="506"/>
                </a:cubicBezTo>
                <a:cubicBezTo>
                  <a:pt x="563" y="483"/>
                  <a:pt x="556" y="441"/>
                  <a:pt x="547" y="415"/>
                </a:cubicBezTo>
                <a:cubicBezTo>
                  <a:pt x="538" y="389"/>
                  <a:pt x="540" y="376"/>
                  <a:pt x="529" y="350"/>
                </a:cubicBezTo>
                <a:cubicBezTo>
                  <a:pt x="517" y="324"/>
                  <a:pt x="505" y="295"/>
                  <a:pt x="505" y="282"/>
                </a:cubicBezTo>
                <a:cubicBezTo>
                  <a:pt x="505" y="275"/>
                  <a:pt x="502" y="269"/>
                  <a:pt x="491" y="265"/>
                </a:cubicBezTo>
                <a:cubicBezTo>
                  <a:pt x="483" y="261"/>
                  <a:pt x="469" y="258"/>
                  <a:pt x="449" y="255"/>
                </a:cubicBezTo>
                <a:cubicBezTo>
                  <a:pt x="428" y="252"/>
                  <a:pt x="409" y="248"/>
                  <a:pt x="394" y="243"/>
                </a:cubicBezTo>
                <a:cubicBezTo>
                  <a:pt x="393" y="243"/>
                  <a:pt x="392" y="242"/>
                  <a:pt x="391" y="242"/>
                </a:cubicBezTo>
                <a:cubicBezTo>
                  <a:pt x="391" y="242"/>
                  <a:pt x="390" y="242"/>
                  <a:pt x="390" y="242"/>
                </a:cubicBezTo>
                <a:cubicBezTo>
                  <a:pt x="370" y="235"/>
                  <a:pt x="344" y="214"/>
                  <a:pt x="344" y="214"/>
                </a:cubicBezTo>
                <a:cubicBezTo>
                  <a:pt x="336" y="225"/>
                  <a:pt x="336" y="225"/>
                  <a:pt x="336" y="225"/>
                </a:cubicBezTo>
                <a:cubicBezTo>
                  <a:pt x="339" y="221"/>
                  <a:pt x="341" y="218"/>
                  <a:pt x="344" y="214"/>
                </a:cubicBezTo>
                <a:cubicBezTo>
                  <a:pt x="341" y="211"/>
                  <a:pt x="336" y="204"/>
                  <a:pt x="341" y="204"/>
                </a:cubicBezTo>
                <a:cubicBezTo>
                  <a:pt x="352" y="203"/>
                  <a:pt x="354" y="159"/>
                  <a:pt x="360" y="146"/>
                </a:cubicBezTo>
                <a:cubicBezTo>
                  <a:pt x="366" y="133"/>
                  <a:pt x="364" y="124"/>
                  <a:pt x="360" y="112"/>
                </a:cubicBezTo>
                <a:cubicBezTo>
                  <a:pt x="356" y="101"/>
                  <a:pt x="364" y="84"/>
                  <a:pt x="354" y="65"/>
                </a:cubicBezTo>
                <a:cubicBezTo>
                  <a:pt x="344" y="47"/>
                  <a:pt x="358" y="24"/>
                  <a:pt x="344" y="22"/>
                </a:cubicBezTo>
                <a:cubicBezTo>
                  <a:pt x="330" y="20"/>
                  <a:pt x="335" y="3"/>
                  <a:pt x="322" y="3"/>
                </a:cubicBezTo>
                <a:cubicBezTo>
                  <a:pt x="318" y="3"/>
                  <a:pt x="315" y="2"/>
                  <a:pt x="313" y="0"/>
                </a:cubicBezTo>
                <a:cubicBezTo>
                  <a:pt x="302" y="21"/>
                  <a:pt x="285" y="14"/>
                  <a:pt x="285" y="14"/>
                </a:cubicBezTo>
                <a:cubicBezTo>
                  <a:pt x="259" y="8"/>
                  <a:pt x="242" y="14"/>
                  <a:pt x="230" y="23"/>
                </a:cubicBezTo>
                <a:cubicBezTo>
                  <a:pt x="230" y="23"/>
                  <a:pt x="229" y="24"/>
                  <a:pt x="228" y="24"/>
                </a:cubicBezTo>
                <a:cubicBezTo>
                  <a:pt x="213" y="38"/>
                  <a:pt x="208" y="57"/>
                  <a:pt x="208" y="58"/>
                </a:cubicBezTo>
                <a:cubicBezTo>
                  <a:pt x="207" y="65"/>
                  <a:pt x="206" y="72"/>
                  <a:pt x="206" y="77"/>
                </a:cubicBezTo>
                <a:cubicBezTo>
                  <a:pt x="208" y="95"/>
                  <a:pt x="213" y="113"/>
                  <a:pt x="214" y="121"/>
                </a:cubicBezTo>
                <a:cubicBezTo>
                  <a:pt x="215" y="128"/>
                  <a:pt x="219" y="158"/>
                  <a:pt x="225" y="158"/>
                </a:cubicBezTo>
                <a:cubicBezTo>
                  <a:pt x="231" y="158"/>
                  <a:pt x="233" y="159"/>
                  <a:pt x="233" y="159"/>
                </a:cubicBezTo>
                <a:cubicBezTo>
                  <a:pt x="233" y="159"/>
                  <a:pt x="240" y="182"/>
                  <a:pt x="240" y="200"/>
                </a:cubicBezTo>
                <a:cubicBezTo>
                  <a:pt x="240" y="208"/>
                  <a:pt x="240" y="212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24" y="238"/>
                  <a:pt x="206" y="246"/>
                </a:cubicBezTo>
                <a:cubicBezTo>
                  <a:pt x="188" y="255"/>
                  <a:pt x="162" y="268"/>
                  <a:pt x="147" y="272"/>
                </a:cubicBezTo>
                <a:cubicBezTo>
                  <a:pt x="136" y="275"/>
                  <a:pt x="124" y="279"/>
                  <a:pt x="115" y="285"/>
                </a:cubicBezTo>
                <a:cubicBezTo>
                  <a:pt x="103" y="293"/>
                  <a:pt x="93" y="305"/>
                  <a:pt x="89" y="326"/>
                </a:cubicBezTo>
                <a:cubicBezTo>
                  <a:pt x="82" y="365"/>
                  <a:pt x="42" y="495"/>
                  <a:pt x="22" y="531"/>
                </a:cubicBezTo>
                <a:cubicBezTo>
                  <a:pt x="3" y="567"/>
                  <a:pt x="0" y="616"/>
                  <a:pt x="20" y="646"/>
                </a:cubicBezTo>
                <a:cubicBezTo>
                  <a:pt x="39" y="676"/>
                  <a:pt x="86" y="750"/>
                  <a:pt x="93" y="760"/>
                </a:cubicBezTo>
                <a:cubicBezTo>
                  <a:pt x="100" y="770"/>
                  <a:pt x="102" y="778"/>
                  <a:pt x="113" y="777"/>
                </a:cubicBezTo>
                <a:cubicBezTo>
                  <a:pt x="113" y="777"/>
                  <a:pt x="114" y="776"/>
                  <a:pt x="115" y="776"/>
                </a:cubicBezTo>
                <a:cubicBezTo>
                  <a:pt x="124" y="776"/>
                  <a:pt x="130" y="777"/>
                  <a:pt x="130" y="777"/>
                </a:cubicBezTo>
                <a:cubicBezTo>
                  <a:pt x="130" y="777"/>
                  <a:pt x="135" y="796"/>
                  <a:pt x="143" y="802"/>
                </a:cubicBezTo>
                <a:cubicBezTo>
                  <a:pt x="151" y="808"/>
                  <a:pt x="161" y="828"/>
                  <a:pt x="163" y="821"/>
                </a:cubicBezTo>
                <a:cubicBezTo>
                  <a:pt x="166" y="814"/>
                  <a:pt x="173" y="872"/>
                  <a:pt x="180" y="903"/>
                </a:cubicBezTo>
                <a:cubicBezTo>
                  <a:pt x="187" y="934"/>
                  <a:pt x="220" y="1152"/>
                  <a:pt x="220" y="1183"/>
                </a:cubicBezTo>
                <a:cubicBezTo>
                  <a:pt x="220" y="1214"/>
                  <a:pt x="232" y="1246"/>
                  <a:pt x="231" y="1268"/>
                </a:cubicBezTo>
                <a:cubicBezTo>
                  <a:pt x="230" y="1291"/>
                  <a:pt x="235" y="1349"/>
                  <a:pt x="236" y="1381"/>
                </a:cubicBezTo>
                <a:cubicBezTo>
                  <a:pt x="237" y="1413"/>
                  <a:pt x="267" y="1447"/>
                  <a:pt x="267" y="1470"/>
                </a:cubicBezTo>
                <a:cubicBezTo>
                  <a:pt x="267" y="1494"/>
                  <a:pt x="260" y="1505"/>
                  <a:pt x="263" y="1519"/>
                </a:cubicBezTo>
                <a:cubicBezTo>
                  <a:pt x="267" y="1532"/>
                  <a:pt x="266" y="1542"/>
                  <a:pt x="251" y="1558"/>
                </a:cubicBezTo>
                <a:cubicBezTo>
                  <a:pt x="236" y="1574"/>
                  <a:pt x="230" y="1589"/>
                  <a:pt x="231" y="1602"/>
                </a:cubicBezTo>
                <a:cubicBezTo>
                  <a:pt x="232" y="1614"/>
                  <a:pt x="236" y="1619"/>
                  <a:pt x="266" y="1620"/>
                </a:cubicBezTo>
                <a:cubicBezTo>
                  <a:pt x="296" y="1621"/>
                  <a:pt x="324" y="1613"/>
                  <a:pt x="324" y="1605"/>
                </a:cubicBezTo>
                <a:cubicBezTo>
                  <a:pt x="324" y="1598"/>
                  <a:pt x="334" y="1595"/>
                  <a:pt x="343" y="1595"/>
                </a:cubicBezTo>
                <a:cubicBezTo>
                  <a:pt x="351" y="1595"/>
                  <a:pt x="350" y="1587"/>
                  <a:pt x="346" y="1569"/>
                </a:cubicBezTo>
                <a:cubicBezTo>
                  <a:pt x="343" y="1552"/>
                  <a:pt x="330" y="1528"/>
                  <a:pt x="338" y="1531"/>
                </a:cubicBezTo>
                <a:cubicBezTo>
                  <a:pt x="345" y="1533"/>
                  <a:pt x="351" y="1528"/>
                  <a:pt x="351" y="1504"/>
                </a:cubicBezTo>
                <a:cubicBezTo>
                  <a:pt x="351" y="1479"/>
                  <a:pt x="355" y="1471"/>
                  <a:pt x="344" y="1457"/>
                </a:cubicBezTo>
                <a:cubicBezTo>
                  <a:pt x="333" y="1442"/>
                  <a:pt x="335" y="1415"/>
                  <a:pt x="338" y="1392"/>
                </a:cubicBezTo>
                <a:cubicBezTo>
                  <a:pt x="340" y="1370"/>
                  <a:pt x="348" y="1354"/>
                  <a:pt x="342" y="1327"/>
                </a:cubicBezTo>
                <a:cubicBezTo>
                  <a:pt x="335" y="1299"/>
                  <a:pt x="334" y="1266"/>
                  <a:pt x="338" y="1252"/>
                </a:cubicBezTo>
                <a:cubicBezTo>
                  <a:pt x="342" y="1239"/>
                  <a:pt x="339" y="1222"/>
                  <a:pt x="329" y="1211"/>
                </a:cubicBezTo>
                <a:cubicBezTo>
                  <a:pt x="319" y="1200"/>
                  <a:pt x="334" y="1180"/>
                  <a:pt x="334" y="1168"/>
                </a:cubicBezTo>
                <a:cubicBezTo>
                  <a:pt x="334" y="1156"/>
                  <a:pt x="330" y="1104"/>
                  <a:pt x="337" y="1052"/>
                </a:cubicBezTo>
                <a:cubicBezTo>
                  <a:pt x="343" y="999"/>
                  <a:pt x="344" y="960"/>
                  <a:pt x="345" y="946"/>
                </a:cubicBezTo>
                <a:cubicBezTo>
                  <a:pt x="346" y="933"/>
                  <a:pt x="354" y="939"/>
                  <a:pt x="372" y="991"/>
                </a:cubicBezTo>
                <a:cubicBezTo>
                  <a:pt x="391" y="1043"/>
                  <a:pt x="438" y="1205"/>
                  <a:pt x="447" y="1241"/>
                </a:cubicBezTo>
                <a:cubicBezTo>
                  <a:pt x="454" y="1272"/>
                  <a:pt x="480" y="1385"/>
                  <a:pt x="491" y="1436"/>
                </a:cubicBezTo>
                <a:cubicBezTo>
                  <a:pt x="493" y="1444"/>
                  <a:pt x="494" y="1451"/>
                  <a:pt x="495" y="1455"/>
                </a:cubicBezTo>
                <a:cubicBezTo>
                  <a:pt x="501" y="1486"/>
                  <a:pt x="509" y="1548"/>
                  <a:pt x="517" y="1548"/>
                </a:cubicBezTo>
                <a:cubicBezTo>
                  <a:pt x="526" y="1548"/>
                  <a:pt x="524" y="1554"/>
                  <a:pt x="525" y="1572"/>
                </a:cubicBezTo>
                <a:cubicBezTo>
                  <a:pt x="526" y="1589"/>
                  <a:pt x="543" y="1592"/>
                  <a:pt x="553" y="1595"/>
                </a:cubicBezTo>
                <a:cubicBezTo>
                  <a:pt x="563" y="1599"/>
                  <a:pt x="566" y="1589"/>
                  <a:pt x="566" y="1589"/>
                </a:cubicBezTo>
                <a:cubicBezTo>
                  <a:pt x="566" y="1589"/>
                  <a:pt x="582" y="1623"/>
                  <a:pt x="610" y="1626"/>
                </a:cubicBezTo>
                <a:cubicBezTo>
                  <a:pt x="639" y="1630"/>
                  <a:pt x="693" y="1641"/>
                  <a:pt x="693" y="1628"/>
                </a:cubicBezTo>
                <a:cubicBezTo>
                  <a:pt x="693" y="1614"/>
                  <a:pt x="687" y="1602"/>
                  <a:pt x="669" y="1590"/>
                </a:cubicBezTo>
                <a:close/>
                <a:moveTo>
                  <a:pt x="128" y="644"/>
                </a:moveTo>
                <a:cubicBezTo>
                  <a:pt x="128" y="632"/>
                  <a:pt x="122" y="619"/>
                  <a:pt x="115" y="608"/>
                </a:cubicBezTo>
                <a:cubicBezTo>
                  <a:pt x="105" y="594"/>
                  <a:pt x="95" y="582"/>
                  <a:pt x="99" y="575"/>
                </a:cubicBezTo>
                <a:cubicBezTo>
                  <a:pt x="105" y="563"/>
                  <a:pt x="110" y="563"/>
                  <a:pt x="115" y="554"/>
                </a:cubicBezTo>
                <a:cubicBezTo>
                  <a:pt x="118" y="549"/>
                  <a:pt x="121" y="541"/>
                  <a:pt x="125" y="524"/>
                </a:cubicBezTo>
                <a:cubicBezTo>
                  <a:pt x="124" y="559"/>
                  <a:pt x="136" y="611"/>
                  <a:pt x="128" y="644"/>
                </a:cubicBezTo>
                <a:close/>
                <a:moveTo>
                  <a:pt x="411" y="689"/>
                </a:moveTo>
                <a:cubicBezTo>
                  <a:pt x="407" y="690"/>
                  <a:pt x="402" y="690"/>
                  <a:pt x="395" y="690"/>
                </a:cubicBezTo>
                <a:cubicBezTo>
                  <a:pt x="395" y="685"/>
                  <a:pt x="395" y="680"/>
                  <a:pt x="393" y="674"/>
                </a:cubicBezTo>
                <a:cubicBezTo>
                  <a:pt x="389" y="655"/>
                  <a:pt x="367" y="523"/>
                  <a:pt x="351" y="448"/>
                </a:cubicBezTo>
                <a:cubicBezTo>
                  <a:pt x="335" y="373"/>
                  <a:pt x="318" y="317"/>
                  <a:pt x="314" y="307"/>
                </a:cubicBezTo>
                <a:cubicBezTo>
                  <a:pt x="310" y="297"/>
                  <a:pt x="323" y="293"/>
                  <a:pt x="323" y="293"/>
                </a:cubicBezTo>
                <a:cubicBezTo>
                  <a:pt x="299" y="269"/>
                  <a:pt x="299" y="269"/>
                  <a:pt x="299" y="269"/>
                </a:cubicBezTo>
                <a:cubicBezTo>
                  <a:pt x="288" y="274"/>
                  <a:pt x="280" y="291"/>
                  <a:pt x="280" y="291"/>
                </a:cubicBezTo>
                <a:cubicBezTo>
                  <a:pt x="280" y="291"/>
                  <a:pt x="292" y="299"/>
                  <a:pt x="294" y="307"/>
                </a:cubicBezTo>
                <a:cubicBezTo>
                  <a:pt x="296" y="315"/>
                  <a:pt x="292" y="325"/>
                  <a:pt x="286" y="343"/>
                </a:cubicBezTo>
                <a:cubicBezTo>
                  <a:pt x="281" y="362"/>
                  <a:pt x="288" y="443"/>
                  <a:pt x="295" y="485"/>
                </a:cubicBezTo>
                <a:cubicBezTo>
                  <a:pt x="302" y="527"/>
                  <a:pt x="315" y="621"/>
                  <a:pt x="323" y="669"/>
                </a:cubicBezTo>
                <a:cubicBezTo>
                  <a:pt x="324" y="677"/>
                  <a:pt x="326" y="683"/>
                  <a:pt x="327" y="689"/>
                </a:cubicBezTo>
                <a:cubicBezTo>
                  <a:pt x="308" y="688"/>
                  <a:pt x="289" y="687"/>
                  <a:pt x="274" y="687"/>
                </a:cubicBezTo>
                <a:cubicBezTo>
                  <a:pt x="232" y="687"/>
                  <a:pt x="191" y="692"/>
                  <a:pt x="191" y="692"/>
                </a:cubicBezTo>
                <a:cubicBezTo>
                  <a:pt x="191" y="692"/>
                  <a:pt x="199" y="672"/>
                  <a:pt x="212" y="643"/>
                </a:cubicBezTo>
                <a:cubicBezTo>
                  <a:pt x="224" y="615"/>
                  <a:pt x="226" y="589"/>
                  <a:pt x="235" y="542"/>
                </a:cubicBezTo>
                <a:cubicBezTo>
                  <a:pt x="245" y="495"/>
                  <a:pt x="237" y="463"/>
                  <a:pt x="237" y="406"/>
                </a:cubicBezTo>
                <a:cubicBezTo>
                  <a:pt x="237" y="361"/>
                  <a:pt x="234" y="300"/>
                  <a:pt x="231" y="263"/>
                </a:cubicBezTo>
                <a:cubicBezTo>
                  <a:pt x="231" y="257"/>
                  <a:pt x="231" y="235"/>
                  <a:pt x="248" y="225"/>
                </a:cubicBezTo>
                <a:cubicBezTo>
                  <a:pt x="257" y="236"/>
                  <a:pt x="268" y="248"/>
                  <a:pt x="281" y="257"/>
                </a:cubicBezTo>
                <a:cubicBezTo>
                  <a:pt x="304" y="273"/>
                  <a:pt x="306" y="261"/>
                  <a:pt x="320" y="244"/>
                </a:cubicBezTo>
                <a:cubicBezTo>
                  <a:pt x="326" y="237"/>
                  <a:pt x="330" y="232"/>
                  <a:pt x="334" y="227"/>
                </a:cubicBezTo>
                <a:cubicBezTo>
                  <a:pt x="334" y="227"/>
                  <a:pt x="334" y="227"/>
                  <a:pt x="334" y="227"/>
                </a:cubicBezTo>
                <a:cubicBezTo>
                  <a:pt x="353" y="218"/>
                  <a:pt x="370" y="255"/>
                  <a:pt x="370" y="255"/>
                </a:cubicBezTo>
                <a:cubicBezTo>
                  <a:pt x="382" y="288"/>
                  <a:pt x="381" y="349"/>
                  <a:pt x="381" y="413"/>
                </a:cubicBezTo>
                <a:cubicBezTo>
                  <a:pt x="381" y="478"/>
                  <a:pt x="393" y="542"/>
                  <a:pt x="406" y="589"/>
                </a:cubicBezTo>
                <a:cubicBezTo>
                  <a:pt x="418" y="636"/>
                  <a:pt x="437" y="678"/>
                  <a:pt x="437" y="678"/>
                </a:cubicBezTo>
                <a:cubicBezTo>
                  <a:pt x="437" y="678"/>
                  <a:pt x="426" y="684"/>
                  <a:pt x="411" y="689"/>
                </a:cubicBezTo>
                <a:close/>
                <a:moveTo>
                  <a:pt x="491" y="631"/>
                </a:moveTo>
                <a:cubicBezTo>
                  <a:pt x="489" y="627"/>
                  <a:pt x="490" y="600"/>
                  <a:pt x="484" y="579"/>
                </a:cubicBezTo>
                <a:cubicBezTo>
                  <a:pt x="477" y="556"/>
                  <a:pt x="474" y="524"/>
                  <a:pt x="473" y="485"/>
                </a:cubicBezTo>
                <a:cubicBezTo>
                  <a:pt x="473" y="485"/>
                  <a:pt x="482" y="518"/>
                  <a:pt x="491" y="538"/>
                </a:cubicBezTo>
                <a:cubicBezTo>
                  <a:pt x="495" y="547"/>
                  <a:pt x="498" y="553"/>
                  <a:pt x="501" y="553"/>
                </a:cubicBezTo>
                <a:cubicBezTo>
                  <a:pt x="511" y="556"/>
                  <a:pt x="512" y="570"/>
                  <a:pt x="501" y="576"/>
                </a:cubicBezTo>
                <a:cubicBezTo>
                  <a:pt x="490" y="582"/>
                  <a:pt x="498" y="624"/>
                  <a:pt x="493" y="630"/>
                </a:cubicBezTo>
                <a:cubicBezTo>
                  <a:pt x="492" y="631"/>
                  <a:pt x="491" y="631"/>
                  <a:pt x="491" y="631"/>
                </a:cubicBezTo>
                <a:close/>
              </a:path>
            </a:pathLst>
          </a:custGeom>
          <a:solidFill>
            <a:srgbClr val="595959"/>
          </a:solidFill>
          <a:ln w="9525">
            <a:noFill/>
            <a:round/>
            <a:headEnd/>
            <a:tailEnd/>
          </a:ln>
          <a:effectLst>
            <a:outerShdw sy="23000" kx="1199993" algn="br" rotWithShape="0">
              <a:srgbClr val="000000">
                <a:alpha val="6000"/>
              </a:srgbClr>
            </a:outerShdw>
          </a:effectLst>
        </p:spPr>
        <p:txBody>
          <a:bodyPr lIns="121920" tIns="60960" rIns="121920" bIns="60960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82725" y="2381250"/>
            <a:ext cx="2165350" cy="325438"/>
            <a:chOff x="1848067" y="2697524"/>
            <a:chExt cx="2311184" cy="316190"/>
          </a:xfrm>
        </p:grpSpPr>
        <p:cxnSp>
          <p:nvCxnSpPr>
            <p:cNvPr id="57" name="Straight Connector 56"/>
            <p:cNvCxnSpPr/>
            <p:nvPr/>
          </p:nvCxnSpPr>
          <p:spPr>
            <a:xfrm flipH="1" flipV="1">
              <a:off x="3661093" y="2697524"/>
              <a:ext cx="498158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1848067" y="2697524"/>
              <a:ext cx="181302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1476375" y="1989138"/>
            <a:ext cx="2232025" cy="1136650"/>
            <a:chOff x="838200" y="2992185"/>
            <a:chExt cx="1600200" cy="852868"/>
          </a:xfrm>
        </p:grpSpPr>
        <p:sp>
          <p:nvSpPr>
            <p:cNvPr id="32796" name="TextBox 59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260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>
              <a:spAutoFit/>
            </a:bodyPr>
            <a:lstStyle/>
            <a:p>
              <a:pPr defTabSz="457200"/>
              <a:r>
                <a:rPr kumimoji="0" lang="zh-TW" altLang="en-US" sz="20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家族</a:t>
              </a:r>
            </a:p>
          </p:txBody>
        </p:sp>
        <p:sp>
          <p:nvSpPr>
            <p:cNvPr id="32797" name="TextBox 60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/>
            <a:lstStyle/>
            <a:p>
              <a:pPr defTabSz="457200">
                <a:lnSpc>
                  <a:spcPct val="120000"/>
                </a:lnSpc>
              </a:pPr>
              <a:r>
                <a:rPr kumimoji="0" lang="en-US" altLang="zh-TW" sz="1600" b="1" dirty="0">
                  <a:latin typeface="微軟正黑體" pitchFamily="34" charset="-120"/>
                  <a:ea typeface="微軟正黑體" pitchFamily="34" charset="-120"/>
                </a:rPr>
                <a:t>1688/1/29</a:t>
              </a:r>
              <a:r>
                <a:rPr kumimoji="0" lang="zh-TW" altLang="en-US" sz="1600" b="1" dirty="0">
                  <a:latin typeface="微軟正黑體" pitchFamily="34" charset="-120"/>
                  <a:ea typeface="微軟正黑體" pitchFamily="34" charset="-120"/>
                </a:rPr>
                <a:t>生於瑞典斯德哥爾摩市，家族是瑞典最大銅礦</a:t>
              </a:r>
              <a:r>
                <a:rPr kumimoji="0" lang="en-US" altLang="zh-TW" sz="1600" b="1" dirty="0">
                  <a:latin typeface="微軟正黑體" pitchFamily="34" charset="-120"/>
                  <a:ea typeface="微軟正黑體" pitchFamily="34" charset="-120"/>
                </a:rPr>
                <a:t>(The Falun mine) </a:t>
              </a:r>
              <a:r>
                <a:rPr kumimoji="0" lang="zh-TW" altLang="en-US" sz="1600" b="1" dirty="0">
                  <a:latin typeface="微軟正黑體" pitchFamily="34" charset="-120"/>
                  <a:ea typeface="微軟正黑體" pitchFamily="34" charset="-120"/>
                </a:rPr>
                <a:t>的控股及經營公司的股東，相當富裕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505450" y="2430463"/>
            <a:ext cx="2005013" cy="255587"/>
            <a:chOff x="7528087" y="2680840"/>
            <a:chExt cx="2061939" cy="316190"/>
          </a:xfrm>
        </p:grpSpPr>
        <p:cxnSp>
          <p:nvCxnSpPr>
            <p:cNvPr id="62" name="Straight Connector 61"/>
            <p:cNvCxnSpPr/>
            <p:nvPr/>
          </p:nvCxnSpPr>
          <p:spPr>
            <a:xfrm flipV="1">
              <a:off x="7528087" y="2680840"/>
              <a:ext cx="497935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8026022" y="2680840"/>
              <a:ext cx="156400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66"/>
          <p:cNvGrpSpPr>
            <a:grpSpLocks/>
          </p:cNvGrpSpPr>
          <p:nvPr/>
        </p:nvGrpSpPr>
        <p:grpSpPr bwMode="auto">
          <a:xfrm>
            <a:off x="5219700" y="2060575"/>
            <a:ext cx="2247900" cy="1136650"/>
            <a:chOff x="838200" y="2992185"/>
            <a:chExt cx="1600200" cy="852868"/>
          </a:xfrm>
        </p:grpSpPr>
        <p:sp>
          <p:nvSpPr>
            <p:cNvPr id="32792" name="TextBox 67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260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>
              <a:spAutoFit/>
            </a:bodyPr>
            <a:lstStyle/>
            <a:p>
              <a:pPr algn="r" defTabSz="457200"/>
              <a:r>
                <a:rPr kumimoji="0" lang="zh-TW" altLang="en-US" sz="20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教育</a:t>
              </a:r>
              <a:endParaRPr kumimoji="0" lang="en-US" altLang="zh-TW" sz="2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2793" name="TextBox 68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/>
            <a:lstStyle/>
            <a:p>
              <a:pPr algn="r" defTabSz="457200">
                <a:lnSpc>
                  <a:spcPct val="120000"/>
                </a:lnSpc>
              </a:pPr>
              <a:r>
                <a:rPr kumimoji="0" lang="en-US" altLang="zh-TW" sz="1600" b="1" dirty="0">
                  <a:latin typeface="微軟正黑體" pitchFamily="34" charset="-120"/>
                  <a:ea typeface="微軟正黑體" pitchFamily="34" charset="-120"/>
                </a:rPr>
                <a:t>11</a:t>
              </a:r>
              <a:r>
                <a:rPr kumimoji="0" lang="zh-TW" altLang="en-US" sz="1600" b="1" dirty="0">
                  <a:latin typeface="微軟正黑體" pitchFamily="34" charset="-120"/>
                  <a:ea typeface="微軟正黑體" pitchFamily="34" charset="-120"/>
                </a:rPr>
                <a:t>歲天才兒童身分，進入瑞典</a:t>
              </a:r>
              <a:r>
                <a:rPr kumimoji="0" lang="en-US" altLang="zh-TW" sz="1600" b="1" dirty="0">
                  <a:latin typeface="微軟正黑體" pitchFamily="34" charset="-120"/>
                  <a:ea typeface="微軟正黑體" pitchFamily="34" charset="-120"/>
                </a:rPr>
                <a:t>Uppsala</a:t>
              </a:r>
              <a:r>
                <a:rPr kumimoji="0" lang="zh-TW" altLang="en-US" sz="1600" b="1" dirty="0">
                  <a:latin typeface="微軟正黑體" pitchFamily="34" charset="-120"/>
                  <a:ea typeface="微軟正黑體" pitchFamily="34" charset="-120"/>
                </a:rPr>
                <a:t>大學，主攻數學及自然科學</a:t>
              </a:r>
            </a:p>
            <a:p>
              <a:pPr algn="r" defTabSz="457200">
                <a:lnSpc>
                  <a:spcPct val="120000"/>
                </a:lnSpc>
              </a:pPr>
              <a:r>
                <a:rPr kumimoji="0" lang="en-US" altLang="zh-TW" sz="1600" b="1" dirty="0"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kumimoji="0" lang="zh-TW" altLang="en-US" sz="1600" b="1" dirty="0">
                  <a:latin typeface="微軟正黑體" pitchFamily="34" charset="-120"/>
                  <a:ea typeface="微軟正黑體" pitchFamily="34" charset="-120"/>
                </a:rPr>
                <a:t>年後以優異成績畢業後，以</a:t>
              </a:r>
              <a:r>
                <a:rPr kumimoji="0" lang="en-US" altLang="zh-TW" sz="1600" b="1" dirty="0"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kumimoji="0" lang="zh-TW" altLang="en-US" sz="1600" b="1" dirty="0">
                  <a:latin typeface="微軟正黑體" pitchFamily="34" charset="-120"/>
                  <a:ea typeface="微軟正黑體" pitchFamily="34" charset="-120"/>
                </a:rPr>
                <a:t>年時間遊學英國</a:t>
              </a:r>
              <a:r>
                <a:rPr kumimoji="0" lang="en-US" altLang="zh-TW" sz="1600" b="1" dirty="0">
                  <a:latin typeface="微軟正黑體" pitchFamily="34" charset="-120"/>
                  <a:ea typeface="微軟正黑體" pitchFamily="34" charset="-120"/>
                </a:rPr>
                <a:t>Oxford</a:t>
              </a:r>
              <a:r>
                <a:rPr kumimoji="0" lang="zh-TW" altLang="en-US" sz="1600" b="1" dirty="0">
                  <a:latin typeface="微軟正黑體" pitchFamily="34" charset="-120"/>
                  <a:ea typeface="微軟正黑體" pitchFamily="34" charset="-120"/>
                </a:rPr>
                <a:t>，參訪歐洲各地</a:t>
              </a:r>
              <a:br>
                <a:rPr kumimoji="0" lang="zh-TW" altLang="en-US" sz="1600" b="1" dirty="0">
                  <a:latin typeface="微軟正黑體" pitchFamily="34" charset="-120"/>
                  <a:ea typeface="微軟正黑體" pitchFamily="34" charset="-120"/>
                </a:rPr>
              </a:br>
              <a:endParaRPr kumimoji="0" lang="en-US" altLang="zh-TW" sz="16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6" name="Group 70"/>
          <p:cNvGrpSpPr>
            <a:grpSpLocks/>
          </p:cNvGrpSpPr>
          <p:nvPr/>
        </p:nvGrpSpPr>
        <p:grpSpPr bwMode="auto">
          <a:xfrm flipV="1">
            <a:off x="5508625" y="4364038"/>
            <a:ext cx="2005013" cy="865187"/>
            <a:chOff x="7528087" y="2680840"/>
            <a:chExt cx="2061939" cy="316190"/>
          </a:xfrm>
        </p:grpSpPr>
        <p:cxnSp>
          <p:nvCxnSpPr>
            <p:cNvPr id="72" name="Straight Connector 71"/>
            <p:cNvCxnSpPr/>
            <p:nvPr/>
          </p:nvCxnSpPr>
          <p:spPr>
            <a:xfrm flipV="1">
              <a:off x="7528087" y="2680840"/>
              <a:ext cx="497935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8026022" y="2680840"/>
              <a:ext cx="156400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73"/>
          <p:cNvGrpSpPr>
            <a:grpSpLocks/>
          </p:cNvGrpSpPr>
          <p:nvPr/>
        </p:nvGrpSpPr>
        <p:grpSpPr bwMode="auto">
          <a:xfrm>
            <a:off x="1476375" y="4149725"/>
            <a:ext cx="2447925" cy="1138238"/>
            <a:chOff x="838200" y="2992185"/>
            <a:chExt cx="1600200" cy="852868"/>
          </a:xfrm>
        </p:grpSpPr>
        <p:sp>
          <p:nvSpPr>
            <p:cNvPr id="32788" name="TextBox 74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259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>
              <a:spAutoFit/>
            </a:bodyPr>
            <a:lstStyle/>
            <a:p>
              <a:pPr defTabSz="457200"/>
              <a:r>
                <a:rPr kumimoji="0" lang="zh-TW" altLang="en-US" sz="20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修行</a:t>
              </a:r>
              <a:endParaRPr kumimoji="0" lang="en-US" altLang="zh-TW" sz="2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2789" name="TextBox 75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/>
            <a:lstStyle/>
            <a:p>
              <a:pPr defTabSz="457200">
                <a:lnSpc>
                  <a:spcPct val="120000"/>
                </a:lnSpc>
              </a:pPr>
              <a:r>
                <a:rPr kumimoji="0" lang="en-US" altLang="zh-TW" sz="1600" b="1" dirty="0"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kumimoji="0" lang="zh-TW" altLang="en-US" sz="1600" b="1" dirty="0">
                  <a:latin typeface="微軟正黑體" pitchFamily="34" charset="-120"/>
                  <a:ea typeface="微軟正黑體" pitchFamily="34" charset="-120"/>
                </a:rPr>
                <a:t>歲前到北方拉普人地區，向拉普薩滿學習呼吸及觀想術，從此掌握靜坐及內呼吸的奧秘，明白意識專注之道</a:t>
              </a:r>
            </a:p>
            <a:p>
              <a:pPr defTabSz="457200">
                <a:lnSpc>
                  <a:spcPct val="120000"/>
                </a:lnSpc>
              </a:pPr>
              <a:endParaRPr kumimoji="0" lang="zh-TW" altLang="en-US" sz="16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8" name="Group 76"/>
          <p:cNvGrpSpPr>
            <a:grpSpLocks/>
          </p:cNvGrpSpPr>
          <p:nvPr/>
        </p:nvGrpSpPr>
        <p:grpSpPr bwMode="auto">
          <a:xfrm flipV="1">
            <a:off x="1476375" y="3716338"/>
            <a:ext cx="2165350" cy="792162"/>
            <a:chOff x="1848067" y="2697524"/>
            <a:chExt cx="2311184" cy="316190"/>
          </a:xfrm>
        </p:grpSpPr>
        <p:cxnSp>
          <p:nvCxnSpPr>
            <p:cNvPr id="78" name="Straight Connector 77"/>
            <p:cNvCxnSpPr/>
            <p:nvPr/>
          </p:nvCxnSpPr>
          <p:spPr>
            <a:xfrm flipH="1" flipV="1">
              <a:off x="3661093" y="2697524"/>
              <a:ext cx="498158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1848067" y="2697524"/>
              <a:ext cx="181302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79"/>
          <p:cNvGrpSpPr>
            <a:grpSpLocks/>
          </p:cNvGrpSpPr>
          <p:nvPr/>
        </p:nvGrpSpPr>
        <p:grpSpPr bwMode="auto">
          <a:xfrm>
            <a:off x="5364163" y="4811713"/>
            <a:ext cx="2162175" cy="1138237"/>
            <a:chOff x="838200" y="2992185"/>
            <a:chExt cx="1600200" cy="852868"/>
          </a:xfrm>
        </p:grpSpPr>
        <p:sp>
          <p:nvSpPr>
            <p:cNvPr id="32784" name="TextBox 80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259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>
              <a:spAutoFit/>
            </a:bodyPr>
            <a:lstStyle/>
            <a:p>
              <a:pPr algn="r" defTabSz="457200"/>
              <a:r>
                <a:rPr kumimoji="0" lang="zh-TW" altLang="en-US" sz="20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稟</a:t>
              </a:r>
              <a:r>
                <a:rPr kumimoji="0" lang="zh-TW" altLang="en-US" sz="2000" b="1" dirty="0">
                  <a:solidFill>
                    <a:schemeClr val="tx2"/>
                  </a:solidFill>
                  <a:latin typeface="微軟正黑體" pitchFamily="34" charset="-120"/>
                  <a:ea typeface="微軟正黑體" pitchFamily="34" charset="-120"/>
                </a:rPr>
                <a:t>賦</a:t>
              </a:r>
              <a:endParaRPr kumimoji="0" lang="en-US" altLang="zh-TW" sz="20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2785" name="TextBox 81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/>
            <a:lstStyle/>
            <a:p>
              <a:pPr defTabSz="457200">
                <a:lnSpc>
                  <a:spcPct val="120000"/>
                </a:lnSpc>
              </a:pPr>
              <a:r>
                <a:rPr kumimoji="0" lang="zh-TW" altLang="en-US" sz="1600" b="1" dirty="0">
                  <a:latin typeface="微軟正黑體" pitchFamily="34" charset="-120"/>
                  <a:ea typeface="微軟正黑體" pitchFamily="34" charset="-120"/>
                </a:rPr>
                <a:t>自幼喜好探索人生意義</a:t>
              </a:r>
            </a:p>
            <a:p>
              <a:pPr defTabSz="457200">
                <a:lnSpc>
                  <a:spcPct val="120000"/>
                </a:lnSpc>
              </a:pPr>
              <a:r>
                <a:rPr kumimoji="0" lang="zh-TW" altLang="en-US" sz="1600" b="1" dirty="0">
                  <a:latin typeface="微軟正黑體" pitchFamily="34" charset="-120"/>
                  <a:ea typeface="微軟正黑體" pitchFamily="34" charset="-120"/>
                </a:rPr>
                <a:t>自己是誰？生從何來？死往何去？以及神、救贖、靈魂的苦難等問題</a:t>
              </a:r>
            </a:p>
          </p:txBody>
        </p:sp>
      </p:grpSp>
      <p:sp>
        <p:nvSpPr>
          <p:cNvPr id="200" name="AutoShape 91"/>
          <p:cNvSpPr>
            <a:spLocks/>
          </p:cNvSpPr>
          <p:nvPr/>
        </p:nvSpPr>
        <p:spPr bwMode="auto">
          <a:xfrm>
            <a:off x="971550" y="4121150"/>
            <a:ext cx="296863" cy="387350"/>
          </a:xfrm>
          <a:custGeom>
            <a:avLst/>
            <a:gdLst>
              <a:gd name="T0" fmla="+- 0 10795 54"/>
              <a:gd name="T1" fmla="*/ T0 w 21483"/>
              <a:gd name="T2" fmla="*/ 10800 h 21600"/>
              <a:gd name="T3" fmla="+- 0 10795 54"/>
              <a:gd name="T4" fmla="*/ T3 w 21483"/>
              <a:gd name="T5" fmla="*/ 10800 h 21600"/>
              <a:gd name="T6" fmla="+- 0 10795 54"/>
              <a:gd name="T7" fmla="*/ T6 w 21483"/>
              <a:gd name="T8" fmla="*/ 10800 h 21600"/>
              <a:gd name="T9" fmla="+- 0 10795 54"/>
              <a:gd name="T10" fmla="*/ T9 w 2148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83" h="21600">
                <a:moveTo>
                  <a:pt x="20490" y="581"/>
                </a:moveTo>
                <a:cubicBezTo>
                  <a:pt x="20984" y="1781"/>
                  <a:pt x="21295" y="3048"/>
                  <a:pt x="21421" y="4387"/>
                </a:cubicBezTo>
                <a:cubicBezTo>
                  <a:pt x="21545" y="5722"/>
                  <a:pt x="21482" y="7179"/>
                  <a:pt x="21220" y="8744"/>
                </a:cubicBezTo>
                <a:cubicBezTo>
                  <a:pt x="20549" y="13134"/>
                  <a:pt x="18385" y="16469"/>
                  <a:pt x="14732" y="18748"/>
                </a:cubicBezTo>
                <a:cubicBezTo>
                  <a:pt x="13010" y="19857"/>
                  <a:pt x="11265" y="20408"/>
                  <a:pt x="9505" y="20408"/>
                </a:cubicBezTo>
                <a:cubicBezTo>
                  <a:pt x="8354" y="20408"/>
                  <a:pt x="7208" y="20165"/>
                  <a:pt x="6064" y="19682"/>
                </a:cubicBezTo>
                <a:cubicBezTo>
                  <a:pt x="5893" y="19609"/>
                  <a:pt x="5725" y="19519"/>
                  <a:pt x="5556" y="19411"/>
                </a:cubicBezTo>
                <a:cubicBezTo>
                  <a:pt x="5388" y="19301"/>
                  <a:pt x="5221" y="19191"/>
                  <a:pt x="5058" y="19075"/>
                </a:cubicBezTo>
                <a:cubicBezTo>
                  <a:pt x="4840" y="18928"/>
                  <a:pt x="4625" y="18790"/>
                  <a:pt x="4414" y="18660"/>
                </a:cubicBezTo>
                <a:cubicBezTo>
                  <a:pt x="4199" y="18527"/>
                  <a:pt x="4017" y="18465"/>
                  <a:pt x="3857" y="18465"/>
                </a:cubicBezTo>
                <a:cubicBezTo>
                  <a:pt x="3785" y="18485"/>
                  <a:pt x="3698" y="18561"/>
                  <a:pt x="3598" y="18700"/>
                </a:cubicBezTo>
                <a:cubicBezTo>
                  <a:pt x="3497" y="18841"/>
                  <a:pt x="3392" y="18996"/>
                  <a:pt x="3287" y="19174"/>
                </a:cubicBezTo>
                <a:cubicBezTo>
                  <a:pt x="3184" y="19349"/>
                  <a:pt x="3085" y="19536"/>
                  <a:pt x="2989" y="19728"/>
                </a:cubicBezTo>
                <a:cubicBezTo>
                  <a:pt x="2898" y="19922"/>
                  <a:pt x="2821" y="20072"/>
                  <a:pt x="2760" y="20179"/>
                </a:cubicBezTo>
                <a:cubicBezTo>
                  <a:pt x="2655" y="20388"/>
                  <a:pt x="2557" y="20575"/>
                  <a:pt x="2463" y="20741"/>
                </a:cubicBezTo>
                <a:cubicBezTo>
                  <a:pt x="2372" y="20908"/>
                  <a:pt x="2285" y="21055"/>
                  <a:pt x="2213" y="21182"/>
                </a:cubicBezTo>
                <a:cubicBezTo>
                  <a:pt x="2025" y="21461"/>
                  <a:pt x="1787" y="21599"/>
                  <a:pt x="1494" y="21599"/>
                </a:cubicBezTo>
                <a:lnTo>
                  <a:pt x="1450" y="21599"/>
                </a:lnTo>
                <a:cubicBezTo>
                  <a:pt x="1235" y="21583"/>
                  <a:pt x="1050" y="21526"/>
                  <a:pt x="895" y="21433"/>
                </a:cubicBezTo>
                <a:cubicBezTo>
                  <a:pt x="743" y="21334"/>
                  <a:pt x="617" y="21224"/>
                  <a:pt x="521" y="21097"/>
                </a:cubicBezTo>
                <a:cubicBezTo>
                  <a:pt x="425" y="20975"/>
                  <a:pt x="348" y="20846"/>
                  <a:pt x="292" y="20716"/>
                </a:cubicBezTo>
                <a:cubicBezTo>
                  <a:pt x="236" y="20586"/>
                  <a:pt x="198" y="20484"/>
                  <a:pt x="184" y="20408"/>
                </a:cubicBezTo>
                <a:cubicBezTo>
                  <a:pt x="-17" y="20077"/>
                  <a:pt x="-54" y="19724"/>
                  <a:pt x="74" y="19355"/>
                </a:cubicBezTo>
                <a:cubicBezTo>
                  <a:pt x="222" y="18877"/>
                  <a:pt x="430" y="18479"/>
                  <a:pt x="699" y="18152"/>
                </a:cubicBezTo>
                <a:cubicBezTo>
                  <a:pt x="970" y="17827"/>
                  <a:pt x="1235" y="17536"/>
                  <a:pt x="1494" y="17276"/>
                </a:cubicBezTo>
                <a:cubicBezTo>
                  <a:pt x="1712" y="17068"/>
                  <a:pt x="1901" y="16873"/>
                  <a:pt x="2061" y="16692"/>
                </a:cubicBezTo>
                <a:cubicBezTo>
                  <a:pt x="2222" y="16511"/>
                  <a:pt x="2325" y="16319"/>
                  <a:pt x="2367" y="16113"/>
                </a:cubicBezTo>
                <a:cubicBezTo>
                  <a:pt x="2383" y="16057"/>
                  <a:pt x="2383" y="16003"/>
                  <a:pt x="2367" y="15949"/>
                </a:cubicBezTo>
                <a:cubicBezTo>
                  <a:pt x="2353" y="15899"/>
                  <a:pt x="2318" y="15783"/>
                  <a:pt x="2257" y="15611"/>
                </a:cubicBezTo>
                <a:cubicBezTo>
                  <a:pt x="2213" y="15503"/>
                  <a:pt x="2168" y="15379"/>
                  <a:pt x="2128" y="15241"/>
                </a:cubicBezTo>
                <a:cubicBezTo>
                  <a:pt x="2086" y="15100"/>
                  <a:pt x="2051" y="14941"/>
                  <a:pt x="2021" y="14761"/>
                </a:cubicBezTo>
                <a:cubicBezTo>
                  <a:pt x="1836" y="13321"/>
                  <a:pt x="1883" y="11988"/>
                  <a:pt x="2166" y="10774"/>
                </a:cubicBezTo>
                <a:cubicBezTo>
                  <a:pt x="2449" y="9557"/>
                  <a:pt x="2898" y="8464"/>
                  <a:pt x="3509" y="7493"/>
                </a:cubicBezTo>
                <a:cubicBezTo>
                  <a:pt x="4122" y="6527"/>
                  <a:pt x="4852" y="5689"/>
                  <a:pt x="5694" y="4986"/>
                </a:cubicBezTo>
                <a:cubicBezTo>
                  <a:pt x="6539" y="4283"/>
                  <a:pt x="7416" y="3741"/>
                  <a:pt x="8326" y="3351"/>
                </a:cubicBezTo>
                <a:cubicBezTo>
                  <a:pt x="8939" y="3091"/>
                  <a:pt x="9611" y="2939"/>
                  <a:pt x="10336" y="2894"/>
                </a:cubicBezTo>
                <a:cubicBezTo>
                  <a:pt x="11066" y="2848"/>
                  <a:pt x="11826" y="2817"/>
                  <a:pt x="12617" y="2798"/>
                </a:cubicBezTo>
                <a:cubicBezTo>
                  <a:pt x="13073" y="2798"/>
                  <a:pt x="13546" y="2789"/>
                  <a:pt x="14037" y="2772"/>
                </a:cubicBezTo>
                <a:cubicBezTo>
                  <a:pt x="14531" y="2752"/>
                  <a:pt x="15008" y="2704"/>
                  <a:pt x="15469" y="2623"/>
                </a:cubicBezTo>
                <a:cubicBezTo>
                  <a:pt x="15926" y="2541"/>
                  <a:pt x="16351" y="2414"/>
                  <a:pt x="16740" y="2239"/>
                </a:cubicBezTo>
                <a:cubicBezTo>
                  <a:pt x="17128" y="2064"/>
                  <a:pt x="17446" y="1815"/>
                  <a:pt x="17692" y="1499"/>
                </a:cubicBezTo>
                <a:cubicBezTo>
                  <a:pt x="17839" y="1321"/>
                  <a:pt x="17984" y="1135"/>
                  <a:pt x="18125" y="948"/>
                </a:cubicBezTo>
                <a:cubicBezTo>
                  <a:pt x="18261" y="756"/>
                  <a:pt x="18403" y="595"/>
                  <a:pt x="18548" y="460"/>
                </a:cubicBezTo>
                <a:cubicBezTo>
                  <a:pt x="18696" y="324"/>
                  <a:pt x="18855" y="214"/>
                  <a:pt x="19028" y="129"/>
                </a:cubicBezTo>
                <a:cubicBezTo>
                  <a:pt x="19206" y="42"/>
                  <a:pt x="19423" y="0"/>
                  <a:pt x="19688" y="0"/>
                </a:cubicBezTo>
                <a:cubicBezTo>
                  <a:pt x="19856" y="0"/>
                  <a:pt x="20015" y="50"/>
                  <a:pt x="20163" y="155"/>
                </a:cubicBezTo>
                <a:cubicBezTo>
                  <a:pt x="20308" y="261"/>
                  <a:pt x="20418" y="400"/>
                  <a:pt x="20490" y="581"/>
                </a:cubicBezTo>
                <a:moveTo>
                  <a:pt x="15350" y="9977"/>
                </a:moveTo>
                <a:cubicBezTo>
                  <a:pt x="15596" y="10017"/>
                  <a:pt x="15811" y="9927"/>
                  <a:pt x="15993" y="9712"/>
                </a:cubicBezTo>
                <a:cubicBezTo>
                  <a:pt x="16178" y="9503"/>
                  <a:pt x="16276" y="9249"/>
                  <a:pt x="16291" y="8953"/>
                </a:cubicBezTo>
                <a:cubicBezTo>
                  <a:pt x="16305" y="8636"/>
                  <a:pt x="16230" y="8374"/>
                  <a:pt x="16064" y="8159"/>
                </a:cubicBezTo>
                <a:cubicBezTo>
                  <a:pt x="15893" y="7947"/>
                  <a:pt x="15680" y="7832"/>
                  <a:pt x="15418" y="7815"/>
                </a:cubicBezTo>
                <a:cubicBezTo>
                  <a:pt x="14321" y="7761"/>
                  <a:pt x="13284" y="7834"/>
                  <a:pt x="12315" y="8038"/>
                </a:cubicBezTo>
                <a:cubicBezTo>
                  <a:pt x="11344" y="8241"/>
                  <a:pt x="10425" y="8571"/>
                  <a:pt x="9550" y="9032"/>
                </a:cubicBezTo>
                <a:cubicBezTo>
                  <a:pt x="8673" y="9492"/>
                  <a:pt x="7842" y="10090"/>
                  <a:pt x="7046" y="10830"/>
                </a:cubicBezTo>
                <a:cubicBezTo>
                  <a:pt x="6249" y="11567"/>
                  <a:pt x="5479" y="12465"/>
                  <a:pt x="4732" y="13518"/>
                </a:cubicBezTo>
                <a:cubicBezTo>
                  <a:pt x="4562" y="13764"/>
                  <a:pt x="4482" y="14032"/>
                  <a:pt x="4496" y="14323"/>
                </a:cubicBezTo>
                <a:cubicBezTo>
                  <a:pt x="4510" y="14617"/>
                  <a:pt x="4620" y="14862"/>
                  <a:pt x="4821" y="15063"/>
                </a:cubicBezTo>
                <a:cubicBezTo>
                  <a:pt x="4971" y="15221"/>
                  <a:pt x="5163" y="15311"/>
                  <a:pt x="5392" y="15317"/>
                </a:cubicBezTo>
                <a:cubicBezTo>
                  <a:pt x="5668" y="15317"/>
                  <a:pt x="5900" y="15195"/>
                  <a:pt x="6087" y="14953"/>
                </a:cubicBezTo>
                <a:cubicBezTo>
                  <a:pt x="6759" y="14035"/>
                  <a:pt x="7435" y="13244"/>
                  <a:pt x="8116" y="12586"/>
                </a:cubicBezTo>
                <a:cubicBezTo>
                  <a:pt x="8794" y="11929"/>
                  <a:pt x="9510" y="11401"/>
                  <a:pt x="10259" y="11005"/>
                </a:cubicBezTo>
                <a:cubicBezTo>
                  <a:pt x="11010" y="10610"/>
                  <a:pt x="11801" y="10330"/>
                  <a:pt x="12636" y="10167"/>
                </a:cubicBezTo>
                <a:cubicBezTo>
                  <a:pt x="13467" y="10003"/>
                  <a:pt x="14372" y="9938"/>
                  <a:pt x="15350" y="9977"/>
                </a:cubicBez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  <a:extLst/>
        </p:spPr>
        <p:txBody>
          <a:bodyPr lIns="38100" tIns="38100" rIns="38100" bIns="38100" anchor="ctr"/>
          <a:lstStyle/>
          <a:p>
            <a:pPr defTabSz="34252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s-ES" sz="21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191" name="AutoShape 82"/>
          <p:cNvSpPr>
            <a:spLocks/>
          </p:cNvSpPr>
          <p:nvPr/>
        </p:nvSpPr>
        <p:spPr bwMode="auto">
          <a:xfrm>
            <a:off x="947738" y="1989138"/>
            <a:ext cx="384175" cy="346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767" y="5419"/>
                </a:moveTo>
                <a:cubicBezTo>
                  <a:pt x="4051" y="5419"/>
                  <a:pt x="4271" y="5505"/>
                  <a:pt x="4428" y="5687"/>
                </a:cubicBezTo>
                <a:cubicBezTo>
                  <a:pt x="4586" y="5865"/>
                  <a:pt x="4701" y="6078"/>
                  <a:pt x="4766" y="6326"/>
                </a:cubicBezTo>
                <a:cubicBezTo>
                  <a:pt x="4835" y="6574"/>
                  <a:pt x="4879" y="6836"/>
                  <a:pt x="4893" y="7106"/>
                </a:cubicBezTo>
                <a:cubicBezTo>
                  <a:pt x="4910" y="7377"/>
                  <a:pt x="4917" y="7596"/>
                  <a:pt x="4917" y="7760"/>
                </a:cubicBezTo>
                <a:lnTo>
                  <a:pt x="4917" y="9856"/>
                </a:lnTo>
                <a:cubicBezTo>
                  <a:pt x="4809" y="9928"/>
                  <a:pt x="4720" y="10015"/>
                  <a:pt x="4646" y="10110"/>
                </a:cubicBezTo>
                <a:cubicBezTo>
                  <a:pt x="4574" y="10208"/>
                  <a:pt x="4468" y="10257"/>
                  <a:pt x="4329" y="10257"/>
                </a:cubicBezTo>
                <a:lnTo>
                  <a:pt x="561" y="10257"/>
                </a:lnTo>
                <a:cubicBezTo>
                  <a:pt x="439" y="10257"/>
                  <a:pt x="338" y="10208"/>
                  <a:pt x="256" y="10110"/>
                </a:cubicBezTo>
                <a:cubicBezTo>
                  <a:pt x="177" y="10015"/>
                  <a:pt x="93" y="9928"/>
                  <a:pt x="0" y="9856"/>
                </a:cubicBezTo>
                <a:lnTo>
                  <a:pt x="0" y="7760"/>
                </a:lnTo>
                <a:cubicBezTo>
                  <a:pt x="0" y="7596"/>
                  <a:pt x="4" y="7377"/>
                  <a:pt x="12" y="7106"/>
                </a:cubicBezTo>
                <a:cubicBezTo>
                  <a:pt x="19" y="6836"/>
                  <a:pt x="57" y="6574"/>
                  <a:pt x="124" y="6326"/>
                </a:cubicBezTo>
                <a:cubicBezTo>
                  <a:pt x="196" y="6078"/>
                  <a:pt x="309" y="5865"/>
                  <a:pt x="465" y="5687"/>
                </a:cubicBezTo>
                <a:cubicBezTo>
                  <a:pt x="624" y="5508"/>
                  <a:pt x="842" y="5419"/>
                  <a:pt x="1123" y="5419"/>
                </a:cubicBezTo>
                <a:cubicBezTo>
                  <a:pt x="782" y="5151"/>
                  <a:pt x="508" y="4803"/>
                  <a:pt x="304" y="4377"/>
                </a:cubicBezTo>
                <a:cubicBezTo>
                  <a:pt x="103" y="3950"/>
                  <a:pt x="0" y="3469"/>
                  <a:pt x="0" y="2937"/>
                </a:cubicBezTo>
                <a:cubicBezTo>
                  <a:pt x="0" y="2539"/>
                  <a:pt x="64" y="2162"/>
                  <a:pt x="189" y="1805"/>
                </a:cubicBezTo>
                <a:cubicBezTo>
                  <a:pt x="316" y="1448"/>
                  <a:pt x="491" y="1134"/>
                  <a:pt x="717" y="861"/>
                </a:cubicBezTo>
                <a:cubicBezTo>
                  <a:pt x="943" y="590"/>
                  <a:pt x="1207" y="380"/>
                  <a:pt x="1504" y="227"/>
                </a:cubicBezTo>
                <a:cubicBezTo>
                  <a:pt x="1804" y="77"/>
                  <a:pt x="2119" y="0"/>
                  <a:pt x="2445" y="0"/>
                </a:cubicBezTo>
                <a:cubicBezTo>
                  <a:pt x="2793" y="0"/>
                  <a:pt x="3115" y="77"/>
                  <a:pt x="3412" y="227"/>
                </a:cubicBezTo>
                <a:cubicBezTo>
                  <a:pt x="3712" y="380"/>
                  <a:pt x="3969" y="590"/>
                  <a:pt x="4188" y="861"/>
                </a:cubicBezTo>
                <a:cubicBezTo>
                  <a:pt x="4406" y="1134"/>
                  <a:pt x="4584" y="1448"/>
                  <a:pt x="4716" y="1805"/>
                </a:cubicBezTo>
                <a:cubicBezTo>
                  <a:pt x="4850" y="2162"/>
                  <a:pt x="4917" y="2539"/>
                  <a:pt x="4917" y="2937"/>
                </a:cubicBezTo>
                <a:cubicBezTo>
                  <a:pt x="4917" y="3458"/>
                  <a:pt x="4814" y="3939"/>
                  <a:pt x="4603" y="4371"/>
                </a:cubicBezTo>
                <a:cubicBezTo>
                  <a:pt x="4392" y="4800"/>
                  <a:pt x="4115" y="5151"/>
                  <a:pt x="3767" y="5419"/>
                </a:cubicBezTo>
                <a:moveTo>
                  <a:pt x="18165" y="12062"/>
                </a:moveTo>
                <a:cubicBezTo>
                  <a:pt x="18672" y="12604"/>
                  <a:pt x="19070" y="13142"/>
                  <a:pt x="19356" y="13669"/>
                </a:cubicBezTo>
                <a:cubicBezTo>
                  <a:pt x="19641" y="14196"/>
                  <a:pt x="19788" y="14801"/>
                  <a:pt x="19788" y="15480"/>
                </a:cubicBezTo>
                <a:lnTo>
                  <a:pt x="19788" y="20816"/>
                </a:lnTo>
                <a:cubicBezTo>
                  <a:pt x="19694" y="20868"/>
                  <a:pt x="19620" y="20931"/>
                  <a:pt x="19557" y="20995"/>
                </a:cubicBezTo>
                <a:cubicBezTo>
                  <a:pt x="19497" y="21061"/>
                  <a:pt x="19425" y="21122"/>
                  <a:pt x="19344" y="21191"/>
                </a:cubicBezTo>
                <a:cubicBezTo>
                  <a:pt x="19262" y="21251"/>
                  <a:pt x="19173" y="21317"/>
                  <a:pt x="19075" y="21386"/>
                </a:cubicBezTo>
                <a:cubicBezTo>
                  <a:pt x="18976" y="21455"/>
                  <a:pt x="18835" y="21528"/>
                  <a:pt x="18662" y="21599"/>
                </a:cubicBezTo>
                <a:lnTo>
                  <a:pt x="2942" y="21599"/>
                </a:lnTo>
                <a:cubicBezTo>
                  <a:pt x="2675" y="21599"/>
                  <a:pt x="2467" y="21499"/>
                  <a:pt x="2318" y="21291"/>
                </a:cubicBezTo>
                <a:cubicBezTo>
                  <a:pt x="2167" y="21081"/>
                  <a:pt x="2003" y="20926"/>
                  <a:pt x="1819" y="20816"/>
                </a:cubicBezTo>
                <a:lnTo>
                  <a:pt x="1819" y="15480"/>
                </a:lnTo>
                <a:cubicBezTo>
                  <a:pt x="1819" y="14763"/>
                  <a:pt x="1989" y="14127"/>
                  <a:pt x="2335" y="13571"/>
                </a:cubicBezTo>
                <a:cubicBezTo>
                  <a:pt x="2678" y="13018"/>
                  <a:pt x="3052" y="12511"/>
                  <a:pt x="3460" y="12062"/>
                </a:cubicBezTo>
                <a:cubicBezTo>
                  <a:pt x="3535" y="11970"/>
                  <a:pt x="3633" y="11869"/>
                  <a:pt x="3753" y="11766"/>
                </a:cubicBezTo>
                <a:cubicBezTo>
                  <a:pt x="3873" y="11659"/>
                  <a:pt x="4000" y="11590"/>
                  <a:pt x="4137" y="11553"/>
                </a:cubicBezTo>
                <a:cubicBezTo>
                  <a:pt x="4276" y="11495"/>
                  <a:pt x="4432" y="11466"/>
                  <a:pt x="4610" y="11455"/>
                </a:cubicBezTo>
                <a:cubicBezTo>
                  <a:pt x="4785" y="11446"/>
                  <a:pt x="4956" y="11423"/>
                  <a:pt x="5126" y="11388"/>
                </a:cubicBezTo>
                <a:cubicBezTo>
                  <a:pt x="5594" y="11299"/>
                  <a:pt x="6091" y="11210"/>
                  <a:pt x="6621" y="11121"/>
                </a:cubicBezTo>
                <a:cubicBezTo>
                  <a:pt x="7149" y="11034"/>
                  <a:pt x="7665" y="10945"/>
                  <a:pt x="8172" y="10853"/>
                </a:cubicBezTo>
                <a:cubicBezTo>
                  <a:pt x="7483" y="10326"/>
                  <a:pt x="6928" y="9632"/>
                  <a:pt x="6513" y="8762"/>
                </a:cubicBezTo>
                <a:cubicBezTo>
                  <a:pt x="6093" y="7896"/>
                  <a:pt x="5884" y="6940"/>
                  <a:pt x="5884" y="5903"/>
                </a:cubicBezTo>
                <a:cubicBezTo>
                  <a:pt x="5884" y="5097"/>
                  <a:pt x="6016" y="4331"/>
                  <a:pt x="6275" y="3608"/>
                </a:cubicBezTo>
                <a:cubicBezTo>
                  <a:pt x="6535" y="2885"/>
                  <a:pt x="6887" y="2260"/>
                  <a:pt x="7331" y="1733"/>
                </a:cubicBezTo>
                <a:cubicBezTo>
                  <a:pt x="7778" y="1203"/>
                  <a:pt x="8299" y="786"/>
                  <a:pt x="8894" y="472"/>
                </a:cubicBezTo>
                <a:cubicBezTo>
                  <a:pt x="9494" y="158"/>
                  <a:pt x="10125" y="3"/>
                  <a:pt x="10802" y="3"/>
                </a:cubicBezTo>
                <a:cubicBezTo>
                  <a:pt x="11476" y="3"/>
                  <a:pt x="12112" y="158"/>
                  <a:pt x="12710" y="472"/>
                </a:cubicBezTo>
                <a:cubicBezTo>
                  <a:pt x="13307" y="786"/>
                  <a:pt x="13826" y="1203"/>
                  <a:pt x="14272" y="1733"/>
                </a:cubicBezTo>
                <a:cubicBezTo>
                  <a:pt x="14716" y="2260"/>
                  <a:pt x="15067" y="2885"/>
                  <a:pt x="15328" y="3608"/>
                </a:cubicBezTo>
                <a:cubicBezTo>
                  <a:pt x="15590" y="4331"/>
                  <a:pt x="15719" y="5097"/>
                  <a:pt x="15719" y="5903"/>
                </a:cubicBezTo>
                <a:cubicBezTo>
                  <a:pt x="15719" y="6939"/>
                  <a:pt x="15513" y="7890"/>
                  <a:pt x="15100" y="8757"/>
                </a:cubicBezTo>
                <a:cubicBezTo>
                  <a:pt x="14685" y="9620"/>
                  <a:pt x="14128" y="10320"/>
                  <a:pt x="13432" y="10853"/>
                </a:cubicBezTo>
                <a:cubicBezTo>
                  <a:pt x="13936" y="10945"/>
                  <a:pt x="14452" y="11031"/>
                  <a:pt x="14978" y="11115"/>
                </a:cubicBezTo>
                <a:cubicBezTo>
                  <a:pt x="15504" y="11198"/>
                  <a:pt x="16005" y="11288"/>
                  <a:pt x="16478" y="11388"/>
                </a:cubicBezTo>
                <a:cubicBezTo>
                  <a:pt x="16653" y="11426"/>
                  <a:pt x="16826" y="11449"/>
                  <a:pt x="16994" y="11455"/>
                </a:cubicBezTo>
                <a:cubicBezTo>
                  <a:pt x="17162" y="11466"/>
                  <a:pt x="17323" y="11495"/>
                  <a:pt x="17467" y="11553"/>
                </a:cubicBezTo>
                <a:cubicBezTo>
                  <a:pt x="17603" y="11590"/>
                  <a:pt x="17731" y="11659"/>
                  <a:pt x="17851" y="11766"/>
                </a:cubicBezTo>
                <a:cubicBezTo>
                  <a:pt x="17966" y="11869"/>
                  <a:pt x="18074" y="11970"/>
                  <a:pt x="18165" y="12062"/>
                </a:cubicBezTo>
                <a:moveTo>
                  <a:pt x="20474" y="5419"/>
                </a:moveTo>
                <a:cubicBezTo>
                  <a:pt x="20757" y="5419"/>
                  <a:pt x="20973" y="5505"/>
                  <a:pt x="21124" y="5687"/>
                </a:cubicBezTo>
                <a:cubicBezTo>
                  <a:pt x="21271" y="5865"/>
                  <a:pt x="21381" y="6078"/>
                  <a:pt x="21448" y="6326"/>
                </a:cubicBezTo>
                <a:cubicBezTo>
                  <a:pt x="21520" y="6574"/>
                  <a:pt x="21561" y="6836"/>
                  <a:pt x="21576" y="7106"/>
                </a:cubicBezTo>
                <a:cubicBezTo>
                  <a:pt x="21592" y="7377"/>
                  <a:pt x="21599" y="7596"/>
                  <a:pt x="21599" y="7760"/>
                </a:cubicBezTo>
                <a:lnTo>
                  <a:pt x="21599" y="9856"/>
                </a:lnTo>
                <a:cubicBezTo>
                  <a:pt x="21508" y="9928"/>
                  <a:pt x="21422" y="10015"/>
                  <a:pt x="21340" y="10110"/>
                </a:cubicBezTo>
                <a:cubicBezTo>
                  <a:pt x="21261" y="10208"/>
                  <a:pt x="21158" y="10257"/>
                  <a:pt x="21036" y="10257"/>
                </a:cubicBezTo>
                <a:lnTo>
                  <a:pt x="17268" y="10257"/>
                </a:lnTo>
                <a:cubicBezTo>
                  <a:pt x="17131" y="10257"/>
                  <a:pt x="17023" y="10208"/>
                  <a:pt x="16953" y="10110"/>
                </a:cubicBezTo>
                <a:cubicBezTo>
                  <a:pt x="16879" y="10015"/>
                  <a:pt x="16790" y="9928"/>
                  <a:pt x="16682" y="9856"/>
                </a:cubicBezTo>
                <a:lnTo>
                  <a:pt x="16682" y="7760"/>
                </a:lnTo>
                <a:cubicBezTo>
                  <a:pt x="16682" y="7596"/>
                  <a:pt x="16692" y="7377"/>
                  <a:pt x="16706" y="7106"/>
                </a:cubicBezTo>
                <a:cubicBezTo>
                  <a:pt x="16720" y="6836"/>
                  <a:pt x="16766" y="6574"/>
                  <a:pt x="16836" y="6326"/>
                </a:cubicBezTo>
                <a:cubicBezTo>
                  <a:pt x="16912" y="6078"/>
                  <a:pt x="17023" y="5865"/>
                  <a:pt x="17183" y="5687"/>
                </a:cubicBezTo>
                <a:cubicBezTo>
                  <a:pt x="17337" y="5508"/>
                  <a:pt x="17556" y="5419"/>
                  <a:pt x="17829" y="5419"/>
                </a:cubicBezTo>
                <a:cubicBezTo>
                  <a:pt x="17488" y="5151"/>
                  <a:pt x="17210" y="4803"/>
                  <a:pt x="16999" y="4377"/>
                </a:cubicBezTo>
                <a:cubicBezTo>
                  <a:pt x="16788" y="3950"/>
                  <a:pt x="16682" y="3469"/>
                  <a:pt x="16682" y="2937"/>
                </a:cubicBezTo>
                <a:cubicBezTo>
                  <a:pt x="16682" y="2539"/>
                  <a:pt x="16744" y="2162"/>
                  <a:pt x="16872" y="1805"/>
                </a:cubicBezTo>
                <a:cubicBezTo>
                  <a:pt x="16999" y="1448"/>
                  <a:pt x="17174" y="1134"/>
                  <a:pt x="17400" y="861"/>
                </a:cubicBezTo>
                <a:cubicBezTo>
                  <a:pt x="17625" y="590"/>
                  <a:pt x="17889" y="380"/>
                  <a:pt x="18187" y="227"/>
                </a:cubicBezTo>
                <a:cubicBezTo>
                  <a:pt x="18487" y="77"/>
                  <a:pt x="18808" y="0"/>
                  <a:pt x="19152" y="0"/>
                </a:cubicBezTo>
                <a:cubicBezTo>
                  <a:pt x="19480" y="0"/>
                  <a:pt x="19795" y="77"/>
                  <a:pt x="20095" y="227"/>
                </a:cubicBezTo>
                <a:cubicBezTo>
                  <a:pt x="20395" y="380"/>
                  <a:pt x="20656" y="590"/>
                  <a:pt x="20882" y="861"/>
                </a:cubicBezTo>
                <a:cubicBezTo>
                  <a:pt x="21108" y="1134"/>
                  <a:pt x="21285" y="1448"/>
                  <a:pt x="21412" y="1805"/>
                </a:cubicBezTo>
                <a:cubicBezTo>
                  <a:pt x="21537" y="2162"/>
                  <a:pt x="21599" y="2539"/>
                  <a:pt x="21599" y="2937"/>
                </a:cubicBezTo>
                <a:cubicBezTo>
                  <a:pt x="21599" y="3458"/>
                  <a:pt x="21499" y="3939"/>
                  <a:pt x="21295" y="4371"/>
                </a:cubicBezTo>
                <a:cubicBezTo>
                  <a:pt x="21093" y="4800"/>
                  <a:pt x="20820" y="5151"/>
                  <a:pt x="20474" y="5419"/>
                </a:cubicBez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  <a:extLst/>
        </p:spPr>
        <p:txBody>
          <a:bodyPr lIns="38100" tIns="38100" rIns="38100" bIns="38100" anchor="ctr"/>
          <a:lstStyle/>
          <a:p>
            <a:pPr defTabSz="34252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s-ES" sz="21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133" name="AutoShape 24"/>
          <p:cNvSpPr>
            <a:spLocks/>
          </p:cNvSpPr>
          <p:nvPr/>
        </p:nvSpPr>
        <p:spPr bwMode="auto">
          <a:xfrm>
            <a:off x="7596188" y="2028825"/>
            <a:ext cx="438150" cy="320675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21333" y="9359"/>
                </a:moveTo>
                <a:cubicBezTo>
                  <a:pt x="21511" y="9815"/>
                  <a:pt x="21599" y="10303"/>
                  <a:pt x="21597" y="10814"/>
                </a:cubicBezTo>
                <a:cubicBezTo>
                  <a:pt x="21592" y="11336"/>
                  <a:pt x="21504" y="11810"/>
                  <a:pt x="21333" y="12240"/>
                </a:cubicBezTo>
                <a:cubicBezTo>
                  <a:pt x="20706" y="13728"/>
                  <a:pt x="20002" y="15055"/>
                  <a:pt x="19216" y="16223"/>
                </a:cubicBezTo>
                <a:cubicBezTo>
                  <a:pt x="18433" y="17388"/>
                  <a:pt x="17594" y="18369"/>
                  <a:pt x="16701" y="19163"/>
                </a:cubicBezTo>
                <a:cubicBezTo>
                  <a:pt x="15805" y="19953"/>
                  <a:pt x="14863" y="20560"/>
                  <a:pt x="13869" y="20975"/>
                </a:cubicBezTo>
                <a:cubicBezTo>
                  <a:pt x="12878" y="21390"/>
                  <a:pt x="11855" y="21599"/>
                  <a:pt x="10801" y="21599"/>
                </a:cubicBezTo>
                <a:cubicBezTo>
                  <a:pt x="9763" y="21599"/>
                  <a:pt x="8748" y="21390"/>
                  <a:pt x="7754" y="20975"/>
                </a:cubicBezTo>
                <a:cubicBezTo>
                  <a:pt x="6763" y="20560"/>
                  <a:pt x="5814" y="19950"/>
                  <a:pt x="4908" y="19145"/>
                </a:cubicBezTo>
                <a:cubicBezTo>
                  <a:pt x="4003" y="18340"/>
                  <a:pt x="3156" y="17355"/>
                  <a:pt x="2373" y="16190"/>
                </a:cubicBezTo>
                <a:cubicBezTo>
                  <a:pt x="1588" y="15022"/>
                  <a:pt x="895" y="13706"/>
                  <a:pt x="293" y="12240"/>
                </a:cubicBezTo>
                <a:cubicBezTo>
                  <a:pt x="97" y="11806"/>
                  <a:pt x="0" y="11332"/>
                  <a:pt x="0" y="10814"/>
                </a:cubicBezTo>
                <a:cubicBezTo>
                  <a:pt x="0" y="10300"/>
                  <a:pt x="97" y="9815"/>
                  <a:pt x="293" y="9359"/>
                </a:cubicBezTo>
                <a:cubicBezTo>
                  <a:pt x="902" y="7889"/>
                  <a:pt x="1597" y="6577"/>
                  <a:pt x="2378" y="5416"/>
                </a:cubicBezTo>
                <a:cubicBezTo>
                  <a:pt x="3159" y="4255"/>
                  <a:pt x="4003" y="3270"/>
                  <a:pt x="4908" y="2462"/>
                </a:cubicBezTo>
                <a:cubicBezTo>
                  <a:pt x="5814" y="1653"/>
                  <a:pt x="6761" y="1039"/>
                  <a:pt x="7749" y="624"/>
                </a:cubicBezTo>
                <a:cubicBezTo>
                  <a:pt x="8738" y="205"/>
                  <a:pt x="9753" y="0"/>
                  <a:pt x="10801" y="0"/>
                </a:cubicBezTo>
                <a:cubicBezTo>
                  <a:pt x="11855" y="0"/>
                  <a:pt x="12878" y="205"/>
                  <a:pt x="13869" y="624"/>
                </a:cubicBezTo>
                <a:cubicBezTo>
                  <a:pt x="14863" y="1039"/>
                  <a:pt x="15805" y="1646"/>
                  <a:pt x="16701" y="2443"/>
                </a:cubicBezTo>
                <a:cubicBezTo>
                  <a:pt x="17594" y="3244"/>
                  <a:pt x="18433" y="4222"/>
                  <a:pt x="19216" y="5383"/>
                </a:cubicBezTo>
                <a:cubicBezTo>
                  <a:pt x="20002" y="6544"/>
                  <a:pt x="20706" y="7863"/>
                  <a:pt x="21333" y="9359"/>
                </a:cubicBezTo>
                <a:moveTo>
                  <a:pt x="10801" y="18906"/>
                </a:moveTo>
                <a:cubicBezTo>
                  <a:pt x="11731" y="18906"/>
                  <a:pt x="12624" y="18715"/>
                  <a:pt x="13478" y="18325"/>
                </a:cubicBezTo>
                <a:cubicBezTo>
                  <a:pt x="14332" y="17939"/>
                  <a:pt x="15142" y="17399"/>
                  <a:pt x="15908" y="16708"/>
                </a:cubicBezTo>
                <a:cubicBezTo>
                  <a:pt x="16674" y="16014"/>
                  <a:pt x="17383" y="15165"/>
                  <a:pt x="18039" y="14155"/>
                </a:cubicBezTo>
                <a:cubicBezTo>
                  <a:pt x="18697" y="13148"/>
                  <a:pt x="19282" y="12027"/>
                  <a:pt x="19798" y="10796"/>
                </a:cubicBezTo>
                <a:cubicBezTo>
                  <a:pt x="19172" y="9282"/>
                  <a:pt x="18440" y="7955"/>
                  <a:pt x="17601" y="6812"/>
                </a:cubicBezTo>
                <a:cubicBezTo>
                  <a:pt x="16762" y="5670"/>
                  <a:pt x="15839" y="4751"/>
                  <a:pt x="14831" y="4060"/>
                </a:cubicBezTo>
                <a:cubicBezTo>
                  <a:pt x="15230" y="4751"/>
                  <a:pt x="15538" y="5534"/>
                  <a:pt x="15761" y="6401"/>
                </a:cubicBezTo>
                <a:cubicBezTo>
                  <a:pt x="15984" y="7264"/>
                  <a:pt x="16096" y="8205"/>
                  <a:pt x="16096" y="9216"/>
                </a:cubicBezTo>
                <a:cubicBezTo>
                  <a:pt x="16096" y="10340"/>
                  <a:pt x="15957" y="11387"/>
                  <a:pt x="15680" y="12361"/>
                </a:cubicBezTo>
                <a:cubicBezTo>
                  <a:pt x="15404" y="13339"/>
                  <a:pt x="15017" y="14195"/>
                  <a:pt x="14520" y="14941"/>
                </a:cubicBezTo>
                <a:cubicBezTo>
                  <a:pt x="14023" y="15683"/>
                  <a:pt x="13448" y="16271"/>
                  <a:pt x="12793" y="16690"/>
                </a:cubicBezTo>
                <a:cubicBezTo>
                  <a:pt x="12137" y="17113"/>
                  <a:pt x="11437" y="17326"/>
                  <a:pt x="10696" y="17326"/>
                </a:cubicBezTo>
                <a:cubicBezTo>
                  <a:pt x="9944" y="17326"/>
                  <a:pt x="9247" y="17113"/>
                  <a:pt x="8598" y="16690"/>
                </a:cubicBezTo>
                <a:cubicBezTo>
                  <a:pt x="7950" y="16271"/>
                  <a:pt x="7380" y="15683"/>
                  <a:pt x="6883" y="14941"/>
                </a:cubicBezTo>
                <a:cubicBezTo>
                  <a:pt x="6386" y="14195"/>
                  <a:pt x="6000" y="13339"/>
                  <a:pt x="5723" y="12361"/>
                </a:cubicBezTo>
                <a:cubicBezTo>
                  <a:pt x="5444" y="11387"/>
                  <a:pt x="5307" y="10340"/>
                  <a:pt x="5307" y="9216"/>
                </a:cubicBezTo>
                <a:cubicBezTo>
                  <a:pt x="5307" y="8301"/>
                  <a:pt x="5405" y="7426"/>
                  <a:pt x="5606" y="6603"/>
                </a:cubicBezTo>
                <a:cubicBezTo>
                  <a:pt x="5804" y="5776"/>
                  <a:pt x="6071" y="5023"/>
                  <a:pt x="6408" y="4339"/>
                </a:cubicBezTo>
                <a:cubicBezTo>
                  <a:pt x="5496" y="5034"/>
                  <a:pt x="4644" y="5927"/>
                  <a:pt x="3861" y="7026"/>
                </a:cubicBezTo>
                <a:cubicBezTo>
                  <a:pt x="3075" y="8121"/>
                  <a:pt x="2390" y="9381"/>
                  <a:pt x="1803" y="10796"/>
                </a:cubicBezTo>
                <a:cubicBezTo>
                  <a:pt x="2319" y="12016"/>
                  <a:pt x="2902" y="13133"/>
                  <a:pt x="3555" y="14147"/>
                </a:cubicBezTo>
                <a:cubicBezTo>
                  <a:pt x="4208" y="15165"/>
                  <a:pt x="4918" y="16014"/>
                  <a:pt x="5689" y="16708"/>
                </a:cubicBezTo>
                <a:cubicBezTo>
                  <a:pt x="6457" y="17399"/>
                  <a:pt x="7270" y="17940"/>
                  <a:pt x="8124" y="18325"/>
                </a:cubicBezTo>
                <a:cubicBezTo>
                  <a:pt x="8980" y="18719"/>
                  <a:pt x="9871" y="18906"/>
                  <a:pt x="10801" y="18906"/>
                </a:cubicBezTo>
                <a:moveTo>
                  <a:pt x="10695" y="3953"/>
                </a:moveTo>
                <a:cubicBezTo>
                  <a:pt x="10218" y="3953"/>
                  <a:pt x="9763" y="4089"/>
                  <a:pt x="9330" y="4365"/>
                </a:cubicBezTo>
                <a:cubicBezTo>
                  <a:pt x="8897" y="4644"/>
                  <a:pt x="8525" y="5015"/>
                  <a:pt x="8217" y="5486"/>
                </a:cubicBezTo>
                <a:cubicBezTo>
                  <a:pt x="7908" y="5953"/>
                  <a:pt x="7661" y="6511"/>
                  <a:pt x="7475" y="7165"/>
                </a:cubicBezTo>
                <a:cubicBezTo>
                  <a:pt x="7287" y="7816"/>
                  <a:pt x="7191" y="8495"/>
                  <a:pt x="7191" y="9216"/>
                </a:cubicBezTo>
                <a:cubicBezTo>
                  <a:pt x="7191" y="9484"/>
                  <a:pt x="7257" y="9715"/>
                  <a:pt x="7385" y="9918"/>
                </a:cubicBezTo>
                <a:cubicBezTo>
                  <a:pt x="7514" y="10120"/>
                  <a:pt x="7678" y="10215"/>
                  <a:pt x="7872" y="10215"/>
                </a:cubicBezTo>
                <a:cubicBezTo>
                  <a:pt x="8067" y="10215"/>
                  <a:pt x="8226" y="10116"/>
                  <a:pt x="8351" y="9910"/>
                </a:cubicBezTo>
                <a:cubicBezTo>
                  <a:pt x="8478" y="9701"/>
                  <a:pt x="8540" y="9473"/>
                  <a:pt x="8540" y="9216"/>
                </a:cubicBezTo>
                <a:cubicBezTo>
                  <a:pt x="8540" y="8301"/>
                  <a:pt x="8750" y="7533"/>
                  <a:pt x="9166" y="6912"/>
                </a:cubicBezTo>
                <a:cubicBezTo>
                  <a:pt x="9585" y="6287"/>
                  <a:pt x="10094" y="5978"/>
                  <a:pt x="10695" y="5978"/>
                </a:cubicBezTo>
                <a:cubicBezTo>
                  <a:pt x="10891" y="5978"/>
                  <a:pt x="11053" y="5872"/>
                  <a:pt x="11182" y="5670"/>
                </a:cubicBezTo>
                <a:cubicBezTo>
                  <a:pt x="11310" y="5464"/>
                  <a:pt x="11376" y="5229"/>
                  <a:pt x="11376" y="4957"/>
                </a:cubicBezTo>
                <a:cubicBezTo>
                  <a:pt x="11376" y="4663"/>
                  <a:pt x="11310" y="4424"/>
                  <a:pt x="11182" y="4233"/>
                </a:cubicBezTo>
                <a:cubicBezTo>
                  <a:pt x="11053" y="4045"/>
                  <a:pt x="10891" y="3953"/>
                  <a:pt x="10695" y="3953"/>
                </a:cubicBez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  <a:extLst/>
        </p:spPr>
        <p:txBody>
          <a:bodyPr lIns="38100" tIns="38100" rIns="38100" bIns="38100" anchor="ctr"/>
          <a:lstStyle/>
          <a:p>
            <a:pPr defTabSz="34252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s-ES" sz="21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194" name="AutoShape 85"/>
          <p:cNvSpPr>
            <a:spLocks/>
          </p:cNvSpPr>
          <p:nvPr/>
        </p:nvSpPr>
        <p:spPr bwMode="auto">
          <a:xfrm>
            <a:off x="7667625" y="4883150"/>
            <a:ext cx="280988" cy="2746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5738" y="0"/>
                </a:moveTo>
                <a:cubicBezTo>
                  <a:pt x="16640" y="0"/>
                  <a:pt x="17458" y="155"/>
                  <a:pt x="18184" y="471"/>
                </a:cubicBezTo>
                <a:cubicBezTo>
                  <a:pt x="18910" y="787"/>
                  <a:pt x="19526" y="1231"/>
                  <a:pt x="20035" y="1804"/>
                </a:cubicBezTo>
                <a:cubicBezTo>
                  <a:pt x="20543" y="2377"/>
                  <a:pt x="20928" y="3077"/>
                  <a:pt x="21199" y="3905"/>
                </a:cubicBezTo>
                <a:cubicBezTo>
                  <a:pt x="21464" y="4735"/>
                  <a:pt x="21599" y="5659"/>
                  <a:pt x="21599" y="6675"/>
                </a:cubicBezTo>
                <a:cubicBezTo>
                  <a:pt x="21599" y="7271"/>
                  <a:pt x="21527" y="7855"/>
                  <a:pt x="21377" y="8432"/>
                </a:cubicBezTo>
                <a:cubicBezTo>
                  <a:pt x="21226" y="9010"/>
                  <a:pt x="21026" y="9572"/>
                  <a:pt x="20766" y="10115"/>
                </a:cubicBezTo>
                <a:cubicBezTo>
                  <a:pt x="20505" y="10660"/>
                  <a:pt x="20210" y="11179"/>
                  <a:pt x="19872" y="11671"/>
                </a:cubicBezTo>
                <a:cubicBezTo>
                  <a:pt x="19539" y="12162"/>
                  <a:pt x="19188" y="12611"/>
                  <a:pt x="18830" y="13015"/>
                </a:cubicBezTo>
                <a:lnTo>
                  <a:pt x="11457" y="21289"/>
                </a:lnTo>
                <a:cubicBezTo>
                  <a:pt x="11276" y="21495"/>
                  <a:pt x="11056" y="21599"/>
                  <a:pt x="10798" y="21599"/>
                </a:cubicBezTo>
                <a:cubicBezTo>
                  <a:pt x="10553" y="21599"/>
                  <a:pt x="10323" y="21495"/>
                  <a:pt x="10117" y="21289"/>
                </a:cubicBezTo>
                <a:lnTo>
                  <a:pt x="2746" y="12989"/>
                </a:lnTo>
                <a:cubicBezTo>
                  <a:pt x="2386" y="12583"/>
                  <a:pt x="2038" y="12137"/>
                  <a:pt x="1702" y="11642"/>
                </a:cubicBezTo>
                <a:cubicBezTo>
                  <a:pt x="1367" y="11151"/>
                  <a:pt x="1074" y="10640"/>
                  <a:pt x="821" y="10103"/>
                </a:cubicBezTo>
                <a:cubicBezTo>
                  <a:pt x="568" y="9570"/>
                  <a:pt x="370" y="9005"/>
                  <a:pt x="222" y="8426"/>
                </a:cubicBezTo>
                <a:cubicBezTo>
                  <a:pt x="72" y="7844"/>
                  <a:pt x="0" y="7263"/>
                  <a:pt x="0" y="6675"/>
                </a:cubicBezTo>
                <a:cubicBezTo>
                  <a:pt x="0" y="5659"/>
                  <a:pt x="137" y="4732"/>
                  <a:pt x="408" y="3905"/>
                </a:cubicBezTo>
                <a:cubicBezTo>
                  <a:pt x="678" y="3078"/>
                  <a:pt x="1071" y="2377"/>
                  <a:pt x="1577" y="1804"/>
                </a:cubicBezTo>
                <a:cubicBezTo>
                  <a:pt x="2083" y="1231"/>
                  <a:pt x="2699" y="787"/>
                  <a:pt x="3417" y="471"/>
                </a:cubicBezTo>
                <a:cubicBezTo>
                  <a:pt x="4136" y="155"/>
                  <a:pt x="4942" y="0"/>
                  <a:pt x="5838" y="0"/>
                </a:cubicBezTo>
                <a:cubicBezTo>
                  <a:pt x="6306" y="0"/>
                  <a:pt x="6777" y="81"/>
                  <a:pt x="7238" y="248"/>
                </a:cubicBezTo>
                <a:cubicBezTo>
                  <a:pt x="7701" y="412"/>
                  <a:pt x="8142" y="635"/>
                  <a:pt x="8557" y="903"/>
                </a:cubicBezTo>
                <a:cubicBezTo>
                  <a:pt x="8973" y="1174"/>
                  <a:pt x="9369" y="1482"/>
                  <a:pt x="9744" y="1830"/>
                </a:cubicBezTo>
                <a:cubicBezTo>
                  <a:pt x="10122" y="2177"/>
                  <a:pt x="10470" y="2527"/>
                  <a:pt x="10798" y="2880"/>
                </a:cubicBezTo>
                <a:cubicBezTo>
                  <a:pt x="11109" y="2527"/>
                  <a:pt x="11457" y="2177"/>
                  <a:pt x="11842" y="1830"/>
                </a:cubicBezTo>
                <a:cubicBezTo>
                  <a:pt x="12225" y="1482"/>
                  <a:pt x="12626" y="1174"/>
                  <a:pt x="13047" y="903"/>
                </a:cubicBezTo>
                <a:cubicBezTo>
                  <a:pt x="13467" y="635"/>
                  <a:pt x="13903" y="412"/>
                  <a:pt x="14351" y="248"/>
                </a:cubicBezTo>
                <a:cubicBezTo>
                  <a:pt x="14804" y="84"/>
                  <a:pt x="15267" y="0"/>
                  <a:pt x="15738" y="0"/>
                </a:cubicBez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  <a:extLst/>
        </p:spPr>
        <p:txBody>
          <a:bodyPr lIns="38100" tIns="38100" rIns="38100" bIns="38100" anchor="ctr"/>
          <a:lstStyle/>
          <a:p>
            <a:pPr defTabSz="34252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s-ES" sz="21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 1"/>
          <p:cNvSpPr>
            <a:spLocks noChangeArrowheads="1"/>
          </p:cNvSpPr>
          <p:nvPr/>
        </p:nvSpPr>
        <p:spPr bwMode="auto">
          <a:xfrm rot="5400000">
            <a:off x="5218907" y="2512218"/>
            <a:ext cx="3873500" cy="2551113"/>
          </a:xfrm>
          <a:custGeom>
            <a:avLst/>
            <a:gdLst>
              <a:gd name="T0" fmla="*/ 12686 w 12993"/>
              <a:gd name="T1" fmla="*/ 4080 h 11401"/>
              <a:gd name="T2" fmla="*/ 12606 w 12993"/>
              <a:gd name="T3" fmla="*/ 3587 h 11401"/>
              <a:gd name="T4" fmla="*/ 11918 w 12993"/>
              <a:gd name="T5" fmla="*/ 4946 h 11401"/>
              <a:gd name="T6" fmla="*/ 9222 w 12993"/>
              <a:gd name="T7" fmla="*/ 4608 h 11401"/>
              <a:gd name="T8" fmla="*/ 9147 w 12993"/>
              <a:gd name="T9" fmla="*/ 3773 h 11401"/>
              <a:gd name="T10" fmla="*/ 9139 w 12993"/>
              <a:gd name="T11" fmla="*/ 3805 h 11401"/>
              <a:gd name="T12" fmla="*/ 8172 w 12993"/>
              <a:gd name="T13" fmla="*/ 4251 h 11401"/>
              <a:gd name="T14" fmla="*/ 7170 w 12993"/>
              <a:gd name="T15" fmla="*/ 2648 h 11401"/>
              <a:gd name="T16" fmla="*/ 8033 w 12993"/>
              <a:gd name="T17" fmla="*/ 2115 h 11401"/>
              <a:gd name="T18" fmla="*/ 8252 w 12993"/>
              <a:gd name="T19" fmla="*/ 2648 h 11401"/>
              <a:gd name="T20" fmla="*/ 7799 w 12993"/>
              <a:gd name="T21" fmla="*/ 1924 h 11401"/>
              <a:gd name="T22" fmla="*/ 7751 w 12993"/>
              <a:gd name="T23" fmla="*/ 218 h 11401"/>
              <a:gd name="T24" fmla="*/ 7699 w 12993"/>
              <a:gd name="T25" fmla="*/ 171 h 11401"/>
              <a:gd name="T26" fmla="*/ 7091 w 12993"/>
              <a:gd name="T27" fmla="*/ 20 h 11401"/>
              <a:gd name="T28" fmla="*/ 6812 w 12993"/>
              <a:gd name="T29" fmla="*/ 2517 h 11401"/>
              <a:gd name="T30" fmla="*/ 5373 w 12993"/>
              <a:gd name="T31" fmla="*/ 2553 h 11401"/>
              <a:gd name="T32" fmla="*/ 5663 w 12993"/>
              <a:gd name="T33" fmla="*/ 1407 h 11401"/>
              <a:gd name="T34" fmla="*/ 4689 w 12993"/>
              <a:gd name="T35" fmla="*/ 2139 h 11401"/>
              <a:gd name="T36" fmla="*/ 4017 w 12993"/>
              <a:gd name="T37" fmla="*/ 1173 h 11401"/>
              <a:gd name="T38" fmla="*/ 4029 w 12993"/>
              <a:gd name="T39" fmla="*/ 1292 h 11401"/>
              <a:gd name="T40" fmla="*/ 3619 w 12993"/>
              <a:gd name="T41" fmla="*/ 2167 h 11401"/>
              <a:gd name="T42" fmla="*/ 3313 w 12993"/>
              <a:gd name="T43" fmla="*/ 1952 h 11401"/>
              <a:gd name="T44" fmla="*/ 4108 w 12993"/>
              <a:gd name="T45" fmla="*/ 2207 h 11401"/>
              <a:gd name="T46" fmla="*/ 6009 w 12993"/>
              <a:gd name="T47" fmla="*/ 3038 h 11401"/>
              <a:gd name="T48" fmla="*/ 6586 w 12993"/>
              <a:gd name="T49" fmla="*/ 4708 h 11401"/>
              <a:gd name="T50" fmla="*/ 4303 w 12993"/>
              <a:gd name="T51" fmla="*/ 4943 h 11401"/>
              <a:gd name="T52" fmla="*/ 2991 w 12993"/>
              <a:gd name="T53" fmla="*/ 3121 h 11401"/>
              <a:gd name="T54" fmla="*/ 2967 w 12993"/>
              <a:gd name="T55" fmla="*/ 4326 h 11401"/>
              <a:gd name="T56" fmla="*/ 283 w 12993"/>
              <a:gd name="T57" fmla="*/ 2505 h 11401"/>
              <a:gd name="T58" fmla="*/ 247 w 12993"/>
              <a:gd name="T59" fmla="*/ 2489 h 11401"/>
              <a:gd name="T60" fmla="*/ 219 w 12993"/>
              <a:gd name="T61" fmla="*/ 2521 h 11401"/>
              <a:gd name="T62" fmla="*/ 426 w 12993"/>
              <a:gd name="T63" fmla="*/ 3081 h 11401"/>
              <a:gd name="T64" fmla="*/ 501 w 12993"/>
              <a:gd name="T65" fmla="*/ 3181 h 11401"/>
              <a:gd name="T66" fmla="*/ 1488 w 12993"/>
              <a:gd name="T67" fmla="*/ 3992 h 11401"/>
              <a:gd name="T68" fmla="*/ 617 w 12993"/>
              <a:gd name="T69" fmla="*/ 4740 h 11401"/>
              <a:gd name="T70" fmla="*/ 120 w 12993"/>
              <a:gd name="T71" fmla="*/ 4712 h 11401"/>
              <a:gd name="T72" fmla="*/ 565 w 12993"/>
              <a:gd name="T73" fmla="*/ 5213 h 11401"/>
              <a:gd name="T74" fmla="*/ 800 w 12993"/>
              <a:gd name="T75" fmla="*/ 5730 h 11401"/>
              <a:gd name="T76" fmla="*/ 3579 w 12993"/>
              <a:gd name="T77" fmla="*/ 4919 h 11401"/>
              <a:gd name="T78" fmla="*/ 3508 w 12993"/>
              <a:gd name="T79" fmla="*/ 5786 h 11401"/>
              <a:gd name="T80" fmla="*/ 4418 w 12993"/>
              <a:gd name="T81" fmla="*/ 5690 h 11401"/>
              <a:gd name="T82" fmla="*/ 5846 w 12993"/>
              <a:gd name="T83" fmla="*/ 8859 h 11401"/>
              <a:gd name="T84" fmla="*/ 5822 w 12993"/>
              <a:gd name="T85" fmla="*/ 11218 h 11401"/>
              <a:gd name="T86" fmla="*/ 6152 w 12993"/>
              <a:gd name="T87" fmla="*/ 6493 h 11401"/>
              <a:gd name="T88" fmla="*/ 6844 w 12993"/>
              <a:gd name="T89" fmla="*/ 5074 h 11401"/>
              <a:gd name="T90" fmla="*/ 7659 w 12993"/>
              <a:gd name="T91" fmla="*/ 5742 h 11401"/>
              <a:gd name="T92" fmla="*/ 7480 w 12993"/>
              <a:gd name="T93" fmla="*/ 4664 h 11401"/>
              <a:gd name="T94" fmla="*/ 10944 w 12993"/>
              <a:gd name="T95" fmla="*/ 5372 h 11401"/>
              <a:gd name="T96" fmla="*/ 11914 w 12993"/>
              <a:gd name="T97" fmla="*/ 5559 h 11401"/>
              <a:gd name="T98" fmla="*/ 12006 w 12993"/>
              <a:gd name="T99" fmla="*/ 5595 h 11401"/>
              <a:gd name="T100" fmla="*/ 11807 w 12993"/>
              <a:gd name="T101" fmla="*/ 5189 h 11401"/>
              <a:gd name="T102" fmla="*/ 12964 w 12993"/>
              <a:gd name="T103" fmla="*/ 4887 h 1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993" h="11401">
                <a:moveTo>
                  <a:pt x="12618" y="4457"/>
                </a:moveTo>
                <a:lnTo>
                  <a:pt x="12618" y="4457"/>
                </a:lnTo>
                <a:cubicBezTo>
                  <a:pt x="12662" y="4338"/>
                  <a:pt x="12686" y="4211"/>
                  <a:pt x="12686" y="4080"/>
                </a:cubicBezTo>
                <a:cubicBezTo>
                  <a:pt x="12698" y="3948"/>
                  <a:pt x="12690" y="3805"/>
                  <a:pt x="12662" y="3678"/>
                </a:cubicBezTo>
                <a:cubicBezTo>
                  <a:pt x="12658" y="3642"/>
                  <a:pt x="12650" y="3610"/>
                  <a:pt x="12642" y="3575"/>
                </a:cubicBezTo>
                <a:cubicBezTo>
                  <a:pt x="12634" y="3551"/>
                  <a:pt x="12602" y="3563"/>
                  <a:pt x="12606" y="3587"/>
                </a:cubicBezTo>
                <a:cubicBezTo>
                  <a:pt x="12610" y="3606"/>
                  <a:pt x="12614" y="3630"/>
                  <a:pt x="12618" y="3654"/>
                </a:cubicBezTo>
                <a:cubicBezTo>
                  <a:pt x="12622" y="3690"/>
                  <a:pt x="12630" y="3722"/>
                  <a:pt x="12634" y="3757"/>
                </a:cubicBezTo>
                <a:cubicBezTo>
                  <a:pt x="12670" y="4251"/>
                  <a:pt x="12384" y="4752"/>
                  <a:pt x="11918" y="4946"/>
                </a:cubicBezTo>
                <a:cubicBezTo>
                  <a:pt x="11612" y="5074"/>
                  <a:pt x="11258" y="5102"/>
                  <a:pt x="10928" y="5098"/>
                </a:cubicBezTo>
                <a:cubicBezTo>
                  <a:pt x="10594" y="5090"/>
                  <a:pt x="10260" y="5034"/>
                  <a:pt x="9942" y="4927"/>
                </a:cubicBezTo>
                <a:cubicBezTo>
                  <a:pt x="9691" y="4843"/>
                  <a:pt x="9457" y="4724"/>
                  <a:pt x="9222" y="4608"/>
                </a:cubicBezTo>
                <a:cubicBezTo>
                  <a:pt x="9361" y="4529"/>
                  <a:pt x="9457" y="4390"/>
                  <a:pt x="9465" y="4223"/>
                </a:cubicBezTo>
                <a:cubicBezTo>
                  <a:pt x="9469" y="4036"/>
                  <a:pt x="9349" y="3801"/>
                  <a:pt x="9147" y="3773"/>
                </a:cubicBezTo>
                <a:lnTo>
                  <a:pt x="9147" y="3773"/>
                </a:lnTo>
                <a:lnTo>
                  <a:pt x="9147" y="3773"/>
                </a:lnTo>
                <a:lnTo>
                  <a:pt x="9143" y="3773"/>
                </a:lnTo>
                <a:cubicBezTo>
                  <a:pt x="9123" y="3773"/>
                  <a:pt x="9119" y="3805"/>
                  <a:pt x="9139" y="3805"/>
                </a:cubicBezTo>
                <a:cubicBezTo>
                  <a:pt x="9345" y="3845"/>
                  <a:pt x="9437" y="4072"/>
                  <a:pt x="9357" y="4259"/>
                </a:cubicBezTo>
                <a:cubicBezTo>
                  <a:pt x="9298" y="4402"/>
                  <a:pt x="9178" y="4481"/>
                  <a:pt x="9039" y="4521"/>
                </a:cubicBezTo>
                <a:cubicBezTo>
                  <a:pt x="8765" y="4390"/>
                  <a:pt x="8486" y="4278"/>
                  <a:pt x="8172" y="4251"/>
                </a:cubicBezTo>
                <a:cubicBezTo>
                  <a:pt x="7874" y="4219"/>
                  <a:pt x="7568" y="4255"/>
                  <a:pt x="7278" y="4342"/>
                </a:cubicBezTo>
                <a:cubicBezTo>
                  <a:pt x="7278" y="3936"/>
                  <a:pt x="7103" y="3547"/>
                  <a:pt x="6808" y="3272"/>
                </a:cubicBezTo>
                <a:cubicBezTo>
                  <a:pt x="6836" y="3034"/>
                  <a:pt x="7023" y="2823"/>
                  <a:pt x="7170" y="2648"/>
                </a:cubicBezTo>
                <a:cubicBezTo>
                  <a:pt x="7325" y="2465"/>
                  <a:pt x="7480" y="2290"/>
                  <a:pt x="7612" y="2091"/>
                </a:cubicBezTo>
                <a:cubicBezTo>
                  <a:pt x="7639" y="2075"/>
                  <a:pt x="7667" y="2059"/>
                  <a:pt x="7699" y="2052"/>
                </a:cubicBezTo>
                <a:cubicBezTo>
                  <a:pt x="7810" y="2020"/>
                  <a:pt x="7934" y="2063"/>
                  <a:pt x="8033" y="2115"/>
                </a:cubicBezTo>
                <a:cubicBezTo>
                  <a:pt x="8224" y="2215"/>
                  <a:pt x="8359" y="2421"/>
                  <a:pt x="8248" y="2632"/>
                </a:cubicBezTo>
                <a:cubicBezTo>
                  <a:pt x="8244" y="2640"/>
                  <a:pt x="8248" y="2644"/>
                  <a:pt x="8252" y="2648"/>
                </a:cubicBezTo>
                <a:lnTo>
                  <a:pt x="8252" y="2648"/>
                </a:lnTo>
                <a:cubicBezTo>
                  <a:pt x="8240" y="2668"/>
                  <a:pt x="8268" y="2684"/>
                  <a:pt x="8284" y="2668"/>
                </a:cubicBezTo>
                <a:cubicBezTo>
                  <a:pt x="8435" y="2465"/>
                  <a:pt x="8355" y="2171"/>
                  <a:pt x="8156" y="2032"/>
                </a:cubicBezTo>
                <a:cubicBezTo>
                  <a:pt x="8053" y="1960"/>
                  <a:pt x="7926" y="1924"/>
                  <a:pt x="7799" y="1924"/>
                </a:cubicBezTo>
                <a:cubicBezTo>
                  <a:pt x="7771" y="1924"/>
                  <a:pt x="7739" y="1924"/>
                  <a:pt x="7707" y="1928"/>
                </a:cubicBezTo>
                <a:cubicBezTo>
                  <a:pt x="7926" y="1507"/>
                  <a:pt x="7958" y="998"/>
                  <a:pt x="7727" y="572"/>
                </a:cubicBezTo>
                <a:cubicBezTo>
                  <a:pt x="7791" y="465"/>
                  <a:pt x="7791" y="334"/>
                  <a:pt x="7751" y="218"/>
                </a:cubicBezTo>
                <a:cubicBezTo>
                  <a:pt x="7739" y="179"/>
                  <a:pt x="7719" y="139"/>
                  <a:pt x="7695" y="103"/>
                </a:cubicBezTo>
                <a:cubicBezTo>
                  <a:pt x="7683" y="87"/>
                  <a:pt x="7655" y="103"/>
                  <a:pt x="7667" y="119"/>
                </a:cubicBezTo>
                <a:cubicBezTo>
                  <a:pt x="7679" y="135"/>
                  <a:pt x="7691" y="155"/>
                  <a:pt x="7699" y="171"/>
                </a:cubicBezTo>
                <a:cubicBezTo>
                  <a:pt x="7747" y="274"/>
                  <a:pt x="7743" y="393"/>
                  <a:pt x="7683" y="493"/>
                </a:cubicBezTo>
                <a:cubicBezTo>
                  <a:pt x="7544" y="278"/>
                  <a:pt x="7349" y="107"/>
                  <a:pt x="7115" y="8"/>
                </a:cubicBezTo>
                <a:cubicBezTo>
                  <a:pt x="7103" y="0"/>
                  <a:pt x="7091" y="12"/>
                  <a:pt x="7091" y="20"/>
                </a:cubicBezTo>
                <a:cubicBezTo>
                  <a:pt x="7079" y="27"/>
                  <a:pt x="7071" y="43"/>
                  <a:pt x="7087" y="55"/>
                </a:cubicBezTo>
                <a:cubicBezTo>
                  <a:pt x="7544" y="290"/>
                  <a:pt x="7799" y="791"/>
                  <a:pt x="7715" y="1300"/>
                </a:cubicBezTo>
                <a:cubicBezTo>
                  <a:pt x="7624" y="1849"/>
                  <a:pt x="7150" y="2127"/>
                  <a:pt x="6812" y="2517"/>
                </a:cubicBezTo>
                <a:cubicBezTo>
                  <a:pt x="6677" y="2672"/>
                  <a:pt x="6558" y="2855"/>
                  <a:pt x="6518" y="3058"/>
                </a:cubicBezTo>
                <a:cubicBezTo>
                  <a:pt x="6216" y="2891"/>
                  <a:pt x="5878" y="2787"/>
                  <a:pt x="5564" y="2644"/>
                </a:cubicBezTo>
                <a:cubicBezTo>
                  <a:pt x="5500" y="2616"/>
                  <a:pt x="5436" y="2584"/>
                  <a:pt x="5373" y="2553"/>
                </a:cubicBezTo>
                <a:cubicBezTo>
                  <a:pt x="5222" y="2382"/>
                  <a:pt x="5110" y="2163"/>
                  <a:pt x="5098" y="1936"/>
                </a:cubicBezTo>
                <a:cubicBezTo>
                  <a:pt x="5082" y="1618"/>
                  <a:pt x="5381" y="1447"/>
                  <a:pt x="5659" y="1431"/>
                </a:cubicBezTo>
                <a:cubicBezTo>
                  <a:pt x="5671" y="1431"/>
                  <a:pt x="5675" y="1411"/>
                  <a:pt x="5663" y="1407"/>
                </a:cubicBezTo>
                <a:cubicBezTo>
                  <a:pt x="5385" y="1344"/>
                  <a:pt x="5094" y="1503"/>
                  <a:pt x="5011" y="1781"/>
                </a:cubicBezTo>
                <a:cubicBezTo>
                  <a:pt x="4955" y="1964"/>
                  <a:pt x="4975" y="2215"/>
                  <a:pt x="5079" y="2398"/>
                </a:cubicBezTo>
                <a:cubicBezTo>
                  <a:pt x="4943" y="2322"/>
                  <a:pt x="4812" y="2234"/>
                  <a:pt x="4689" y="2139"/>
                </a:cubicBezTo>
                <a:cubicBezTo>
                  <a:pt x="4458" y="1960"/>
                  <a:pt x="4231" y="1737"/>
                  <a:pt x="4112" y="1471"/>
                </a:cubicBezTo>
                <a:cubicBezTo>
                  <a:pt x="4080" y="1376"/>
                  <a:pt x="4057" y="1276"/>
                  <a:pt x="4041" y="1173"/>
                </a:cubicBezTo>
                <a:cubicBezTo>
                  <a:pt x="4041" y="1157"/>
                  <a:pt x="4017" y="1161"/>
                  <a:pt x="4017" y="1173"/>
                </a:cubicBezTo>
                <a:cubicBezTo>
                  <a:pt x="4017" y="1177"/>
                  <a:pt x="4017" y="1181"/>
                  <a:pt x="4017" y="1181"/>
                </a:cubicBezTo>
                <a:cubicBezTo>
                  <a:pt x="4017" y="1185"/>
                  <a:pt x="4017" y="1185"/>
                  <a:pt x="4017" y="1185"/>
                </a:cubicBezTo>
                <a:cubicBezTo>
                  <a:pt x="4017" y="1220"/>
                  <a:pt x="4021" y="1256"/>
                  <a:pt x="4029" y="1292"/>
                </a:cubicBezTo>
                <a:cubicBezTo>
                  <a:pt x="4064" y="1574"/>
                  <a:pt x="4204" y="1829"/>
                  <a:pt x="4395" y="2044"/>
                </a:cubicBezTo>
                <a:cubicBezTo>
                  <a:pt x="4275" y="2028"/>
                  <a:pt x="4148" y="2056"/>
                  <a:pt x="4033" y="2091"/>
                </a:cubicBezTo>
                <a:cubicBezTo>
                  <a:pt x="3901" y="2131"/>
                  <a:pt x="3762" y="2183"/>
                  <a:pt x="3619" y="2167"/>
                </a:cubicBezTo>
                <a:cubicBezTo>
                  <a:pt x="3480" y="2151"/>
                  <a:pt x="3369" y="2067"/>
                  <a:pt x="3333" y="1932"/>
                </a:cubicBezTo>
                <a:cubicBezTo>
                  <a:pt x="3329" y="1920"/>
                  <a:pt x="3313" y="1920"/>
                  <a:pt x="3313" y="1932"/>
                </a:cubicBezTo>
                <a:cubicBezTo>
                  <a:pt x="3313" y="1940"/>
                  <a:pt x="3313" y="1944"/>
                  <a:pt x="3313" y="1952"/>
                </a:cubicBezTo>
                <a:cubicBezTo>
                  <a:pt x="3293" y="2012"/>
                  <a:pt x="3361" y="2079"/>
                  <a:pt x="3404" y="2119"/>
                </a:cubicBezTo>
                <a:cubicBezTo>
                  <a:pt x="3488" y="2191"/>
                  <a:pt x="3599" y="2234"/>
                  <a:pt x="3711" y="2246"/>
                </a:cubicBezTo>
                <a:cubicBezTo>
                  <a:pt x="3842" y="2262"/>
                  <a:pt x="3977" y="2238"/>
                  <a:pt x="4108" y="2207"/>
                </a:cubicBezTo>
                <a:cubicBezTo>
                  <a:pt x="4235" y="2171"/>
                  <a:pt x="4375" y="2127"/>
                  <a:pt x="4506" y="2167"/>
                </a:cubicBezTo>
                <a:cubicBezTo>
                  <a:pt x="4693" y="2346"/>
                  <a:pt x="4908" y="2501"/>
                  <a:pt x="5122" y="2620"/>
                </a:cubicBezTo>
                <a:cubicBezTo>
                  <a:pt x="5409" y="2779"/>
                  <a:pt x="5715" y="2895"/>
                  <a:pt x="6009" y="3038"/>
                </a:cubicBezTo>
                <a:cubicBezTo>
                  <a:pt x="6299" y="3185"/>
                  <a:pt x="6582" y="3376"/>
                  <a:pt x="6737" y="3670"/>
                </a:cubicBezTo>
                <a:cubicBezTo>
                  <a:pt x="6876" y="3940"/>
                  <a:pt x="6904" y="4255"/>
                  <a:pt x="6828" y="4541"/>
                </a:cubicBezTo>
                <a:cubicBezTo>
                  <a:pt x="6745" y="4593"/>
                  <a:pt x="6661" y="4644"/>
                  <a:pt x="6586" y="4708"/>
                </a:cubicBezTo>
                <a:cubicBezTo>
                  <a:pt x="6180" y="5026"/>
                  <a:pt x="5878" y="5507"/>
                  <a:pt x="5778" y="6020"/>
                </a:cubicBezTo>
                <a:cubicBezTo>
                  <a:pt x="5667" y="5897"/>
                  <a:pt x="5552" y="5774"/>
                  <a:pt x="5428" y="5662"/>
                </a:cubicBezTo>
                <a:cubicBezTo>
                  <a:pt x="5094" y="5352"/>
                  <a:pt x="4709" y="5133"/>
                  <a:pt x="4303" y="4943"/>
                </a:cubicBezTo>
                <a:cubicBezTo>
                  <a:pt x="3989" y="4791"/>
                  <a:pt x="3675" y="4644"/>
                  <a:pt x="3357" y="4501"/>
                </a:cubicBezTo>
                <a:cubicBezTo>
                  <a:pt x="3086" y="4096"/>
                  <a:pt x="2959" y="3618"/>
                  <a:pt x="3015" y="3125"/>
                </a:cubicBezTo>
                <a:cubicBezTo>
                  <a:pt x="3019" y="3109"/>
                  <a:pt x="2995" y="3105"/>
                  <a:pt x="2991" y="3121"/>
                </a:cubicBezTo>
                <a:cubicBezTo>
                  <a:pt x="2903" y="3419"/>
                  <a:pt x="2927" y="3734"/>
                  <a:pt x="2999" y="4032"/>
                </a:cubicBezTo>
                <a:cubicBezTo>
                  <a:pt x="3027" y="4151"/>
                  <a:pt x="3066" y="4282"/>
                  <a:pt x="3130" y="4398"/>
                </a:cubicBezTo>
                <a:cubicBezTo>
                  <a:pt x="3078" y="4374"/>
                  <a:pt x="3023" y="4350"/>
                  <a:pt x="2967" y="4326"/>
                </a:cubicBezTo>
                <a:cubicBezTo>
                  <a:pt x="2541" y="4131"/>
                  <a:pt x="2108" y="3952"/>
                  <a:pt x="1682" y="3754"/>
                </a:cubicBezTo>
                <a:cubicBezTo>
                  <a:pt x="1293" y="3571"/>
                  <a:pt x="907" y="3348"/>
                  <a:pt x="613" y="3022"/>
                </a:cubicBezTo>
                <a:cubicBezTo>
                  <a:pt x="474" y="2871"/>
                  <a:pt x="358" y="2696"/>
                  <a:pt x="283" y="2505"/>
                </a:cubicBezTo>
                <a:cubicBezTo>
                  <a:pt x="279" y="2505"/>
                  <a:pt x="279" y="2501"/>
                  <a:pt x="279" y="2501"/>
                </a:cubicBezTo>
                <a:cubicBezTo>
                  <a:pt x="279" y="2497"/>
                  <a:pt x="279" y="2493"/>
                  <a:pt x="279" y="2489"/>
                </a:cubicBezTo>
                <a:cubicBezTo>
                  <a:pt x="279" y="2469"/>
                  <a:pt x="247" y="2469"/>
                  <a:pt x="247" y="2489"/>
                </a:cubicBezTo>
                <a:lnTo>
                  <a:pt x="247" y="2489"/>
                </a:lnTo>
                <a:cubicBezTo>
                  <a:pt x="243" y="2493"/>
                  <a:pt x="239" y="2497"/>
                  <a:pt x="235" y="2501"/>
                </a:cubicBezTo>
                <a:cubicBezTo>
                  <a:pt x="227" y="2501"/>
                  <a:pt x="223" y="2509"/>
                  <a:pt x="219" y="2521"/>
                </a:cubicBezTo>
                <a:cubicBezTo>
                  <a:pt x="203" y="2553"/>
                  <a:pt x="231" y="2628"/>
                  <a:pt x="239" y="2660"/>
                </a:cubicBezTo>
                <a:cubicBezTo>
                  <a:pt x="251" y="2716"/>
                  <a:pt x="267" y="2767"/>
                  <a:pt x="287" y="2815"/>
                </a:cubicBezTo>
                <a:cubicBezTo>
                  <a:pt x="322" y="2907"/>
                  <a:pt x="370" y="2998"/>
                  <a:pt x="426" y="3081"/>
                </a:cubicBezTo>
                <a:cubicBezTo>
                  <a:pt x="271" y="3113"/>
                  <a:pt x="112" y="3038"/>
                  <a:pt x="28" y="2891"/>
                </a:cubicBezTo>
                <a:cubicBezTo>
                  <a:pt x="24" y="2879"/>
                  <a:pt x="0" y="2887"/>
                  <a:pt x="8" y="2899"/>
                </a:cubicBezTo>
                <a:cubicBezTo>
                  <a:pt x="84" y="3109"/>
                  <a:pt x="299" y="3181"/>
                  <a:pt x="501" y="3181"/>
                </a:cubicBezTo>
                <a:cubicBezTo>
                  <a:pt x="525" y="3209"/>
                  <a:pt x="553" y="3237"/>
                  <a:pt x="581" y="3264"/>
                </a:cubicBezTo>
                <a:cubicBezTo>
                  <a:pt x="641" y="3336"/>
                  <a:pt x="704" y="3400"/>
                  <a:pt x="772" y="3463"/>
                </a:cubicBezTo>
                <a:cubicBezTo>
                  <a:pt x="987" y="3670"/>
                  <a:pt x="1229" y="3841"/>
                  <a:pt x="1488" y="3992"/>
                </a:cubicBezTo>
                <a:cubicBezTo>
                  <a:pt x="1368" y="4016"/>
                  <a:pt x="1249" y="4064"/>
                  <a:pt x="1154" y="4111"/>
                </a:cubicBezTo>
                <a:cubicBezTo>
                  <a:pt x="959" y="4215"/>
                  <a:pt x="796" y="4370"/>
                  <a:pt x="688" y="4565"/>
                </a:cubicBezTo>
                <a:cubicBezTo>
                  <a:pt x="660" y="4620"/>
                  <a:pt x="637" y="4680"/>
                  <a:pt x="617" y="4740"/>
                </a:cubicBezTo>
                <a:cubicBezTo>
                  <a:pt x="565" y="4772"/>
                  <a:pt x="513" y="4795"/>
                  <a:pt x="446" y="4803"/>
                </a:cubicBezTo>
                <a:cubicBezTo>
                  <a:pt x="334" y="4811"/>
                  <a:pt x="227" y="4768"/>
                  <a:pt x="148" y="4688"/>
                </a:cubicBezTo>
                <a:cubicBezTo>
                  <a:pt x="132" y="4676"/>
                  <a:pt x="112" y="4692"/>
                  <a:pt x="120" y="4712"/>
                </a:cubicBezTo>
                <a:cubicBezTo>
                  <a:pt x="175" y="4819"/>
                  <a:pt x="283" y="4887"/>
                  <a:pt x="402" y="4895"/>
                </a:cubicBezTo>
                <a:cubicBezTo>
                  <a:pt x="454" y="4899"/>
                  <a:pt x="521" y="4895"/>
                  <a:pt x="581" y="4879"/>
                </a:cubicBezTo>
                <a:cubicBezTo>
                  <a:pt x="557" y="4990"/>
                  <a:pt x="553" y="5102"/>
                  <a:pt x="565" y="5213"/>
                </a:cubicBezTo>
                <a:cubicBezTo>
                  <a:pt x="589" y="5424"/>
                  <a:pt x="668" y="5658"/>
                  <a:pt x="820" y="5813"/>
                </a:cubicBezTo>
                <a:cubicBezTo>
                  <a:pt x="831" y="5821"/>
                  <a:pt x="847" y="5809"/>
                  <a:pt x="839" y="5797"/>
                </a:cubicBezTo>
                <a:cubicBezTo>
                  <a:pt x="828" y="5774"/>
                  <a:pt x="812" y="5754"/>
                  <a:pt x="800" y="5730"/>
                </a:cubicBezTo>
                <a:cubicBezTo>
                  <a:pt x="672" y="5364"/>
                  <a:pt x="708" y="4943"/>
                  <a:pt x="935" y="4620"/>
                </a:cubicBezTo>
                <a:cubicBezTo>
                  <a:pt x="1126" y="4350"/>
                  <a:pt x="1432" y="4175"/>
                  <a:pt x="1758" y="4135"/>
                </a:cubicBezTo>
                <a:cubicBezTo>
                  <a:pt x="2347" y="4434"/>
                  <a:pt x="2979" y="4644"/>
                  <a:pt x="3579" y="4919"/>
                </a:cubicBezTo>
                <a:cubicBezTo>
                  <a:pt x="3989" y="5110"/>
                  <a:pt x="4375" y="5332"/>
                  <a:pt x="4705" y="5623"/>
                </a:cubicBezTo>
                <a:cubicBezTo>
                  <a:pt x="4605" y="5595"/>
                  <a:pt x="4506" y="5579"/>
                  <a:pt x="4410" y="5567"/>
                </a:cubicBezTo>
                <a:cubicBezTo>
                  <a:pt x="4092" y="5527"/>
                  <a:pt x="3758" y="5579"/>
                  <a:pt x="3508" y="5786"/>
                </a:cubicBezTo>
                <a:cubicBezTo>
                  <a:pt x="3492" y="5797"/>
                  <a:pt x="3512" y="5825"/>
                  <a:pt x="3528" y="5813"/>
                </a:cubicBezTo>
                <a:cubicBezTo>
                  <a:pt x="3659" y="5714"/>
                  <a:pt x="3826" y="5694"/>
                  <a:pt x="3985" y="5682"/>
                </a:cubicBezTo>
                <a:cubicBezTo>
                  <a:pt x="4128" y="5674"/>
                  <a:pt x="4275" y="5674"/>
                  <a:pt x="4418" y="5690"/>
                </a:cubicBezTo>
                <a:cubicBezTo>
                  <a:pt x="4597" y="5710"/>
                  <a:pt x="4768" y="5758"/>
                  <a:pt x="4927" y="5833"/>
                </a:cubicBezTo>
                <a:cubicBezTo>
                  <a:pt x="5067" y="5980"/>
                  <a:pt x="5194" y="6139"/>
                  <a:pt x="5305" y="6318"/>
                </a:cubicBezTo>
                <a:cubicBezTo>
                  <a:pt x="5778" y="7074"/>
                  <a:pt x="5930" y="7981"/>
                  <a:pt x="5846" y="8859"/>
                </a:cubicBezTo>
                <a:cubicBezTo>
                  <a:pt x="5822" y="9102"/>
                  <a:pt x="5782" y="9337"/>
                  <a:pt x="5727" y="9571"/>
                </a:cubicBezTo>
                <a:cubicBezTo>
                  <a:pt x="5675" y="9802"/>
                  <a:pt x="5595" y="10029"/>
                  <a:pt x="5548" y="10263"/>
                </a:cubicBezTo>
                <a:cubicBezTo>
                  <a:pt x="5484" y="10597"/>
                  <a:pt x="5512" y="11011"/>
                  <a:pt x="5822" y="11218"/>
                </a:cubicBezTo>
                <a:cubicBezTo>
                  <a:pt x="6097" y="11400"/>
                  <a:pt x="6474" y="11305"/>
                  <a:pt x="6705" y="11098"/>
                </a:cubicBezTo>
                <a:cubicBezTo>
                  <a:pt x="6999" y="10840"/>
                  <a:pt x="7091" y="10426"/>
                  <a:pt x="7126" y="10056"/>
                </a:cubicBezTo>
                <a:cubicBezTo>
                  <a:pt x="7258" y="8812"/>
                  <a:pt x="6876" y="7519"/>
                  <a:pt x="6152" y="6493"/>
                </a:cubicBezTo>
                <a:cubicBezTo>
                  <a:pt x="6212" y="6259"/>
                  <a:pt x="6275" y="6024"/>
                  <a:pt x="6371" y="5797"/>
                </a:cubicBezTo>
                <a:cubicBezTo>
                  <a:pt x="6482" y="5543"/>
                  <a:pt x="6625" y="5300"/>
                  <a:pt x="6820" y="5098"/>
                </a:cubicBezTo>
                <a:cubicBezTo>
                  <a:pt x="6828" y="5090"/>
                  <a:pt x="6836" y="5082"/>
                  <a:pt x="6844" y="5074"/>
                </a:cubicBezTo>
                <a:cubicBezTo>
                  <a:pt x="7015" y="5022"/>
                  <a:pt x="7206" y="5054"/>
                  <a:pt x="7353" y="5161"/>
                </a:cubicBezTo>
                <a:cubicBezTo>
                  <a:pt x="7536" y="5292"/>
                  <a:pt x="7628" y="5519"/>
                  <a:pt x="7631" y="5738"/>
                </a:cubicBezTo>
                <a:cubicBezTo>
                  <a:pt x="7631" y="5754"/>
                  <a:pt x="7651" y="5758"/>
                  <a:pt x="7659" y="5742"/>
                </a:cubicBezTo>
                <a:cubicBezTo>
                  <a:pt x="7739" y="5467"/>
                  <a:pt x="7612" y="5161"/>
                  <a:pt x="7361" y="5018"/>
                </a:cubicBezTo>
                <a:cubicBezTo>
                  <a:pt x="7254" y="4958"/>
                  <a:pt x="7122" y="4931"/>
                  <a:pt x="6999" y="4935"/>
                </a:cubicBezTo>
                <a:cubicBezTo>
                  <a:pt x="7142" y="4815"/>
                  <a:pt x="7305" y="4724"/>
                  <a:pt x="7480" y="4664"/>
                </a:cubicBezTo>
                <a:cubicBezTo>
                  <a:pt x="7779" y="4565"/>
                  <a:pt x="8097" y="4577"/>
                  <a:pt x="8395" y="4636"/>
                </a:cubicBezTo>
                <a:cubicBezTo>
                  <a:pt x="8988" y="4760"/>
                  <a:pt x="9508" y="5074"/>
                  <a:pt x="10081" y="5253"/>
                </a:cubicBezTo>
                <a:cubicBezTo>
                  <a:pt x="10359" y="5340"/>
                  <a:pt x="10654" y="5392"/>
                  <a:pt x="10944" y="5372"/>
                </a:cubicBezTo>
                <a:cubicBezTo>
                  <a:pt x="11151" y="5360"/>
                  <a:pt x="11358" y="5320"/>
                  <a:pt x="11560" y="5265"/>
                </a:cubicBezTo>
                <a:cubicBezTo>
                  <a:pt x="11608" y="5277"/>
                  <a:pt x="11656" y="5292"/>
                  <a:pt x="11700" y="5320"/>
                </a:cubicBezTo>
                <a:cubicBezTo>
                  <a:pt x="11795" y="5376"/>
                  <a:pt x="11871" y="5459"/>
                  <a:pt x="11914" y="5559"/>
                </a:cubicBezTo>
                <a:cubicBezTo>
                  <a:pt x="12010" y="5774"/>
                  <a:pt x="11946" y="6020"/>
                  <a:pt x="11803" y="6199"/>
                </a:cubicBezTo>
                <a:cubicBezTo>
                  <a:pt x="11787" y="6219"/>
                  <a:pt x="11811" y="6243"/>
                  <a:pt x="11835" y="6227"/>
                </a:cubicBezTo>
                <a:cubicBezTo>
                  <a:pt x="12010" y="6088"/>
                  <a:pt x="12038" y="5801"/>
                  <a:pt x="12006" y="5595"/>
                </a:cubicBezTo>
                <a:cubicBezTo>
                  <a:pt x="11990" y="5483"/>
                  <a:pt x="11954" y="5376"/>
                  <a:pt x="11883" y="5285"/>
                </a:cubicBezTo>
                <a:cubicBezTo>
                  <a:pt x="11863" y="5257"/>
                  <a:pt x="11831" y="5221"/>
                  <a:pt x="11795" y="5193"/>
                </a:cubicBezTo>
                <a:cubicBezTo>
                  <a:pt x="11799" y="5193"/>
                  <a:pt x="11803" y="5193"/>
                  <a:pt x="11807" y="5189"/>
                </a:cubicBezTo>
                <a:cubicBezTo>
                  <a:pt x="12077" y="5098"/>
                  <a:pt x="12320" y="4958"/>
                  <a:pt x="12487" y="4720"/>
                </a:cubicBezTo>
                <a:cubicBezTo>
                  <a:pt x="12515" y="4676"/>
                  <a:pt x="12543" y="4628"/>
                  <a:pt x="12566" y="4577"/>
                </a:cubicBezTo>
                <a:cubicBezTo>
                  <a:pt x="12765" y="4545"/>
                  <a:pt x="12948" y="4672"/>
                  <a:pt x="12964" y="4887"/>
                </a:cubicBezTo>
                <a:cubicBezTo>
                  <a:pt x="12968" y="4903"/>
                  <a:pt x="12988" y="4903"/>
                  <a:pt x="12988" y="4887"/>
                </a:cubicBezTo>
                <a:cubicBezTo>
                  <a:pt x="12992" y="4660"/>
                  <a:pt x="12813" y="4525"/>
                  <a:pt x="12618" y="445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lIns="243770" tIns="121885" rIns="243770" bIns="121885" anchor="ctr"/>
          <a:lstStyle/>
          <a:p>
            <a:pPr defTabSz="1828434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3600" dirty="0">
              <a:latin typeface="Calibri Light"/>
              <a:ea typeface="+mn-ea"/>
            </a:endParaRPr>
          </a:p>
        </p:txBody>
      </p:sp>
      <p:sp>
        <p:nvSpPr>
          <p:cNvPr id="75" name="Freeform 1"/>
          <p:cNvSpPr>
            <a:spLocks noChangeArrowheads="1"/>
          </p:cNvSpPr>
          <p:nvPr/>
        </p:nvSpPr>
        <p:spPr bwMode="auto">
          <a:xfrm rot="5594423" flipV="1">
            <a:off x="46832" y="2428081"/>
            <a:ext cx="3873500" cy="2551113"/>
          </a:xfrm>
          <a:custGeom>
            <a:avLst/>
            <a:gdLst>
              <a:gd name="T0" fmla="*/ 2147483647 w 12993"/>
              <a:gd name="T1" fmla="*/ 2147483647 h 11401"/>
              <a:gd name="T2" fmla="*/ 2147483647 w 12993"/>
              <a:gd name="T3" fmla="*/ 2147483647 h 11401"/>
              <a:gd name="T4" fmla="*/ 2147483647 w 12993"/>
              <a:gd name="T5" fmla="*/ 2147483647 h 11401"/>
              <a:gd name="T6" fmla="*/ 2147483647 w 12993"/>
              <a:gd name="T7" fmla="*/ 2147483647 h 11401"/>
              <a:gd name="T8" fmla="*/ 2147483647 w 12993"/>
              <a:gd name="T9" fmla="*/ 2147483647 h 11401"/>
              <a:gd name="T10" fmla="*/ 2147483647 w 12993"/>
              <a:gd name="T11" fmla="*/ 2147483647 h 11401"/>
              <a:gd name="T12" fmla="*/ 2147483647 w 12993"/>
              <a:gd name="T13" fmla="*/ 2147483647 h 11401"/>
              <a:gd name="T14" fmla="*/ 2147483647 w 12993"/>
              <a:gd name="T15" fmla="*/ 2147483647 h 11401"/>
              <a:gd name="T16" fmla="*/ 2147483647 w 12993"/>
              <a:gd name="T17" fmla="*/ 2147483647 h 11401"/>
              <a:gd name="T18" fmla="*/ 2147483647 w 12993"/>
              <a:gd name="T19" fmla="*/ 2147483647 h 11401"/>
              <a:gd name="T20" fmla="*/ 2147483647 w 12993"/>
              <a:gd name="T21" fmla="*/ 2147483647 h 11401"/>
              <a:gd name="T22" fmla="*/ 2147483647 w 12993"/>
              <a:gd name="T23" fmla="*/ 2147483647 h 11401"/>
              <a:gd name="T24" fmla="*/ 2147483647 w 12993"/>
              <a:gd name="T25" fmla="*/ 2147483647 h 11401"/>
              <a:gd name="T26" fmla="*/ 2147483647 w 12993"/>
              <a:gd name="T27" fmla="*/ 597279099 h 11401"/>
              <a:gd name="T28" fmla="*/ 2147483647 w 12993"/>
              <a:gd name="T29" fmla="*/ 2147483647 h 11401"/>
              <a:gd name="T30" fmla="*/ 2147483647 w 12993"/>
              <a:gd name="T31" fmla="*/ 2147483647 h 11401"/>
              <a:gd name="T32" fmla="*/ 2147483647 w 12993"/>
              <a:gd name="T33" fmla="*/ 2147483647 h 11401"/>
              <a:gd name="T34" fmla="*/ 2147483647 w 12993"/>
              <a:gd name="T35" fmla="*/ 2147483647 h 11401"/>
              <a:gd name="T36" fmla="*/ 2147483647 w 12993"/>
              <a:gd name="T37" fmla="*/ 2147483647 h 11401"/>
              <a:gd name="T38" fmla="*/ 2147483647 w 12993"/>
              <a:gd name="T39" fmla="*/ 2147483647 h 11401"/>
              <a:gd name="T40" fmla="*/ 2147483647 w 12993"/>
              <a:gd name="T41" fmla="*/ 2147483647 h 11401"/>
              <a:gd name="T42" fmla="*/ 2147483647 w 12993"/>
              <a:gd name="T43" fmla="*/ 2147483647 h 11401"/>
              <a:gd name="T44" fmla="*/ 2147483647 w 12993"/>
              <a:gd name="T45" fmla="*/ 2147483647 h 11401"/>
              <a:gd name="T46" fmla="*/ 2147483647 w 12993"/>
              <a:gd name="T47" fmla="*/ 2147483647 h 11401"/>
              <a:gd name="T48" fmla="*/ 2147483647 w 12993"/>
              <a:gd name="T49" fmla="*/ 2147483647 h 11401"/>
              <a:gd name="T50" fmla="*/ 2147483647 w 12993"/>
              <a:gd name="T51" fmla="*/ 2147483647 h 11401"/>
              <a:gd name="T52" fmla="*/ 2147483647 w 12993"/>
              <a:gd name="T53" fmla="*/ 2147483647 h 11401"/>
              <a:gd name="T54" fmla="*/ 2147483647 w 12993"/>
              <a:gd name="T55" fmla="*/ 2147483647 h 11401"/>
              <a:gd name="T56" fmla="*/ 2147483647 w 12993"/>
              <a:gd name="T57" fmla="*/ 2147483647 h 11401"/>
              <a:gd name="T58" fmla="*/ 2147483647 w 12993"/>
              <a:gd name="T59" fmla="*/ 2147483647 h 11401"/>
              <a:gd name="T60" fmla="*/ 2147483647 w 12993"/>
              <a:gd name="T61" fmla="*/ 2147483647 h 11401"/>
              <a:gd name="T62" fmla="*/ 2147483647 w 12993"/>
              <a:gd name="T63" fmla="*/ 2147483647 h 11401"/>
              <a:gd name="T64" fmla="*/ 2147483647 w 12993"/>
              <a:gd name="T65" fmla="*/ 2147483647 h 11401"/>
              <a:gd name="T66" fmla="*/ 2147483647 w 12993"/>
              <a:gd name="T67" fmla="*/ 2147483647 h 11401"/>
              <a:gd name="T68" fmla="*/ 2147483647 w 12993"/>
              <a:gd name="T69" fmla="*/ 2147483647 h 11401"/>
              <a:gd name="T70" fmla="*/ 2147483647 w 12993"/>
              <a:gd name="T71" fmla="*/ 2147483647 h 11401"/>
              <a:gd name="T72" fmla="*/ 2147483647 w 12993"/>
              <a:gd name="T73" fmla="*/ 2147483647 h 11401"/>
              <a:gd name="T74" fmla="*/ 2147483647 w 12993"/>
              <a:gd name="T75" fmla="*/ 2147483647 h 11401"/>
              <a:gd name="T76" fmla="*/ 2147483647 w 12993"/>
              <a:gd name="T77" fmla="*/ 2147483647 h 11401"/>
              <a:gd name="T78" fmla="*/ 2147483647 w 12993"/>
              <a:gd name="T79" fmla="*/ 2147483647 h 11401"/>
              <a:gd name="T80" fmla="*/ 2147483647 w 12993"/>
              <a:gd name="T81" fmla="*/ 2147483647 h 11401"/>
              <a:gd name="T82" fmla="*/ 2147483647 w 12993"/>
              <a:gd name="T83" fmla="*/ 2147483647 h 11401"/>
              <a:gd name="T84" fmla="*/ 2147483647 w 12993"/>
              <a:gd name="T85" fmla="*/ 2147483647 h 11401"/>
              <a:gd name="T86" fmla="*/ 2147483647 w 12993"/>
              <a:gd name="T87" fmla="*/ 2147483647 h 11401"/>
              <a:gd name="T88" fmla="*/ 2147483647 w 12993"/>
              <a:gd name="T89" fmla="*/ 2147483647 h 11401"/>
              <a:gd name="T90" fmla="*/ 2147483647 w 12993"/>
              <a:gd name="T91" fmla="*/ 2147483647 h 11401"/>
              <a:gd name="T92" fmla="*/ 2147483647 w 12993"/>
              <a:gd name="T93" fmla="*/ 2147483647 h 11401"/>
              <a:gd name="T94" fmla="*/ 2147483647 w 12993"/>
              <a:gd name="T95" fmla="*/ 2147483647 h 11401"/>
              <a:gd name="T96" fmla="*/ 2147483647 w 12993"/>
              <a:gd name="T97" fmla="*/ 2147483647 h 11401"/>
              <a:gd name="T98" fmla="*/ 2147483647 w 12993"/>
              <a:gd name="T99" fmla="*/ 2147483647 h 11401"/>
              <a:gd name="T100" fmla="*/ 2147483647 w 12993"/>
              <a:gd name="T101" fmla="*/ 2147483647 h 11401"/>
              <a:gd name="T102" fmla="*/ 2147483647 w 12993"/>
              <a:gd name="T103" fmla="*/ 2147483647 h 1140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2993"/>
              <a:gd name="T157" fmla="*/ 0 h 11401"/>
              <a:gd name="T158" fmla="*/ 12993 w 12993"/>
              <a:gd name="T159" fmla="*/ 11401 h 1140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2993" h="11401">
                <a:moveTo>
                  <a:pt x="12618" y="4457"/>
                </a:moveTo>
                <a:lnTo>
                  <a:pt x="12618" y="4457"/>
                </a:lnTo>
                <a:cubicBezTo>
                  <a:pt x="12662" y="4338"/>
                  <a:pt x="12686" y="4211"/>
                  <a:pt x="12686" y="4080"/>
                </a:cubicBezTo>
                <a:cubicBezTo>
                  <a:pt x="12698" y="3948"/>
                  <a:pt x="12690" y="3805"/>
                  <a:pt x="12662" y="3678"/>
                </a:cubicBezTo>
                <a:cubicBezTo>
                  <a:pt x="12658" y="3642"/>
                  <a:pt x="12650" y="3610"/>
                  <a:pt x="12642" y="3575"/>
                </a:cubicBezTo>
                <a:cubicBezTo>
                  <a:pt x="12634" y="3551"/>
                  <a:pt x="12602" y="3563"/>
                  <a:pt x="12606" y="3587"/>
                </a:cubicBezTo>
                <a:cubicBezTo>
                  <a:pt x="12610" y="3606"/>
                  <a:pt x="12614" y="3630"/>
                  <a:pt x="12618" y="3654"/>
                </a:cubicBezTo>
                <a:cubicBezTo>
                  <a:pt x="12622" y="3690"/>
                  <a:pt x="12630" y="3722"/>
                  <a:pt x="12634" y="3757"/>
                </a:cubicBezTo>
                <a:cubicBezTo>
                  <a:pt x="12670" y="4251"/>
                  <a:pt x="12384" y="4752"/>
                  <a:pt x="11918" y="4946"/>
                </a:cubicBezTo>
                <a:cubicBezTo>
                  <a:pt x="11612" y="5074"/>
                  <a:pt x="11258" y="5102"/>
                  <a:pt x="10928" y="5098"/>
                </a:cubicBezTo>
                <a:cubicBezTo>
                  <a:pt x="10594" y="5090"/>
                  <a:pt x="10260" y="5034"/>
                  <a:pt x="9942" y="4927"/>
                </a:cubicBezTo>
                <a:cubicBezTo>
                  <a:pt x="9691" y="4843"/>
                  <a:pt x="9457" y="4724"/>
                  <a:pt x="9222" y="4608"/>
                </a:cubicBezTo>
                <a:cubicBezTo>
                  <a:pt x="9361" y="4529"/>
                  <a:pt x="9457" y="4390"/>
                  <a:pt x="9465" y="4223"/>
                </a:cubicBezTo>
                <a:cubicBezTo>
                  <a:pt x="9469" y="4036"/>
                  <a:pt x="9349" y="3801"/>
                  <a:pt x="9147" y="3773"/>
                </a:cubicBezTo>
                <a:lnTo>
                  <a:pt x="9143" y="3773"/>
                </a:lnTo>
                <a:cubicBezTo>
                  <a:pt x="9123" y="3773"/>
                  <a:pt x="9119" y="3805"/>
                  <a:pt x="9139" y="3805"/>
                </a:cubicBezTo>
                <a:cubicBezTo>
                  <a:pt x="9345" y="3845"/>
                  <a:pt x="9437" y="4072"/>
                  <a:pt x="9357" y="4259"/>
                </a:cubicBezTo>
                <a:cubicBezTo>
                  <a:pt x="9298" y="4402"/>
                  <a:pt x="9178" y="4481"/>
                  <a:pt x="9039" y="4521"/>
                </a:cubicBezTo>
                <a:cubicBezTo>
                  <a:pt x="8765" y="4390"/>
                  <a:pt x="8486" y="4278"/>
                  <a:pt x="8172" y="4251"/>
                </a:cubicBezTo>
                <a:cubicBezTo>
                  <a:pt x="7874" y="4219"/>
                  <a:pt x="7568" y="4255"/>
                  <a:pt x="7278" y="4342"/>
                </a:cubicBezTo>
                <a:cubicBezTo>
                  <a:pt x="7278" y="3936"/>
                  <a:pt x="7103" y="3547"/>
                  <a:pt x="6808" y="3272"/>
                </a:cubicBezTo>
                <a:cubicBezTo>
                  <a:pt x="6836" y="3034"/>
                  <a:pt x="7023" y="2823"/>
                  <a:pt x="7170" y="2648"/>
                </a:cubicBezTo>
                <a:cubicBezTo>
                  <a:pt x="7325" y="2465"/>
                  <a:pt x="7480" y="2290"/>
                  <a:pt x="7612" y="2091"/>
                </a:cubicBezTo>
                <a:cubicBezTo>
                  <a:pt x="7639" y="2075"/>
                  <a:pt x="7667" y="2059"/>
                  <a:pt x="7699" y="2052"/>
                </a:cubicBezTo>
                <a:cubicBezTo>
                  <a:pt x="7810" y="2020"/>
                  <a:pt x="7934" y="2063"/>
                  <a:pt x="8033" y="2115"/>
                </a:cubicBezTo>
                <a:cubicBezTo>
                  <a:pt x="8224" y="2215"/>
                  <a:pt x="8359" y="2421"/>
                  <a:pt x="8248" y="2632"/>
                </a:cubicBezTo>
                <a:cubicBezTo>
                  <a:pt x="8244" y="2640"/>
                  <a:pt x="8248" y="2644"/>
                  <a:pt x="8252" y="2648"/>
                </a:cubicBezTo>
                <a:cubicBezTo>
                  <a:pt x="8240" y="2668"/>
                  <a:pt x="8268" y="2684"/>
                  <a:pt x="8284" y="2668"/>
                </a:cubicBezTo>
                <a:cubicBezTo>
                  <a:pt x="8435" y="2465"/>
                  <a:pt x="8355" y="2171"/>
                  <a:pt x="8156" y="2032"/>
                </a:cubicBezTo>
                <a:cubicBezTo>
                  <a:pt x="8053" y="1960"/>
                  <a:pt x="7926" y="1924"/>
                  <a:pt x="7799" y="1924"/>
                </a:cubicBezTo>
                <a:cubicBezTo>
                  <a:pt x="7771" y="1924"/>
                  <a:pt x="7739" y="1924"/>
                  <a:pt x="7707" y="1928"/>
                </a:cubicBezTo>
                <a:cubicBezTo>
                  <a:pt x="7926" y="1507"/>
                  <a:pt x="7958" y="998"/>
                  <a:pt x="7727" y="572"/>
                </a:cubicBezTo>
                <a:cubicBezTo>
                  <a:pt x="7791" y="465"/>
                  <a:pt x="7791" y="334"/>
                  <a:pt x="7751" y="218"/>
                </a:cubicBezTo>
                <a:cubicBezTo>
                  <a:pt x="7739" y="179"/>
                  <a:pt x="7719" y="139"/>
                  <a:pt x="7695" y="103"/>
                </a:cubicBezTo>
                <a:cubicBezTo>
                  <a:pt x="7683" y="87"/>
                  <a:pt x="7655" y="103"/>
                  <a:pt x="7667" y="119"/>
                </a:cubicBezTo>
                <a:cubicBezTo>
                  <a:pt x="7679" y="135"/>
                  <a:pt x="7691" y="155"/>
                  <a:pt x="7699" y="171"/>
                </a:cubicBezTo>
                <a:cubicBezTo>
                  <a:pt x="7747" y="274"/>
                  <a:pt x="7743" y="393"/>
                  <a:pt x="7683" y="493"/>
                </a:cubicBezTo>
                <a:cubicBezTo>
                  <a:pt x="7544" y="278"/>
                  <a:pt x="7349" y="107"/>
                  <a:pt x="7115" y="8"/>
                </a:cubicBezTo>
                <a:cubicBezTo>
                  <a:pt x="7103" y="0"/>
                  <a:pt x="7091" y="12"/>
                  <a:pt x="7091" y="20"/>
                </a:cubicBezTo>
                <a:cubicBezTo>
                  <a:pt x="7079" y="27"/>
                  <a:pt x="7071" y="43"/>
                  <a:pt x="7087" y="55"/>
                </a:cubicBezTo>
                <a:cubicBezTo>
                  <a:pt x="7544" y="290"/>
                  <a:pt x="7799" y="791"/>
                  <a:pt x="7715" y="1300"/>
                </a:cubicBezTo>
                <a:cubicBezTo>
                  <a:pt x="7624" y="1849"/>
                  <a:pt x="7150" y="2127"/>
                  <a:pt x="6812" y="2517"/>
                </a:cubicBezTo>
                <a:cubicBezTo>
                  <a:pt x="6677" y="2672"/>
                  <a:pt x="6558" y="2855"/>
                  <a:pt x="6518" y="3058"/>
                </a:cubicBezTo>
                <a:cubicBezTo>
                  <a:pt x="6216" y="2891"/>
                  <a:pt x="5878" y="2787"/>
                  <a:pt x="5564" y="2644"/>
                </a:cubicBezTo>
                <a:cubicBezTo>
                  <a:pt x="5500" y="2616"/>
                  <a:pt x="5436" y="2584"/>
                  <a:pt x="5373" y="2553"/>
                </a:cubicBezTo>
                <a:cubicBezTo>
                  <a:pt x="5222" y="2382"/>
                  <a:pt x="5110" y="2163"/>
                  <a:pt x="5098" y="1936"/>
                </a:cubicBezTo>
                <a:cubicBezTo>
                  <a:pt x="5082" y="1618"/>
                  <a:pt x="5381" y="1447"/>
                  <a:pt x="5659" y="1431"/>
                </a:cubicBezTo>
                <a:cubicBezTo>
                  <a:pt x="5671" y="1431"/>
                  <a:pt x="5675" y="1411"/>
                  <a:pt x="5663" y="1407"/>
                </a:cubicBezTo>
                <a:cubicBezTo>
                  <a:pt x="5385" y="1344"/>
                  <a:pt x="5094" y="1503"/>
                  <a:pt x="5011" y="1781"/>
                </a:cubicBezTo>
                <a:cubicBezTo>
                  <a:pt x="4955" y="1964"/>
                  <a:pt x="4975" y="2215"/>
                  <a:pt x="5079" y="2398"/>
                </a:cubicBezTo>
                <a:cubicBezTo>
                  <a:pt x="4943" y="2322"/>
                  <a:pt x="4812" y="2234"/>
                  <a:pt x="4689" y="2139"/>
                </a:cubicBezTo>
                <a:cubicBezTo>
                  <a:pt x="4458" y="1960"/>
                  <a:pt x="4231" y="1737"/>
                  <a:pt x="4112" y="1471"/>
                </a:cubicBezTo>
                <a:cubicBezTo>
                  <a:pt x="4080" y="1376"/>
                  <a:pt x="4057" y="1276"/>
                  <a:pt x="4041" y="1173"/>
                </a:cubicBezTo>
                <a:cubicBezTo>
                  <a:pt x="4041" y="1157"/>
                  <a:pt x="4017" y="1161"/>
                  <a:pt x="4017" y="1173"/>
                </a:cubicBezTo>
                <a:cubicBezTo>
                  <a:pt x="4017" y="1177"/>
                  <a:pt x="4017" y="1181"/>
                  <a:pt x="4017" y="1181"/>
                </a:cubicBezTo>
                <a:cubicBezTo>
                  <a:pt x="4017" y="1185"/>
                  <a:pt x="4017" y="1185"/>
                  <a:pt x="4017" y="1185"/>
                </a:cubicBezTo>
                <a:cubicBezTo>
                  <a:pt x="4017" y="1220"/>
                  <a:pt x="4021" y="1256"/>
                  <a:pt x="4029" y="1292"/>
                </a:cubicBezTo>
                <a:cubicBezTo>
                  <a:pt x="4064" y="1574"/>
                  <a:pt x="4204" y="1829"/>
                  <a:pt x="4395" y="2044"/>
                </a:cubicBezTo>
                <a:cubicBezTo>
                  <a:pt x="4275" y="2028"/>
                  <a:pt x="4148" y="2056"/>
                  <a:pt x="4033" y="2091"/>
                </a:cubicBezTo>
                <a:cubicBezTo>
                  <a:pt x="3901" y="2131"/>
                  <a:pt x="3762" y="2183"/>
                  <a:pt x="3619" y="2167"/>
                </a:cubicBezTo>
                <a:cubicBezTo>
                  <a:pt x="3480" y="2151"/>
                  <a:pt x="3369" y="2067"/>
                  <a:pt x="3333" y="1932"/>
                </a:cubicBezTo>
                <a:cubicBezTo>
                  <a:pt x="3329" y="1920"/>
                  <a:pt x="3313" y="1920"/>
                  <a:pt x="3313" y="1932"/>
                </a:cubicBezTo>
                <a:cubicBezTo>
                  <a:pt x="3313" y="1940"/>
                  <a:pt x="3313" y="1944"/>
                  <a:pt x="3313" y="1952"/>
                </a:cubicBezTo>
                <a:cubicBezTo>
                  <a:pt x="3293" y="2012"/>
                  <a:pt x="3361" y="2079"/>
                  <a:pt x="3404" y="2119"/>
                </a:cubicBezTo>
                <a:cubicBezTo>
                  <a:pt x="3488" y="2191"/>
                  <a:pt x="3599" y="2234"/>
                  <a:pt x="3711" y="2246"/>
                </a:cubicBezTo>
                <a:cubicBezTo>
                  <a:pt x="3842" y="2262"/>
                  <a:pt x="3977" y="2238"/>
                  <a:pt x="4108" y="2207"/>
                </a:cubicBezTo>
                <a:cubicBezTo>
                  <a:pt x="4235" y="2171"/>
                  <a:pt x="4375" y="2127"/>
                  <a:pt x="4506" y="2167"/>
                </a:cubicBezTo>
                <a:cubicBezTo>
                  <a:pt x="4693" y="2346"/>
                  <a:pt x="4908" y="2501"/>
                  <a:pt x="5122" y="2620"/>
                </a:cubicBezTo>
                <a:cubicBezTo>
                  <a:pt x="5409" y="2779"/>
                  <a:pt x="5715" y="2895"/>
                  <a:pt x="6009" y="3038"/>
                </a:cubicBezTo>
                <a:cubicBezTo>
                  <a:pt x="6299" y="3185"/>
                  <a:pt x="6582" y="3376"/>
                  <a:pt x="6737" y="3670"/>
                </a:cubicBezTo>
                <a:cubicBezTo>
                  <a:pt x="6876" y="3940"/>
                  <a:pt x="6904" y="4255"/>
                  <a:pt x="6828" y="4541"/>
                </a:cubicBezTo>
                <a:cubicBezTo>
                  <a:pt x="6745" y="4593"/>
                  <a:pt x="6661" y="4644"/>
                  <a:pt x="6586" y="4708"/>
                </a:cubicBezTo>
                <a:cubicBezTo>
                  <a:pt x="6180" y="5026"/>
                  <a:pt x="5878" y="5507"/>
                  <a:pt x="5778" y="6020"/>
                </a:cubicBezTo>
                <a:cubicBezTo>
                  <a:pt x="5667" y="5897"/>
                  <a:pt x="5552" y="5774"/>
                  <a:pt x="5428" y="5662"/>
                </a:cubicBezTo>
                <a:cubicBezTo>
                  <a:pt x="5094" y="5352"/>
                  <a:pt x="4709" y="5133"/>
                  <a:pt x="4303" y="4943"/>
                </a:cubicBezTo>
                <a:cubicBezTo>
                  <a:pt x="3989" y="4791"/>
                  <a:pt x="3675" y="4644"/>
                  <a:pt x="3357" y="4501"/>
                </a:cubicBezTo>
                <a:cubicBezTo>
                  <a:pt x="3086" y="4096"/>
                  <a:pt x="2959" y="3618"/>
                  <a:pt x="3015" y="3125"/>
                </a:cubicBezTo>
                <a:cubicBezTo>
                  <a:pt x="3019" y="3109"/>
                  <a:pt x="2995" y="3105"/>
                  <a:pt x="2991" y="3121"/>
                </a:cubicBezTo>
                <a:cubicBezTo>
                  <a:pt x="2903" y="3419"/>
                  <a:pt x="2927" y="3734"/>
                  <a:pt x="2999" y="4032"/>
                </a:cubicBezTo>
                <a:cubicBezTo>
                  <a:pt x="3027" y="4151"/>
                  <a:pt x="3066" y="4282"/>
                  <a:pt x="3130" y="4398"/>
                </a:cubicBezTo>
                <a:cubicBezTo>
                  <a:pt x="3078" y="4374"/>
                  <a:pt x="3023" y="4350"/>
                  <a:pt x="2967" y="4326"/>
                </a:cubicBezTo>
                <a:cubicBezTo>
                  <a:pt x="2541" y="4131"/>
                  <a:pt x="2108" y="3952"/>
                  <a:pt x="1682" y="3754"/>
                </a:cubicBezTo>
                <a:cubicBezTo>
                  <a:pt x="1293" y="3571"/>
                  <a:pt x="907" y="3348"/>
                  <a:pt x="613" y="3022"/>
                </a:cubicBezTo>
                <a:cubicBezTo>
                  <a:pt x="474" y="2871"/>
                  <a:pt x="358" y="2696"/>
                  <a:pt x="283" y="2505"/>
                </a:cubicBezTo>
                <a:cubicBezTo>
                  <a:pt x="279" y="2505"/>
                  <a:pt x="279" y="2501"/>
                  <a:pt x="279" y="2501"/>
                </a:cubicBezTo>
                <a:cubicBezTo>
                  <a:pt x="279" y="2497"/>
                  <a:pt x="279" y="2493"/>
                  <a:pt x="279" y="2489"/>
                </a:cubicBezTo>
                <a:cubicBezTo>
                  <a:pt x="279" y="2469"/>
                  <a:pt x="247" y="2469"/>
                  <a:pt x="247" y="2489"/>
                </a:cubicBezTo>
                <a:cubicBezTo>
                  <a:pt x="243" y="2493"/>
                  <a:pt x="239" y="2497"/>
                  <a:pt x="235" y="2501"/>
                </a:cubicBezTo>
                <a:cubicBezTo>
                  <a:pt x="227" y="2501"/>
                  <a:pt x="223" y="2509"/>
                  <a:pt x="219" y="2521"/>
                </a:cubicBezTo>
                <a:cubicBezTo>
                  <a:pt x="203" y="2553"/>
                  <a:pt x="231" y="2628"/>
                  <a:pt x="239" y="2660"/>
                </a:cubicBezTo>
                <a:cubicBezTo>
                  <a:pt x="251" y="2716"/>
                  <a:pt x="267" y="2767"/>
                  <a:pt x="287" y="2815"/>
                </a:cubicBezTo>
                <a:cubicBezTo>
                  <a:pt x="322" y="2907"/>
                  <a:pt x="370" y="2998"/>
                  <a:pt x="426" y="3081"/>
                </a:cubicBezTo>
                <a:cubicBezTo>
                  <a:pt x="271" y="3113"/>
                  <a:pt x="112" y="3038"/>
                  <a:pt x="28" y="2891"/>
                </a:cubicBezTo>
                <a:cubicBezTo>
                  <a:pt x="24" y="2879"/>
                  <a:pt x="0" y="2887"/>
                  <a:pt x="8" y="2899"/>
                </a:cubicBezTo>
                <a:cubicBezTo>
                  <a:pt x="84" y="3109"/>
                  <a:pt x="299" y="3181"/>
                  <a:pt x="501" y="3181"/>
                </a:cubicBezTo>
                <a:cubicBezTo>
                  <a:pt x="525" y="3209"/>
                  <a:pt x="553" y="3237"/>
                  <a:pt x="581" y="3264"/>
                </a:cubicBezTo>
                <a:cubicBezTo>
                  <a:pt x="641" y="3336"/>
                  <a:pt x="704" y="3400"/>
                  <a:pt x="772" y="3463"/>
                </a:cubicBezTo>
                <a:cubicBezTo>
                  <a:pt x="987" y="3670"/>
                  <a:pt x="1229" y="3841"/>
                  <a:pt x="1488" y="3992"/>
                </a:cubicBezTo>
                <a:cubicBezTo>
                  <a:pt x="1368" y="4016"/>
                  <a:pt x="1249" y="4064"/>
                  <a:pt x="1154" y="4111"/>
                </a:cubicBezTo>
                <a:cubicBezTo>
                  <a:pt x="959" y="4215"/>
                  <a:pt x="796" y="4370"/>
                  <a:pt x="688" y="4565"/>
                </a:cubicBezTo>
                <a:cubicBezTo>
                  <a:pt x="660" y="4620"/>
                  <a:pt x="637" y="4680"/>
                  <a:pt x="617" y="4740"/>
                </a:cubicBezTo>
                <a:cubicBezTo>
                  <a:pt x="565" y="4772"/>
                  <a:pt x="513" y="4795"/>
                  <a:pt x="446" y="4803"/>
                </a:cubicBezTo>
                <a:cubicBezTo>
                  <a:pt x="334" y="4811"/>
                  <a:pt x="227" y="4768"/>
                  <a:pt x="148" y="4688"/>
                </a:cubicBezTo>
                <a:cubicBezTo>
                  <a:pt x="132" y="4676"/>
                  <a:pt x="112" y="4692"/>
                  <a:pt x="120" y="4712"/>
                </a:cubicBezTo>
                <a:cubicBezTo>
                  <a:pt x="175" y="4819"/>
                  <a:pt x="283" y="4887"/>
                  <a:pt x="402" y="4895"/>
                </a:cubicBezTo>
                <a:cubicBezTo>
                  <a:pt x="454" y="4899"/>
                  <a:pt x="521" y="4895"/>
                  <a:pt x="581" y="4879"/>
                </a:cubicBezTo>
                <a:cubicBezTo>
                  <a:pt x="557" y="4990"/>
                  <a:pt x="553" y="5102"/>
                  <a:pt x="565" y="5213"/>
                </a:cubicBezTo>
                <a:cubicBezTo>
                  <a:pt x="589" y="5424"/>
                  <a:pt x="668" y="5658"/>
                  <a:pt x="820" y="5813"/>
                </a:cubicBezTo>
                <a:cubicBezTo>
                  <a:pt x="831" y="5821"/>
                  <a:pt x="847" y="5809"/>
                  <a:pt x="839" y="5797"/>
                </a:cubicBezTo>
                <a:cubicBezTo>
                  <a:pt x="828" y="5774"/>
                  <a:pt x="812" y="5754"/>
                  <a:pt x="800" y="5730"/>
                </a:cubicBezTo>
                <a:cubicBezTo>
                  <a:pt x="672" y="5364"/>
                  <a:pt x="708" y="4943"/>
                  <a:pt x="935" y="4620"/>
                </a:cubicBezTo>
                <a:cubicBezTo>
                  <a:pt x="1126" y="4350"/>
                  <a:pt x="1432" y="4175"/>
                  <a:pt x="1758" y="4135"/>
                </a:cubicBezTo>
                <a:cubicBezTo>
                  <a:pt x="2347" y="4434"/>
                  <a:pt x="2979" y="4644"/>
                  <a:pt x="3579" y="4919"/>
                </a:cubicBezTo>
                <a:cubicBezTo>
                  <a:pt x="3989" y="5110"/>
                  <a:pt x="4375" y="5332"/>
                  <a:pt x="4705" y="5623"/>
                </a:cubicBezTo>
                <a:cubicBezTo>
                  <a:pt x="4605" y="5595"/>
                  <a:pt x="4506" y="5579"/>
                  <a:pt x="4410" y="5567"/>
                </a:cubicBezTo>
                <a:cubicBezTo>
                  <a:pt x="4092" y="5527"/>
                  <a:pt x="3758" y="5579"/>
                  <a:pt x="3508" y="5786"/>
                </a:cubicBezTo>
                <a:cubicBezTo>
                  <a:pt x="3492" y="5797"/>
                  <a:pt x="3512" y="5825"/>
                  <a:pt x="3528" y="5813"/>
                </a:cubicBezTo>
                <a:cubicBezTo>
                  <a:pt x="3659" y="5714"/>
                  <a:pt x="3826" y="5694"/>
                  <a:pt x="3985" y="5682"/>
                </a:cubicBezTo>
                <a:cubicBezTo>
                  <a:pt x="4128" y="5674"/>
                  <a:pt x="4275" y="5674"/>
                  <a:pt x="4418" y="5690"/>
                </a:cubicBezTo>
                <a:cubicBezTo>
                  <a:pt x="4597" y="5710"/>
                  <a:pt x="4768" y="5758"/>
                  <a:pt x="4927" y="5833"/>
                </a:cubicBezTo>
                <a:cubicBezTo>
                  <a:pt x="5067" y="5980"/>
                  <a:pt x="5194" y="6139"/>
                  <a:pt x="5305" y="6318"/>
                </a:cubicBezTo>
                <a:cubicBezTo>
                  <a:pt x="5778" y="7074"/>
                  <a:pt x="5930" y="7981"/>
                  <a:pt x="5846" y="8859"/>
                </a:cubicBezTo>
                <a:cubicBezTo>
                  <a:pt x="5822" y="9102"/>
                  <a:pt x="5782" y="9337"/>
                  <a:pt x="5727" y="9571"/>
                </a:cubicBezTo>
                <a:cubicBezTo>
                  <a:pt x="5675" y="9802"/>
                  <a:pt x="5595" y="10029"/>
                  <a:pt x="5548" y="10263"/>
                </a:cubicBezTo>
                <a:cubicBezTo>
                  <a:pt x="5484" y="10597"/>
                  <a:pt x="5512" y="11011"/>
                  <a:pt x="5822" y="11218"/>
                </a:cubicBezTo>
                <a:cubicBezTo>
                  <a:pt x="6097" y="11400"/>
                  <a:pt x="6474" y="11305"/>
                  <a:pt x="6705" y="11098"/>
                </a:cubicBezTo>
                <a:cubicBezTo>
                  <a:pt x="6999" y="10840"/>
                  <a:pt x="7091" y="10426"/>
                  <a:pt x="7126" y="10056"/>
                </a:cubicBezTo>
                <a:cubicBezTo>
                  <a:pt x="7258" y="8812"/>
                  <a:pt x="6876" y="7519"/>
                  <a:pt x="6152" y="6493"/>
                </a:cubicBezTo>
                <a:cubicBezTo>
                  <a:pt x="6212" y="6259"/>
                  <a:pt x="6275" y="6024"/>
                  <a:pt x="6371" y="5797"/>
                </a:cubicBezTo>
                <a:cubicBezTo>
                  <a:pt x="6482" y="5543"/>
                  <a:pt x="6625" y="5300"/>
                  <a:pt x="6820" y="5098"/>
                </a:cubicBezTo>
                <a:cubicBezTo>
                  <a:pt x="6828" y="5090"/>
                  <a:pt x="6836" y="5082"/>
                  <a:pt x="6844" y="5074"/>
                </a:cubicBezTo>
                <a:cubicBezTo>
                  <a:pt x="7015" y="5022"/>
                  <a:pt x="7206" y="5054"/>
                  <a:pt x="7353" y="5161"/>
                </a:cubicBezTo>
                <a:cubicBezTo>
                  <a:pt x="7536" y="5292"/>
                  <a:pt x="7628" y="5519"/>
                  <a:pt x="7631" y="5738"/>
                </a:cubicBezTo>
                <a:cubicBezTo>
                  <a:pt x="7631" y="5754"/>
                  <a:pt x="7651" y="5758"/>
                  <a:pt x="7659" y="5742"/>
                </a:cubicBezTo>
                <a:cubicBezTo>
                  <a:pt x="7739" y="5467"/>
                  <a:pt x="7612" y="5161"/>
                  <a:pt x="7361" y="5018"/>
                </a:cubicBezTo>
                <a:cubicBezTo>
                  <a:pt x="7254" y="4958"/>
                  <a:pt x="7122" y="4931"/>
                  <a:pt x="6999" y="4935"/>
                </a:cubicBezTo>
                <a:cubicBezTo>
                  <a:pt x="7142" y="4815"/>
                  <a:pt x="7305" y="4724"/>
                  <a:pt x="7480" y="4664"/>
                </a:cubicBezTo>
                <a:cubicBezTo>
                  <a:pt x="7779" y="4565"/>
                  <a:pt x="8097" y="4577"/>
                  <a:pt x="8395" y="4636"/>
                </a:cubicBezTo>
                <a:cubicBezTo>
                  <a:pt x="8988" y="4760"/>
                  <a:pt x="9508" y="5074"/>
                  <a:pt x="10081" y="5253"/>
                </a:cubicBezTo>
                <a:cubicBezTo>
                  <a:pt x="10359" y="5340"/>
                  <a:pt x="10654" y="5392"/>
                  <a:pt x="10944" y="5372"/>
                </a:cubicBezTo>
                <a:cubicBezTo>
                  <a:pt x="11151" y="5360"/>
                  <a:pt x="11358" y="5320"/>
                  <a:pt x="11560" y="5265"/>
                </a:cubicBezTo>
                <a:cubicBezTo>
                  <a:pt x="11608" y="5277"/>
                  <a:pt x="11656" y="5292"/>
                  <a:pt x="11700" y="5320"/>
                </a:cubicBezTo>
                <a:cubicBezTo>
                  <a:pt x="11795" y="5376"/>
                  <a:pt x="11871" y="5459"/>
                  <a:pt x="11914" y="5559"/>
                </a:cubicBezTo>
                <a:cubicBezTo>
                  <a:pt x="12010" y="5774"/>
                  <a:pt x="11946" y="6020"/>
                  <a:pt x="11803" y="6199"/>
                </a:cubicBezTo>
                <a:cubicBezTo>
                  <a:pt x="11787" y="6219"/>
                  <a:pt x="11811" y="6243"/>
                  <a:pt x="11835" y="6227"/>
                </a:cubicBezTo>
                <a:cubicBezTo>
                  <a:pt x="12010" y="6088"/>
                  <a:pt x="12038" y="5801"/>
                  <a:pt x="12006" y="5595"/>
                </a:cubicBezTo>
                <a:cubicBezTo>
                  <a:pt x="11990" y="5483"/>
                  <a:pt x="11954" y="5376"/>
                  <a:pt x="11883" y="5285"/>
                </a:cubicBezTo>
                <a:cubicBezTo>
                  <a:pt x="11863" y="5257"/>
                  <a:pt x="11831" y="5221"/>
                  <a:pt x="11795" y="5193"/>
                </a:cubicBezTo>
                <a:cubicBezTo>
                  <a:pt x="11799" y="5193"/>
                  <a:pt x="11803" y="5193"/>
                  <a:pt x="11807" y="5189"/>
                </a:cubicBezTo>
                <a:cubicBezTo>
                  <a:pt x="12077" y="5098"/>
                  <a:pt x="12320" y="4958"/>
                  <a:pt x="12487" y="4720"/>
                </a:cubicBezTo>
                <a:cubicBezTo>
                  <a:pt x="12515" y="4676"/>
                  <a:pt x="12543" y="4628"/>
                  <a:pt x="12566" y="4577"/>
                </a:cubicBezTo>
                <a:cubicBezTo>
                  <a:pt x="12765" y="4545"/>
                  <a:pt x="12948" y="4672"/>
                  <a:pt x="12964" y="4887"/>
                </a:cubicBezTo>
                <a:cubicBezTo>
                  <a:pt x="12968" y="4903"/>
                  <a:pt x="12988" y="4903"/>
                  <a:pt x="12988" y="4887"/>
                </a:cubicBezTo>
                <a:cubicBezTo>
                  <a:pt x="12992" y="4660"/>
                  <a:pt x="12813" y="4525"/>
                  <a:pt x="12618" y="4457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243770" tIns="121885" rIns="243770" bIns="121885" anchor="ctr"/>
          <a:lstStyle/>
          <a:p>
            <a:endParaRPr lang="zh-TW" altLang="en-US"/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 rot="19389">
            <a:off x="2214563" y="3576638"/>
            <a:ext cx="12096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397" tIns="19199" rIns="38397" bIns="19199">
            <a:spAutoFit/>
          </a:bodyPr>
          <a:lstStyle/>
          <a:p>
            <a:pPr algn="ctr" defTabSz="766763"/>
            <a:r>
              <a:rPr kumimoji="0" lang="en-US" altLang="zh-TW" sz="1200" b="1">
                <a:solidFill>
                  <a:schemeClr val="bg1"/>
                </a:solidFill>
                <a:latin typeface="Lato Regular"/>
                <a:ea typeface="MS PGothic" pitchFamily="34" charset="-128"/>
              </a:rPr>
              <a:t>Good Ideas</a:t>
            </a:r>
            <a:endParaRPr kumimoji="0" lang="id-ID" altLang="zh-TW" sz="1200" b="1">
              <a:solidFill>
                <a:schemeClr val="bg1"/>
              </a:solidFill>
              <a:latin typeface="Lato Regular"/>
              <a:ea typeface="MS PGothic" pitchFamily="34" charset="-128"/>
            </a:endParaRPr>
          </a:p>
        </p:txBody>
      </p:sp>
      <p:sp>
        <p:nvSpPr>
          <p:cNvPr id="145" name="TextBox 144"/>
          <p:cNvSpPr txBox="1">
            <a:spLocks noChangeArrowheads="1"/>
          </p:cNvSpPr>
          <p:nvPr/>
        </p:nvSpPr>
        <p:spPr bwMode="auto">
          <a:xfrm>
            <a:off x="5727700" y="3598863"/>
            <a:ext cx="12096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397" tIns="19199" rIns="38397" bIns="19199">
            <a:spAutoFit/>
          </a:bodyPr>
          <a:lstStyle/>
          <a:p>
            <a:pPr algn="ctr" defTabSz="766763"/>
            <a:r>
              <a:rPr kumimoji="0" lang="en-US" altLang="zh-TW" sz="1200" b="1">
                <a:solidFill>
                  <a:schemeClr val="bg1"/>
                </a:solidFill>
                <a:latin typeface="Lato Regular"/>
                <a:ea typeface="MS PGothic" pitchFamily="34" charset="-128"/>
              </a:rPr>
              <a:t>Education</a:t>
            </a:r>
            <a:endParaRPr kumimoji="0" lang="id-ID" altLang="zh-TW" sz="1200" b="1">
              <a:solidFill>
                <a:schemeClr val="bg1"/>
              </a:solidFill>
              <a:latin typeface="Lato Regular"/>
              <a:ea typeface="MS PGothic" pitchFamily="34" charset="-128"/>
            </a:endParaRPr>
          </a:p>
        </p:txBody>
      </p:sp>
      <p:sp>
        <p:nvSpPr>
          <p:cNvPr id="146" name="TextBox 145"/>
          <p:cNvSpPr txBox="1">
            <a:spLocks noChangeArrowheads="1"/>
          </p:cNvSpPr>
          <p:nvPr/>
        </p:nvSpPr>
        <p:spPr bwMode="auto">
          <a:xfrm>
            <a:off x="2046288" y="2659063"/>
            <a:ext cx="1209675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397" tIns="19199" rIns="38397" bIns="19199">
            <a:spAutoFit/>
          </a:bodyPr>
          <a:lstStyle/>
          <a:p>
            <a:pPr defTabSz="766763"/>
            <a:r>
              <a:rPr kumimoji="0" lang="en-US" b="1">
                <a:latin typeface="Lato Regular"/>
                <a:ea typeface="微軟正黑體" pitchFamily="34" charset="-120"/>
              </a:rPr>
              <a:t>開礦</a:t>
            </a:r>
            <a:endParaRPr kumimoji="0" lang="id-ID" b="1">
              <a:latin typeface="Lato Regular"/>
              <a:ea typeface="微軟正黑體" pitchFamily="34" charset="-120"/>
            </a:endParaRPr>
          </a:p>
        </p:txBody>
      </p:sp>
      <p:sp>
        <p:nvSpPr>
          <p:cNvPr id="147" name="Freeform 2"/>
          <p:cNvSpPr>
            <a:spLocks noChangeArrowheads="1"/>
          </p:cNvSpPr>
          <p:nvPr/>
        </p:nvSpPr>
        <p:spPr bwMode="auto">
          <a:xfrm>
            <a:off x="3322638" y="3779838"/>
            <a:ext cx="706437" cy="611187"/>
          </a:xfrm>
          <a:custGeom>
            <a:avLst/>
            <a:gdLst>
              <a:gd name="T0" fmla="*/ 1514 w 2315"/>
              <a:gd name="T1" fmla="*/ 1502 h 1503"/>
              <a:gd name="T2" fmla="*/ 1514 w 2315"/>
              <a:gd name="T3" fmla="*/ 1502 h 1503"/>
              <a:gd name="T4" fmla="*/ 543 w 2315"/>
              <a:gd name="T5" fmla="*/ 1189 h 1503"/>
              <a:gd name="T6" fmla="*/ 15 w 2315"/>
              <a:gd name="T7" fmla="*/ 472 h 1503"/>
              <a:gd name="T8" fmla="*/ 50 w 2315"/>
              <a:gd name="T9" fmla="*/ 353 h 1503"/>
              <a:gd name="T10" fmla="*/ 1024 w 2315"/>
              <a:gd name="T11" fmla="*/ 0 h 1503"/>
              <a:gd name="T12" fmla="*/ 1093 w 2315"/>
              <a:gd name="T13" fmla="*/ 0 h 1503"/>
              <a:gd name="T14" fmla="*/ 2277 w 2315"/>
              <a:gd name="T15" fmla="*/ 572 h 1503"/>
              <a:gd name="T16" fmla="*/ 2295 w 2315"/>
              <a:gd name="T17" fmla="*/ 689 h 1503"/>
              <a:gd name="T18" fmla="*/ 2142 w 2315"/>
              <a:gd name="T19" fmla="*/ 1338 h 1503"/>
              <a:gd name="T20" fmla="*/ 2062 w 2315"/>
              <a:gd name="T21" fmla="*/ 1433 h 1503"/>
              <a:gd name="T22" fmla="*/ 1514 w 2315"/>
              <a:gd name="T23" fmla="*/ 1502 h 1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15" h="1503">
                <a:moveTo>
                  <a:pt x="1514" y="1502"/>
                </a:moveTo>
                <a:lnTo>
                  <a:pt x="1514" y="1502"/>
                </a:lnTo>
                <a:cubicBezTo>
                  <a:pt x="1141" y="1502"/>
                  <a:pt x="812" y="1396"/>
                  <a:pt x="543" y="1189"/>
                </a:cubicBezTo>
                <a:cubicBezTo>
                  <a:pt x="312" y="1012"/>
                  <a:pt x="129" y="766"/>
                  <a:pt x="15" y="472"/>
                </a:cubicBezTo>
                <a:cubicBezTo>
                  <a:pt x="0" y="430"/>
                  <a:pt x="13" y="379"/>
                  <a:pt x="50" y="353"/>
                </a:cubicBezTo>
                <a:cubicBezTo>
                  <a:pt x="365" y="117"/>
                  <a:pt x="693" y="0"/>
                  <a:pt x="1024" y="0"/>
                </a:cubicBezTo>
                <a:cubicBezTo>
                  <a:pt x="1048" y="0"/>
                  <a:pt x="1072" y="0"/>
                  <a:pt x="1093" y="0"/>
                </a:cubicBezTo>
                <a:cubicBezTo>
                  <a:pt x="1729" y="32"/>
                  <a:pt x="2192" y="482"/>
                  <a:pt x="2277" y="572"/>
                </a:cubicBezTo>
                <a:cubicBezTo>
                  <a:pt x="2309" y="604"/>
                  <a:pt x="2314" y="649"/>
                  <a:pt x="2295" y="689"/>
                </a:cubicBezTo>
                <a:cubicBezTo>
                  <a:pt x="2182" y="922"/>
                  <a:pt x="2150" y="1168"/>
                  <a:pt x="2142" y="1338"/>
                </a:cubicBezTo>
                <a:cubicBezTo>
                  <a:pt x="2142" y="1383"/>
                  <a:pt x="2107" y="1423"/>
                  <a:pt x="2062" y="1433"/>
                </a:cubicBezTo>
                <a:cubicBezTo>
                  <a:pt x="1872" y="1478"/>
                  <a:pt x="1689" y="1502"/>
                  <a:pt x="1514" y="150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1828434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3600" dirty="0">
              <a:latin typeface="Calibri Light"/>
              <a:ea typeface="+mn-ea"/>
            </a:endParaRPr>
          </a:p>
        </p:txBody>
      </p:sp>
      <p:sp>
        <p:nvSpPr>
          <p:cNvPr id="33799" name="Freeform 3"/>
          <p:cNvSpPr>
            <a:spLocks noChangeArrowheads="1"/>
          </p:cNvSpPr>
          <p:nvPr/>
        </p:nvSpPr>
        <p:spPr bwMode="auto">
          <a:xfrm>
            <a:off x="3287713" y="3736975"/>
            <a:ext cx="776287" cy="695325"/>
          </a:xfrm>
          <a:custGeom>
            <a:avLst/>
            <a:gdLst>
              <a:gd name="T0" fmla="*/ 2147483647 w 2544"/>
              <a:gd name="T1" fmla="*/ 2147483647 h 1709"/>
              <a:gd name="T2" fmla="*/ 2147483647 w 2544"/>
              <a:gd name="T3" fmla="*/ 2147483647 h 1709"/>
              <a:gd name="T4" fmla="*/ 2147483647 w 2544"/>
              <a:gd name="T5" fmla="*/ 2147483647 h 1709"/>
              <a:gd name="T6" fmla="*/ 2147483647 w 2544"/>
              <a:gd name="T7" fmla="*/ 2147483647 h 1709"/>
              <a:gd name="T8" fmla="*/ 2147483647 w 2544"/>
              <a:gd name="T9" fmla="*/ 2147483647 h 1709"/>
              <a:gd name="T10" fmla="*/ 2147483647 w 2544"/>
              <a:gd name="T11" fmla="*/ 2147483647 h 1709"/>
              <a:gd name="T12" fmla="*/ 2147483647 w 2544"/>
              <a:gd name="T13" fmla="*/ 2147483647 h 1709"/>
              <a:gd name="T14" fmla="*/ 2147483647 w 2544"/>
              <a:gd name="T15" fmla="*/ 2147483647 h 1709"/>
              <a:gd name="T16" fmla="*/ 2147483647 w 2544"/>
              <a:gd name="T17" fmla="*/ 0 h 1709"/>
              <a:gd name="T18" fmla="*/ 2147483647 w 2544"/>
              <a:gd name="T19" fmla="*/ 0 h 1709"/>
              <a:gd name="T20" fmla="*/ 2147483647 w 2544"/>
              <a:gd name="T21" fmla="*/ 2147483647 h 1709"/>
              <a:gd name="T22" fmla="*/ 2147483647 w 2544"/>
              <a:gd name="T23" fmla="*/ 2147483647 h 1709"/>
              <a:gd name="T24" fmla="*/ 2147483647 w 2544"/>
              <a:gd name="T25" fmla="*/ 2147483647 h 1709"/>
              <a:gd name="T26" fmla="*/ 2147483647 w 2544"/>
              <a:gd name="T27" fmla="*/ 2147483647 h 1709"/>
              <a:gd name="T28" fmla="*/ 2147483647 w 2544"/>
              <a:gd name="T29" fmla="*/ 2147483647 h 1709"/>
              <a:gd name="T30" fmla="*/ 2147483647 w 2544"/>
              <a:gd name="T31" fmla="*/ 2147483647 h 1709"/>
              <a:gd name="T32" fmla="*/ 2147483647 w 2544"/>
              <a:gd name="T33" fmla="*/ 2147483647 h 1709"/>
              <a:gd name="T34" fmla="*/ 2147483647 w 2544"/>
              <a:gd name="T35" fmla="*/ 2147483647 h 1709"/>
              <a:gd name="T36" fmla="*/ 2147483647 w 2544"/>
              <a:gd name="T37" fmla="*/ 0 h 1709"/>
              <a:gd name="T38" fmla="*/ 2147483647 w 2544"/>
              <a:gd name="T39" fmla="*/ 0 h 1709"/>
              <a:gd name="T40" fmla="*/ 2147483647 w 2544"/>
              <a:gd name="T41" fmla="*/ 2147483647 h 170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544"/>
              <a:gd name="T64" fmla="*/ 0 h 1709"/>
              <a:gd name="T65" fmla="*/ 2544 w 2544"/>
              <a:gd name="T66" fmla="*/ 1709 h 170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544" h="1709">
                <a:moveTo>
                  <a:pt x="1139" y="207"/>
                </a:moveTo>
                <a:lnTo>
                  <a:pt x="1139" y="207"/>
                </a:lnTo>
                <a:cubicBezTo>
                  <a:pt x="1160" y="207"/>
                  <a:pt x="1181" y="207"/>
                  <a:pt x="1203" y="207"/>
                </a:cubicBezTo>
                <a:cubicBezTo>
                  <a:pt x="1804" y="236"/>
                  <a:pt x="2246" y="673"/>
                  <a:pt x="2318" y="747"/>
                </a:cubicBezTo>
                <a:cubicBezTo>
                  <a:pt x="2196" y="993"/>
                  <a:pt x="2161" y="1258"/>
                  <a:pt x="2153" y="1436"/>
                </a:cubicBezTo>
                <a:cubicBezTo>
                  <a:pt x="1965" y="1480"/>
                  <a:pt x="1791" y="1501"/>
                  <a:pt x="1629" y="1501"/>
                </a:cubicBezTo>
                <a:cubicBezTo>
                  <a:pt x="877" y="1501"/>
                  <a:pt x="427" y="1046"/>
                  <a:pt x="228" y="538"/>
                </a:cubicBezTo>
                <a:cubicBezTo>
                  <a:pt x="522" y="318"/>
                  <a:pt x="829" y="207"/>
                  <a:pt x="1139" y="207"/>
                </a:cubicBezTo>
                <a:lnTo>
                  <a:pt x="1139" y="0"/>
                </a:lnTo>
                <a:cubicBezTo>
                  <a:pt x="784" y="0"/>
                  <a:pt x="435" y="125"/>
                  <a:pt x="104" y="371"/>
                </a:cubicBezTo>
                <a:cubicBezTo>
                  <a:pt x="30" y="426"/>
                  <a:pt x="0" y="527"/>
                  <a:pt x="35" y="612"/>
                </a:cubicBezTo>
                <a:cubicBezTo>
                  <a:pt x="157" y="924"/>
                  <a:pt x="350" y="1187"/>
                  <a:pt x="594" y="1375"/>
                </a:cubicBezTo>
                <a:cubicBezTo>
                  <a:pt x="885" y="1597"/>
                  <a:pt x="1232" y="1708"/>
                  <a:pt x="1629" y="1708"/>
                </a:cubicBezTo>
                <a:cubicBezTo>
                  <a:pt x="1812" y="1708"/>
                  <a:pt x="2002" y="1684"/>
                  <a:pt x="2204" y="1637"/>
                </a:cubicBezTo>
                <a:cubicBezTo>
                  <a:pt x="2294" y="1616"/>
                  <a:pt x="2357" y="1536"/>
                  <a:pt x="2360" y="1444"/>
                </a:cubicBezTo>
                <a:cubicBezTo>
                  <a:pt x="2368" y="1287"/>
                  <a:pt x="2397" y="1054"/>
                  <a:pt x="2503" y="837"/>
                </a:cubicBezTo>
                <a:cubicBezTo>
                  <a:pt x="2543" y="760"/>
                  <a:pt x="2527" y="665"/>
                  <a:pt x="2469" y="604"/>
                </a:cubicBezTo>
                <a:cubicBezTo>
                  <a:pt x="2376" y="508"/>
                  <a:pt x="1889" y="32"/>
                  <a:pt x="1214" y="0"/>
                </a:cubicBezTo>
                <a:cubicBezTo>
                  <a:pt x="1189" y="0"/>
                  <a:pt x="1166" y="0"/>
                  <a:pt x="1139" y="0"/>
                </a:cubicBezTo>
                <a:lnTo>
                  <a:pt x="1139" y="207"/>
                </a:lnTo>
              </a:path>
            </a:pathLst>
          </a:custGeom>
          <a:solidFill>
            <a:srgbClr val="FFFFFF"/>
          </a:solidFill>
          <a:ln w="9525" cap="flat">
            <a:noFill/>
            <a:bevel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49" name="Freeform 4"/>
          <p:cNvSpPr>
            <a:spLocks noChangeArrowheads="1"/>
          </p:cNvSpPr>
          <p:nvPr/>
        </p:nvSpPr>
        <p:spPr bwMode="auto">
          <a:xfrm>
            <a:off x="3284538" y="2600325"/>
            <a:ext cx="1601787" cy="1400175"/>
          </a:xfrm>
          <a:custGeom>
            <a:avLst/>
            <a:gdLst>
              <a:gd name="T0" fmla="*/ 2147483647 w 5244"/>
              <a:gd name="T1" fmla="*/ 2147483647 h 3444"/>
              <a:gd name="T2" fmla="*/ 2147483647 w 5244"/>
              <a:gd name="T3" fmla="*/ 2147483647 h 3444"/>
              <a:gd name="T4" fmla="*/ 2147483647 w 5244"/>
              <a:gd name="T5" fmla="*/ 2147483647 h 3444"/>
              <a:gd name="T6" fmla="*/ 2147483647 w 5244"/>
              <a:gd name="T7" fmla="*/ 2147483647 h 3444"/>
              <a:gd name="T8" fmla="*/ 2147483647 w 5244"/>
              <a:gd name="T9" fmla="*/ 2147483647 h 3444"/>
              <a:gd name="T10" fmla="*/ 2147483647 w 5244"/>
              <a:gd name="T11" fmla="*/ 2147483647 h 3444"/>
              <a:gd name="T12" fmla="*/ 2147483647 w 5244"/>
              <a:gd name="T13" fmla="*/ 2147483647 h 3444"/>
              <a:gd name="T14" fmla="*/ 2147483647 w 5244"/>
              <a:gd name="T15" fmla="*/ 2147483647 h 3444"/>
              <a:gd name="T16" fmla="*/ 2147483647 w 5244"/>
              <a:gd name="T17" fmla="*/ 2147483647 h 3444"/>
              <a:gd name="T18" fmla="*/ 1822159102 w 5244"/>
              <a:gd name="T19" fmla="*/ 2147483647 h 3444"/>
              <a:gd name="T20" fmla="*/ 2147483647 w 5244"/>
              <a:gd name="T21" fmla="*/ 2147483647 h 3444"/>
              <a:gd name="T22" fmla="*/ 2147483647 w 5244"/>
              <a:gd name="T23" fmla="*/ 2147483647 h 3444"/>
              <a:gd name="T24" fmla="*/ 2147483647 w 5244"/>
              <a:gd name="T25" fmla="*/ 0 h 3444"/>
              <a:gd name="T26" fmla="*/ 2147483647 w 5244"/>
              <a:gd name="T27" fmla="*/ 0 h 3444"/>
              <a:gd name="T28" fmla="*/ 2147483647 w 5244"/>
              <a:gd name="T29" fmla="*/ 672221835 h 3444"/>
              <a:gd name="T30" fmla="*/ 2147483647 w 5244"/>
              <a:gd name="T31" fmla="*/ 2147483647 h 3444"/>
              <a:gd name="T32" fmla="*/ 2147483647 w 5244"/>
              <a:gd name="T33" fmla="*/ 2147483647 h 3444"/>
              <a:gd name="T34" fmla="*/ 2147483647 w 5244"/>
              <a:gd name="T35" fmla="*/ 2147483647 h 3444"/>
              <a:gd name="T36" fmla="*/ 2147483647 w 5244"/>
              <a:gd name="T37" fmla="*/ 2147483647 h 3444"/>
              <a:gd name="T38" fmla="*/ 2147483647 w 5244"/>
              <a:gd name="T39" fmla="*/ 2147483647 h 3444"/>
              <a:gd name="T40" fmla="*/ 2147483647 w 5244"/>
              <a:gd name="T41" fmla="*/ 2147483647 h 3444"/>
              <a:gd name="T42" fmla="*/ 2147483647 w 5244"/>
              <a:gd name="T43" fmla="*/ 2147483647 h 3444"/>
              <a:gd name="T44" fmla="*/ 2147483647 w 5244"/>
              <a:gd name="T45" fmla="*/ 2147483647 h 3444"/>
              <a:gd name="T46" fmla="*/ 2147483647 w 5244"/>
              <a:gd name="T47" fmla="*/ 2147483647 h 3444"/>
              <a:gd name="T48" fmla="*/ 2147483647 w 5244"/>
              <a:gd name="T49" fmla="*/ 2147483647 h 3444"/>
              <a:gd name="T50" fmla="*/ 2147483647 w 5244"/>
              <a:gd name="T51" fmla="*/ 2147483647 h 3444"/>
              <a:gd name="T52" fmla="*/ 2147483647 w 5244"/>
              <a:gd name="T53" fmla="*/ 2147483647 h 3444"/>
              <a:gd name="T54" fmla="*/ 2147483647 w 5244"/>
              <a:gd name="T55" fmla="*/ 2147483647 h 3444"/>
              <a:gd name="T56" fmla="*/ 2147483647 w 5244"/>
              <a:gd name="T57" fmla="*/ 2147483647 h 3444"/>
              <a:gd name="T58" fmla="*/ 2147483647 w 5244"/>
              <a:gd name="T59" fmla="*/ 2147483647 h 3444"/>
              <a:gd name="T60" fmla="*/ 2147483647 w 5244"/>
              <a:gd name="T61" fmla="*/ 2147483647 h 3444"/>
              <a:gd name="T62" fmla="*/ 2147483647 w 5244"/>
              <a:gd name="T63" fmla="*/ 2147483647 h 3444"/>
              <a:gd name="T64" fmla="*/ 2147483647 w 5244"/>
              <a:gd name="T65" fmla="*/ 2147483647 h 3444"/>
              <a:gd name="T66" fmla="*/ 2147483647 w 5244"/>
              <a:gd name="T67" fmla="*/ 2147483647 h 3444"/>
              <a:gd name="T68" fmla="*/ 2147483647 w 5244"/>
              <a:gd name="T69" fmla="*/ 2147483647 h 3444"/>
              <a:gd name="T70" fmla="*/ 2147483647 w 5244"/>
              <a:gd name="T71" fmla="*/ 2147483647 h 34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244"/>
              <a:gd name="T109" fmla="*/ 0 h 3444"/>
              <a:gd name="T110" fmla="*/ 5244 w 5244"/>
              <a:gd name="T111" fmla="*/ 3444 h 344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244" h="3444">
                <a:moveTo>
                  <a:pt x="2449" y="3443"/>
                </a:moveTo>
                <a:lnTo>
                  <a:pt x="2449" y="3443"/>
                </a:lnTo>
                <a:cubicBezTo>
                  <a:pt x="2423" y="3443"/>
                  <a:pt x="2397" y="3432"/>
                  <a:pt x="2378" y="3414"/>
                </a:cubicBezTo>
                <a:cubicBezTo>
                  <a:pt x="2222" y="3263"/>
                  <a:pt x="1795" y="2905"/>
                  <a:pt x="1221" y="2876"/>
                </a:cubicBezTo>
                <a:cubicBezTo>
                  <a:pt x="1197" y="2876"/>
                  <a:pt x="1173" y="2876"/>
                  <a:pt x="1149" y="2876"/>
                </a:cubicBezTo>
                <a:cubicBezTo>
                  <a:pt x="834" y="2876"/>
                  <a:pt x="522" y="2979"/>
                  <a:pt x="225" y="3188"/>
                </a:cubicBezTo>
                <a:cubicBezTo>
                  <a:pt x="206" y="3199"/>
                  <a:pt x="188" y="3207"/>
                  <a:pt x="167" y="3207"/>
                </a:cubicBezTo>
                <a:cubicBezTo>
                  <a:pt x="154" y="3207"/>
                  <a:pt x="140" y="3204"/>
                  <a:pt x="129" y="3199"/>
                </a:cubicBezTo>
                <a:cubicBezTo>
                  <a:pt x="98" y="3186"/>
                  <a:pt x="74" y="3159"/>
                  <a:pt x="66" y="3128"/>
                </a:cubicBezTo>
                <a:cubicBezTo>
                  <a:pt x="16" y="2921"/>
                  <a:pt x="0" y="2712"/>
                  <a:pt x="24" y="2524"/>
                </a:cubicBezTo>
                <a:cubicBezTo>
                  <a:pt x="111" y="1817"/>
                  <a:pt x="522" y="1472"/>
                  <a:pt x="678" y="1366"/>
                </a:cubicBezTo>
                <a:cubicBezTo>
                  <a:pt x="678" y="1224"/>
                  <a:pt x="739" y="906"/>
                  <a:pt x="1194" y="474"/>
                </a:cubicBezTo>
                <a:cubicBezTo>
                  <a:pt x="1610" y="82"/>
                  <a:pt x="2087" y="11"/>
                  <a:pt x="2333" y="0"/>
                </a:cubicBezTo>
                <a:cubicBezTo>
                  <a:pt x="2333" y="0"/>
                  <a:pt x="2333" y="0"/>
                  <a:pt x="2336" y="0"/>
                </a:cubicBezTo>
                <a:cubicBezTo>
                  <a:pt x="2344" y="0"/>
                  <a:pt x="2354" y="3"/>
                  <a:pt x="2362" y="5"/>
                </a:cubicBezTo>
                <a:cubicBezTo>
                  <a:pt x="2741" y="103"/>
                  <a:pt x="3082" y="313"/>
                  <a:pt x="3377" y="628"/>
                </a:cubicBezTo>
                <a:cubicBezTo>
                  <a:pt x="3609" y="877"/>
                  <a:pt x="3731" y="1104"/>
                  <a:pt x="3753" y="1150"/>
                </a:cubicBezTo>
                <a:cubicBezTo>
                  <a:pt x="3753" y="1150"/>
                  <a:pt x="3755" y="1150"/>
                  <a:pt x="3755" y="1152"/>
                </a:cubicBezTo>
                <a:cubicBezTo>
                  <a:pt x="3758" y="1157"/>
                  <a:pt x="3760" y="1157"/>
                  <a:pt x="3763" y="1157"/>
                </a:cubicBezTo>
                <a:cubicBezTo>
                  <a:pt x="3763" y="1157"/>
                  <a:pt x="3766" y="1157"/>
                  <a:pt x="3766" y="1155"/>
                </a:cubicBezTo>
                <a:cubicBezTo>
                  <a:pt x="3901" y="1091"/>
                  <a:pt x="4070" y="1057"/>
                  <a:pt x="4248" y="1057"/>
                </a:cubicBezTo>
                <a:cubicBezTo>
                  <a:pt x="4510" y="1057"/>
                  <a:pt x="4748" y="1134"/>
                  <a:pt x="4918" y="1269"/>
                </a:cubicBezTo>
                <a:cubicBezTo>
                  <a:pt x="5076" y="1393"/>
                  <a:pt x="5243" y="1631"/>
                  <a:pt x="5151" y="2055"/>
                </a:cubicBezTo>
                <a:cubicBezTo>
                  <a:pt x="5063" y="2444"/>
                  <a:pt x="4780" y="2714"/>
                  <a:pt x="4311" y="2860"/>
                </a:cubicBezTo>
                <a:cubicBezTo>
                  <a:pt x="4007" y="2950"/>
                  <a:pt x="3720" y="2958"/>
                  <a:pt x="3638" y="2958"/>
                </a:cubicBezTo>
                <a:cubicBezTo>
                  <a:pt x="3628" y="2958"/>
                  <a:pt x="3620" y="2958"/>
                  <a:pt x="3615" y="2958"/>
                </a:cubicBezTo>
                <a:lnTo>
                  <a:pt x="3612" y="2958"/>
                </a:lnTo>
                <a:cubicBezTo>
                  <a:pt x="3609" y="2958"/>
                  <a:pt x="3604" y="2958"/>
                  <a:pt x="3601" y="2958"/>
                </a:cubicBezTo>
                <a:cubicBezTo>
                  <a:pt x="3596" y="2958"/>
                  <a:pt x="3594" y="2958"/>
                  <a:pt x="3591" y="2958"/>
                </a:cubicBezTo>
                <a:cubicBezTo>
                  <a:pt x="3488" y="2961"/>
                  <a:pt x="3366" y="2979"/>
                  <a:pt x="3363" y="2979"/>
                </a:cubicBezTo>
                <a:cubicBezTo>
                  <a:pt x="3360" y="2979"/>
                  <a:pt x="3360" y="2979"/>
                  <a:pt x="3358" y="2979"/>
                </a:cubicBezTo>
                <a:cubicBezTo>
                  <a:pt x="3011" y="3011"/>
                  <a:pt x="2744" y="3144"/>
                  <a:pt x="2555" y="3371"/>
                </a:cubicBezTo>
                <a:cubicBezTo>
                  <a:pt x="2547" y="3382"/>
                  <a:pt x="2539" y="3392"/>
                  <a:pt x="2532" y="3403"/>
                </a:cubicBezTo>
                <a:cubicBezTo>
                  <a:pt x="2513" y="3427"/>
                  <a:pt x="2487" y="3440"/>
                  <a:pt x="2457" y="3443"/>
                </a:cubicBezTo>
                <a:cubicBezTo>
                  <a:pt x="2455" y="3443"/>
                  <a:pt x="2452" y="3443"/>
                  <a:pt x="2449" y="3443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801" name="Freeform 5"/>
          <p:cNvSpPr>
            <a:spLocks noChangeArrowheads="1"/>
          </p:cNvSpPr>
          <p:nvPr/>
        </p:nvSpPr>
        <p:spPr bwMode="auto">
          <a:xfrm>
            <a:off x="3252788" y="2559050"/>
            <a:ext cx="1666875" cy="1484313"/>
          </a:xfrm>
          <a:custGeom>
            <a:avLst/>
            <a:gdLst>
              <a:gd name="T0" fmla="*/ 2147483647 w 5461"/>
              <a:gd name="T1" fmla="*/ 2147483647 h 3650"/>
              <a:gd name="T2" fmla="*/ 2147483647 w 5461"/>
              <a:gd name="T3" fmla="*/ 2147483647 h 3650"/>
              <a:gd name="T4" fmla="*/ 2147483647 w 5461"/>
              <a:gd name="T5" fmla="*/ 2147483647 h 3650"/>
              <a:gd name="T6" fmla="*/ 2147483647 w 5461"/>
              <a:gd name="T7" fmla="*/ 2147483647 h 3650"/>
              <a:gd name="T8" fmla="*/ 2147483647 w 5461"/>
              <a:gd name="T9" fmla="*/ 2147483647 h 3650"/>
              <a:gd name="T10" fmla="*/ 2147483647 w 5461"/>
              <a:gd name="T11" fmla="*/ 2147483647 h 3650"/>
              <a:gd name="T12" fmla="*/ 2147483647 w 5461"/>
              <a:gd name="T13" fmla="*/ 2147483647 h 3650"/>
              <a:gd name="T14" fmla="*/ 2147483647 w 5461"/>
              <a:gd name="T15" fmla="*/ 2147483647 h 3650"/>
              <a:gd name="T16" fmla="*/ 2147483647 w 5461"/>
              <a:gd name="T17" fmla="*/ 2147483647 h 3650"/>
              <a:gd name="T18" fmla="*/ 2147483647 w 5461"/>
              <a:gd name="T19" fmla="*/ 2147483647 h 3650"/>
              <a:gd name="T20" fmla="*/ 2147483647 w 5461"/>
              <a:gd name="T21" fmla="*/ 2147483647 h 3650"/>
              <a:gd name="T22" fmla="*/ 2147483647 w 5461"/>
              <a:gd name="T23" fmla="*/ 2147483647 h 3650"/>
              <a:gd name="T24" fmla="*/ 2147483647 w 5461"/>
              <a:gd name="T25" fmla="*/ 2147483647 h 3650"/>
              <a:gd name="T26" fmla="*/ 2147483647 w 5461"/>
              <a:gd name="T27" fmla="*/ 2147483647 h 3650"/>
              <a:gd name="T28" fmla="*/ 2147483647 w 5461"/>
              <a:gd name="T29" fmla="*/ 2147483647 h 3650"/>
              <a:gd name="T30" fmla="*/ 2147483647 w 5461"/>
              <a:gd name="T31" fmla="*/ 2147483647 h 3650"/>
              <a:gd name="T32" fmla="*/ 2147483647 w 5461"/>
              <a:gd name="T33" fmla="*/ 2147483647 h 3650"/>
              <a:gd name="T34" fmla="*/ 2147483647 w 5461"/>
              <a:gd name="T35" fmla="*/ 2147483647 h 3650"/>
              <a:gd name="T36" fmla="*/ 2147483647 w 5461"/>
              <a:gd name="T37" fmla="*/ 2147483647 h 3650"/>
              <a:gd name="T38" fmla="*/ 2147483647 w 5461"/>
              <a:gd name="T39" fmla="*/ 2147483647 h 3650"/>
              <a:gd name="T40" fmla="*/ 2147483647 w 5461"/>
              <a:gd name="T41" fmla="*/ 2147483647 h 3650"/>
              <a:gd name="T42" fmla="*/ 2147483647 w 5461"/>
              <a:gd name="T43" fmla="*/ 2147483647 h 3650"/>
              <a:gd name="T44" fmla="*/ 2147483647 w 5461"/>
              <a:gd name="T45" fmla="*/ 2147483647 h 3650"/>
              <a:gd name="T46" fmla="*/ 2147483647 w 5461"/>
              <a:gd name="T47" fmla="*/ 2147483647 h 3650"/>
              <a:gd name="T48" fmla="*/ 2147483647 w 5461"/>
              <a:gd name="T49" fmla="*/ 2147483647 h 3650"/>
              <a:gd name="T50" fmla="*/ 2147483647 w 5461"/>
              <a:gd name="T51" fmla="*/ 0 h 3650"/>
              <a:gd name="T52" fmla="*/ 2147483647 w 5461"/>
              <a:gd name="T53" fmla="*/ 0 h 3650"/>
              <a:gd name="T54" fmla="*/ 2147483647 w 5461"/>
              <a:gd name="T55" fmla="*/ 0 h 3650"/>
              <a:gd name="T56" fmla="*/ 2147483647 w 5461"/>
              <a:gd name="T57" fmla="*/ 2147483647 h 3650"/>
              <a:gd name="T58" fmla="*/ 2147483647 w 5461"/>
              <a:gd name="T59" fmla="*/ 2147483647 h 3650"/>
              <a:gd name="T60" fmla="*/ 2147483647 w 5461"/>
              <a:gd name="T61" fmla="*/ 2147483647 h 3650"/>
              <a:gd name="T62" fmla="*/ 1743524987 w 5461"/>
              <a:gd name="T63" fmla="*/ 2147483647 h 3650"/>
              <a:gd name="T64" fmla="*/ 2147483647 w 5461"/>
              <a:gd name="T65" fmla="*/ 2147483647 h 3650"/>
              <a:gd name="T66" fmla="*/ 2147483647 w 5461"/>
              <a:gd name="T67" fmla="*/ 2147483647 h 3650"/>
              <a:gd name="T68" fmla="*/ 2147483647 w 5461"/>
              <a:gd name="T69" fmla="*/ 2147483647 h 3650"/>
              <a:gd name="T70" fmla="*/ 2147483647 w 5461"/>
              <a:gd name="T71" fmla="*/ 2147483647 h 3650"/>
              <a:gd name="T72" fmla="*/ 2147483647 w 5461"/>
              <a:gd name="T73" fmla="*/ 2147483647 h 3650"/>
              <a:gd name="T74" fmla="*/ 2147483647 w 5461"/>
              <a:gd name="T75" fmla="*/ 2147483647 h 3650"/>
              <a:gd name="T76" fmla="*/ 2147483647 w 5461"/>
              <a:gd name="T77" fmla="*/ 2147483647 h 3650"/>
              <a:gd name="T78" fmla="*/ 2147483647 w 5461"/>
              <a:gd name="T79" fmla="*/ 2147483647 h 3650"/>
              <a:gd name="T80" fmla="*/ 2147483647 w 5461"/>
              <a:gd name="T81" fmla="*/ 2147483647 h 3650"/>
              <a:gd name="T82" fmla="*/ 2147483647 w 5461"/>
              <a:gd name="T83" fmla="*/ 2147483647 h 3650"/>
              <a:gd name="T84" fmla="*/ 2147483647 w 5461"/>
              <a:gd name="T85" fmla="*/ 2147483647 h 3650"/>
              <a:gd name="T86" fmla="*/ 2147483647 w 5461"/>
              <a:gd name="T87" fmla="*/ 2147483647 h 3650"/>
              <a:gd name="T88" fmla="*/ 2147483647 w 5461"/>
              <a:gd name="T89" fmla="*/ 2147483647 h 3650"/>
              <a:gd name="T90" fmla="*/ 2147483647 w 5461"/>
              <a:gd name="T91" fmla="*/ 2147483647 h 3650"/>
              <a:gd name="T92" fmla="*/ 2147483647 w 5461"/>
              <a:gd name="T93" fmla="*/ 2147483647 h 3650"/>
              <a:gd name="T94" fmla="*/ 2147483647 w 5461"/>
              <a:gd name="T95" fmla="*/ 2147483647 h 3650"/>
              <a:gd name="T96" fmla="*/ 2147483647 w 5461"/>
              <a:gd name="T97" fmla="*/ 2147483647 h 3650"/>
              <a:gd name="T98" fmla="*/ 2147483647 w 5461"/>
              <a:gd name="T99" fmla="*/ 2147483647 h 3650"/>
              <a:gd name="T100" fmla="*/ 2147483647 w 5461"/>
              <a:gd name="T101" fmla="*/ 2147483647 h 3650"/>
              <a:gd name="T102" fmla="*/ 2147483647 w 5461"/>
              <a:gd name="T103" fmla="*/ 2147483647 h 3650"/>
              <a:gd name="T104" fmla="*/ 2147483647 w 5461"/>
              <a:gd name="T105" fmla="*/ 2147483647 h 3650"/>
              <a:gd name="T106" fmla="*/ 2147483647 w 5461"/>
              <a:gd name="T107" fmla="*/ 2147483647 h 3650"/>
              <a:gd name="T108" fmla="*/ 2147483647 w 5461"/>
              <a:gd name="T109" fmla="*/ 2147483647 h 3650"/>
              <a:gd name="T110" fmla="*/ 2147483647 w 5461"/>
              <a:gd name="T111" fmla="*/ 2147483647 h 3650"/>
              <a:gd name="T112" fmla="*/ 2147483647 w 5461"/>
              <a:gd name="T113" fmla="*/ 1076745168 h 3650"/>
              <a:gd name="T114" fmla="*/ 2147483647 w 5461"/>
              <a:gd name="T115" fmla="*/ 0 h 3650"/>
              <a:gd name="T116" fmla="*/ 2147483647 w 5461"/>
              <a:gd name="T117" fmla="*/ 2147483647 h 36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461"/>
              <a:gd name="T178" fmla="*/ 0 h 3650"/>
              <a:gd name="T179" fmla="*/ 5461 w 5461"/>
              <a:gd name="T180" fmla="*/ 3650 h 365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461" h="3650">
                <a:moveTo>
                  <a:pt x="2439" y="209"/>
                </a:moveTo>
                <a:lnTo>
                  <a:pt x="2439" y="209"/>
                </a:lnTo>
                <a:cubicBezTo>
                  <a:pt x="2799" y="302"/>
                  <a:pt x="3122" y="500"/>
                  <a:pt x="3405" y="800"/>
                </a:cubicBezTo>
                <a:cubicBezTo>
                  <a:pt x="3646" y="1059"/>
                  <a:pt x="3763" y="1297"/>
                  <a:pt x="3763" y="1300"/>
                </a:cubicBezTo>
                <a:cubicBezTo>
                  <a:pt x="3784" y="1340"/>
                  <a:pt x="3823" y="1364"/>
                  <a:pt x="3866" y="1364"/>
                </a:cubicBezTo>
                <a:cubicBezTo>
                  <a:pt x="3882" y="1364"/>
                  <a:pt x="3898" y="1358"/>
                  <a:pt x="3914" y="1353"/>
                </a:cubicBezTo>
                <a:cubicBezTo>
                  <a:pt x="4033" y="1295"/>
                  <a:pt x="4189" y="1263"/>
                  <a:pt x="4351" y="1263"/>
                </a:cubicBezTo>
                <a:cubicBezTo>
                  <a:pt x="4565" y="1263"/>
                  <a:pt x="4793" y="1321"/>
                  <a:pt x="4957" y="1451"/>
                </a:cubicBezTo>
                <a:cubicBezTo>
                  <a:pt x="5153" y="1607"/>
                  <a:pt x="5219" y="1838"/>
                  <a:pt x="5153" y="2137"/>
                </a:cubicBezTo>
                <a:cubicBezTo>
                  <a:pt x="5073" y="2486"/>
                  <a:pt x="4817" y="2730"/>
                  <a:pt x="4383" y="2862"/>
                </a:cubicBezTo>
                <a:cubicBezTo>
                  <a:pt x="4094" y="2950"/>
                  <a:pt x="3818" y="2958"/>
                  <a:pt x="3741" y="2958"/>
                </a:cubicBezTo>
                <a:cubicBezTo>
                  <a:pt x="3728" y="2958"/>
                  <a:pt x="3720" y="2958"/>
                  <a:pt x="3720" y="2958"/>
                </a:cubicBezTo>
                <a:lnTo>
                  <a:pt x="3718" y="2958"/>
                </a:lnTo>
                <a:cubicBezTo>
                  <a:pt x="3712" y="2958"/>
                  <a:pt x="3710" y="2958"/>
                  <a:pt x="3704" y="2958"/>
                </a:cubicBezTo>
                <a:cubicBezTo>
                  <a:pt x="3591" y="2958"/>
                  <a:pt x="3450" y="2979"/>
                  <a:pt x="3450" y="2979"/>
                </a:cubicBezTo>
                <a:cubicBezTo>
                  <a:pt x="3077" y="3013"/>
                  <a:pt x="2783" y="3159"/>
                  <a:pt x="2579" y="3408"/>
                </a:cubicBezTo>
                <a:cubicBezTo>
                  <a:pt x="2571" y="3419"/>
                  <a:pt x="2560" y="3432"/>
                  <a:pt x="2552" y="3442"/>
                </a:cubicBezTo>
                <a:cubicBezTo>
                  <a:pt x="2399" y="3291"/>
                  <a:pt x="1946" y="2907"/>
                  <a:pt x="1329" y="2876"/>
                </a:cubicBezTo>
                <a:cubicBezTo>
                  <a:pt x="1305" y="2876"/>
                  <a:pt x="1279" y="2876"/>
                  <a:pt x="1252" y="2876"/>
                </a:cubicBezTo>
                <a:cubicBezTo>
                  <a:pt x="916" y="2876"/>
                  <a:pt x="585" y="2984"/>
                  <a:pt x="270" y="3204"/>
                </a:cubicBezTo>
                <a:cubicBezTo>
                  <a:pt x="219" y="3008"/>
                  <a:pt x="209" y="2812"/>
                  <a:pt x="230" y="2640"/>
                </a:cubicBezTo>
                <a:cubicBezTo>
                  <a:pt x="331" y="1822"/>
                  <a:pt x="892" y="1523"/>
                  <a:pt x="892" y="1523"/>
                </a:cubicBezTo>
                <a:cubicBezTo>
                  <a:pt x="892" y="1523"/>
                  <a:pt x="799" y="1191"/>
                  <a:pt x="1369" y="654"/>
                </a:cubicBezTo>
                <a:cubicBezTo>
                  <a:pt x="1755" y="286"/>
                  <a:pt x="2195" y="217"/>
                  <a:pt x="2439" y="209"/>
                </a:cubicBezTo>
                <a:lnTo>
                  <a:pt x="2439" y="0"/>
                </a:lnTo>
                <a:cubicBezTo>
                  <a:pt x="2436" y="0"/>
                  <a:pt x="2433" y="0"/>
                  <a:pt x="2431" y="0"/>
                </a:cubicBezTo>
                <a:cubicBezTo>
                  <a:pt x="2171" y="10"/>
                  <a:pt x="1665" y="87"/>
                  <a:pt x="1226" y="503"/>
                </a:cubicBezTo>
                <a:cubicBezTo>
                  <a:pt x="964" y="749"/>
                  <a:pt x="794" y="993"/>
                  <a:pt x="720" y="1226"/>
                </a:cubicBezTo>
                <a:cubicBezTo>
                  <a:pt x="696" y="1300"/>
                  <a:pt x="686" y="1364"/>
                  <a:pt x="680" y="1414"/>
                </a:cubicBezTo>
                <a:cubicBezTo>
                  <a:pt x="487" y="1560"/>
                  <a:pt x="108" y="1925"/>
                  <a:pt x="23" y="2614"/>
                </a:cubicBezTo>
                <a:cubicBezTo>
                  <a:pt x="0" y="2815"/>
                  <a:pt x="16" y="3037"/>
                  <a:pt x="69" y="3254"/>
                </a:cubicBezTo>
                <a:cubicBezTo>
                  <a:pt x="84" y="3320"/>
                  <a:pt x="132" y="3373"/>
                  <a:pt x="196" y="3400"/>
                </a:cubicBezTo>
                <a:cubicBezTo>
                  <a:pt x="219" y="3408"/>
                  <a:pt x="243" y="3413"/>
                  <a:pt x="270" y="3413"/>
                </a:cubicBezTo>
                <a:cubicBezTo>
                  <a:pt x="309" y="3413"/>
                  <a:pt x="352" y="3400"/>
                  <a:pt x="386" y="3376"/>
                </a:cubicBezTo>
                <a:cubicBezTo>
                  <a:pt x="667" y="3180"/>
                  <a:pt x="958" y="3082"/>
                  <a:pt x="1252" y="3082"/>
                </a:cubicBezTo>
                <a:cubicBezTo>
                  <a:pt x="1276" y="3082"/>
                  <a:pt x="1297" y="3082"/>
                  <a:pt x="1321" y="3082"/>
                </a:cubicBezTo>
                <a:cubicBezTo>
                  <a:pt x="1859" y="3109"/>
                  <a:pt x="2261" y="3448"/>
                  <a:pt x="2407" y="3590"/>
                </a:cubicBezTo>
                <a:cubicBezTo>
                  <a:pt x="2447" y="3628"/>
                  <a:pt x="2500" y="3649"/>
                  <a:pt x="2552" y="3649"/>
                </a:cubicBezTo>
                <a:cubicBezTo>
                  <a:pt x="2558" y="3649"/>
                  <a:pt x="2563" y="3649"/>
                  <a:pt x="2569" y="3649"/>
                </a:cubicBezTo>
                <a:cubicBezTo>
                  <a:pt x="2627" y="3644"/>
                  <a:pt x="2682" y="3615"/>
                  <a:pt x="2717" y="3567"/>
                </a:cubicBezTo>
                <a:cubicBezTo>
                  <a:pt x="2725" y="3556"/>
                  <a:pt x="2732" y="3548"/>
                  <a:pt x="2740" y="3540"/>
                </a:cubicBezTo>
                <a:cubicBezTo>
                  <a:pt x="2907" y="3334"/>
                  <a:pt x="3154" y="3214"/>
                  <a:pt x="3469" y="3185"/>
                </a:cubicBezTo>
                <a:cubicBezTo>
                  <a:pt x="3474" y="3185"/>
                  <a:pt x="3477" y="3185"/>
                  <a:pt x="3482" y="3183"/>
                </a:cubicBezTo>
                <a:cubicBezTo>
                  <a:pt x="3482" y="3183"/>
                  <a:pt x="3599" y="3167"/>
                  <a:pt x="3691" y="3164"/>
                </a:cubicBezTo>
                <a:cubicBezTo>
                  <a:pt x="3694" y="3164"/>
                  <a:pt x="3699" y="3164"/>
                  <a:pt x="3704" y="3164"/>
                </a:cubicBezTo>
                <a:cubicBezTo>
                  <a:pt x="3710" y="3164"/>
                  <a:pt x="3715" y="3164"/>
                  <a:pt x="3720" y="3164"/>
                </a:cubicBezTo>
                <a:cubicBezTo>
                  <a:pt x="3728" y="3164"/>
                  <a:pt x="3736" y="3164"/>
                  <a:pt x="3741" y="3164"/>
                </a:cubicBezTo>
                <a:cubicBezTo>
                  <a:pt x="3826" y="3164"/>
                  <a:pt x="4128" y="3156"/>
                  <a:pt x="4443" y="3061"/>
                </a:cubicBezTo>
                <a:cubicBezTo>
                  <a:pt x="4690" y="2987"/>
                  <a:pt x="4891" y="2876"/>
                  <a:pt x="5042" y="2733"/>
                </a:cubicBezTo>
                <a:cubicBezTo>
                  <a:pt x="5201" y="2582"/>
                  <a:pt x="5307" y="2396"/>
                  <a:pt x="5355" y="2182"/>
                </a:cubicBezTo>
                <a:cubicBezTo>
                  <a:pt x="5460" y="1705"/>
                  <a:pt x="5267" y="1435"/>
                  <a:pt x="5087" y="1289"/>
                </a:cubicBezTo>
                <a:cubicBezTo>
                  <a:pt x="4896" y="1138"/>
                  <a:pt x="4637" y="1057"/>
                  <a:pt x="4351" y="1057"/>
                </a:cubicBezTo>
                <a:cubicBezTo>
                  <a:pt x="4195" y="1057"/>
                  <a:pt x="4038" y="1083"/>
                  <a:pt x="3908" y="1130"/>
                </a:cubicBezTo>
                <a:cubicBezTo>
                  <a:pt x="3850" y="1030"/>
                  <a:pt x="3734" y="850"/>
                  <a:pt x="3556" y="659"/>
                </a:cubicBezTo>
                <a:cubicBezTo>
                  <a:pt x="3246" y="331"/>
                  <a:pt x="2889" y="111"/>
                  <a:pt x="2492" y="8"/>
                </a:cubicBezTo>
                <a:cubicBezTo>
                  <a:pt x="2473" y="3"/>
                  <a:pt x="2457" y="0"/>
                  <a:pt x="2439" y="0"/>
                </a:cubicBezTo>
                <a:lnTo>
                  <a:pt x="2439" y="209"/>
                </a:lnTo>
              </a:path>
            </a:pathLst>
          </a:custGeom>
          <a:solidFill>
            <a:srgbClr val="FFFFFF"/>
          </a:solidFill>
          <a:ln w="9525" cap="flat">
            <a:noFill/>
            <a:bevel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51" name="Freeform 6"/>
          <p:cNvSpPr>
            <a:spLocks noChangeArrowheads="1"/>
          </p:cNvSpPr>
          <p:nvPr/>
        </p:nvSpPr>
        <p:spPr bwMode="auto">
          <a:xfrm>
            <a:off x="3984625" y="3359150"/>
            <a:ext cx="1820863" cy="1893888"/>
          </a:xfrm>
          <a:custGeom>
            <a:avLst/>
            <a:gdLst>
              <a:gd name="T0" fmla="*/ 4388 w 5967"/>
              <a:gd name="T1" fmla="*/ 4650 h 4651"/>
              <a:gd name="T2" fmla="*/ 4388 w 5967"/>
              <a:gd name="T3" fmla="*/ 4650 h 4651"/>
              <a:gd name="T4" fmla="*/ 4364 w 5967"/>
              <a:gd name="T5" fmla="*/ 4647 h 4651"/>
              <a:gd name="T6" fmla="*/ 2979 w 5967"/>
              <a:gd name="T7" fmla="*/ 3702 h 4651"/>
              <a:gd name="T8" fmla="*/ 2780 w 5967"/>
              <a:gd name="T9" fmla="*/ 3167 h 4651"/>
              <a:gd name="T10" fmla="*/ 2460 w 5967"/>
              <a:gd name="T11" fmla="*/ 3212 h 4651"/>
              <a:gd name="T12" fmla="*/ 1960 w 5967"/>
              <a:gd name="T13" fmla="*/ 3082 h 4651"/>
              <a:gd name="T14" fmla="*/ 1279 w 5967"/>
              <a:gd name="T15" fmla="*/ 3262 h 4651"/>
              <a:gd name="T16" fmla="*/ 392 w 5967"/>
              <a:gd name="T17" fmla="*/ 2883 h 4651"/>
              <a:gd name="T18" fmla="*/ 13 w 5967"/>
              <a:gd name="T19" fmla="*/ 2388 h 4651"/>
              <a:gd name="T20" fmla="*/ 0 w 5967"/>
              <a:gd name="T21" fmla="*/ 2333 h 4651"/>
              <a:gd name="T22" fmla="*/ 283 w 5967"/>
              <a:gd name="T23" fmla="*/ 1520 h 4651"/>
              <a:gd name="T24" fmla="*/ 1070 w 5967"/>
              <a:gd name="T25" fmla="*/ 1136 h 4651"/>
              <a:gd name="T26" fmla="*/ 1311 w 5967"/>
              <a:gd name="T27" fmla="*/ 1115 h 4651"/>
              <a:gd name="T28" fmla="*/ 1321 w 5967"/>
              <a:gd name="T29" fmla="*/ 1115 h 4651"/>
              <a:gd name="T30" fmla="*/ 1329 w 5967"/>
              <a:gd name="T31" fmla="*/ 1115 h 4651"/>
              <a:gd name="T32" fmla="*/ 1353 w 5967"/>
              <a:gd name="T33" fmla="*/ 1115 h 4651"/>
              <a:gd name="T34" fmla="*/ 2023 w 5967"/>
              <a:gd name="T35" fmla="*/ 1017 h 4651"/>
              <a:gd name="T36" fmla="*/ 2881 w 5967"/>
              <a:gd name="T37" fmla="*/ 198 h 4651"/>
              <a:gd name="T38" fmla="*/ 2892 w 5967"/>
              <a:gd name="T39" fmla="*/ 145 h 4651"/>
              <a:gd name="T40" fmla="*/ 2971 w 5967"/>
              <a:gd name="T41" fmla="*/ 61 h 4651"/>
              <a:gd name="T42" fmla="*/ 3501 w 5967"/>
              <a:gd name="T43" fmla="*/ 0 h 4651"/>
              <a:gd name="T44" fmla="*/ 4333 w 5967"/>
              <a:gd name="T45" fmla="*/ 254 h 4651"/>
              <a:gd name="T46" fmla="*/ 4860 w 5967"/>
              <a:gd name="T47" fmla="*/ 1271 h 4651"/>
              <a:gd name="T48" fmla="*/ 4788 w 5967"/>
              <a:gd name="T49" fmla="*/ 1382 h 4651"/>
              <a:gd name="T50" fmla="*/ 4441 w 5967"/>
              <a:gd name="T51" fmla="*/ 1625 h 4651"/>
              <a:gd name="T52" fmla="*/ 4359 w 5967"/>
              <a:gd name="T53" fmla="*/ 2235 h 4651"/>
              <a:gd name="T54" fmla="*/ 4367 w 5967"/>
              <a:gd name="T55" fmla="*/ 2240 h 4651"/>
              <a:gd name="T56" fmla="*/ 4372 w 5967"/>
              <a:gd name="T57" fmla="*/ 2240 h 4651"/>
              <a:gd name="T58" fmla="*/ 4375 w 5967"/>
              <a:gd name="T59" fmla="*/ 2227 h 4651"/>
              <a:gd name="T60" fmla="*/ 4454 w 5967"/>
              <a:gd name="T61" fmla="*/ 1636 h 4651"/>
              <a:gd name="T62" fmla="*/ 5034 w 5967"/>
              <a:gd name="T63" fmla="*/ 1364 h 4651"/>
              <a:gd name="T64" fmla="*/ 5108 w 5967"/>
              <a:gd name="T65" fmla="*/ 1366 h 4651"/>
              <a:gd name="T66" fmla="*/ 5884 w 5967"/>
              <a:gd name="T67" fmla="*/ 1753 h 4651"/>
              <a:gd name="T68" fmla="*/ 5911 w 5967"/>
              <a:gd name="T69" fmla="*/ 1814 h 4651"/>
              <a:gd name="T70" fmla="*/ 5132 w 5967"/>
              <a:gd name="T71" fmla="*/ 3246 h 4651"/>
              <a:gd name="T72" fmla="*/ 4333 w 5967"/>
              <a:gd name="T73" fmla="*/ 3585 h 4651"/>
              <a:gd name="T74" fmla="*/ 4356 w 5967"/>
              <a:gd name="T75" fmla="*/ 3948 h 4651"/>
              <a:gd name="T76" fmla="*/ 4714 w 5967"/>
              <a:gd name="T77" fmla="*/ 4247 h 4651"/>
              <a:gd name="T78" fmla="*/ 4783 w 5967"/>
              <a:gd name="T79" fmla="*/ 4332 h 4651"/>
              <a:gd name="T80" fmla="*/ 4740 w 5967"/>
              <a:gd name="T81" fmla="*/ 4430 h 4651"/>
              <a:gd name="T82" fmla="*/ 4446 w 5967"/>
              <a:gd name="T83" fmla="*/ 4631 h 4651"/>
              <a:gd name="T84" fmla="*/ 4388 w 5967"/>
              <a:gd name="T85" fmla="*/ 4650 h 4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967" h="4651">
                <a:moveTo>
                  <a:pt x="4388" y="4650"/>
                </a:moveTo>
                <a:lnTo>
                  <a:pt x="4388" y="4650"/>
                </a:lnTo>
                <a:cubicBezTo>
                  <a:pt x="4380" y="4650"/>
                  <a:pt x="4372" y="4647"/>
                  <a:pt x="4364" y="4647"/>
                </a:cubicBezTo>
                <a:cubicBezTo>
                  <a:pt x="3556" y="4446"/>
                  <a:pt x="3167" y="4022"/>
                  <a:pt x="2979" y="3702"/>
                </a:cubicBezTo>
                <a:cubicBezTo>
                  <a:pt x="2855" y="3487"/>
                  <a:pt x="2805" y="3291"/>
                  <a:pt x="2780" y="3167"/>
                </a:cubicBezTo>
                <a:cubicBezTo>
                  <a:pt x="2672" y="3196"/>
                  <a:pt x="2563" y="3212"/>
                  <a:pt x="2460" y="3212"/>
                </a:cubicBezTo>
                <a:cubicBezTo>
                  <a:pt x="2216" y="3212"/>
                  <a:pt x="2044" y="3132"/>
                  <a:pt x="1960" y="3082"/>
                </a:cubicBezTo>
                <a:cubicBezTo>
                  <a:pt x="1729" y="3201"/>
                  <a:pt x="1499" y="3262"/>
                  <a:pt x="1279" y="3262"/>
                </a:cubicBezTo>
                <a:cubicBezTo>
                  <a:pt x="956" y="3262"/>
                  <a:pt x="659" y="3135"/>
                  <a:pt x="392" y="2883"/>
                </a:cubicBezTo>
                <a:cubicBezTo>
                  <a:pt x="186" y="2690"/>
                  <a:pt x="58" y="2473"/>
                  <a:pt x="13" y="2388"/>
                </a:cubicBezTo>
                <a:cubicBezTo>
                  <a:pt x="3" y="2373"/>
                  <a:pt x="0" y="2354"/>
                  <a:pt x="0" y="2333"/>
                </a:cubicBezTo>
                <a:cubicBezTo>
                  <a:pt x="13" y="2105"/>
                  <a:pt x="74" y="1776"/>
                  <a:pt x="283" y="1520"/>
                </a:cubicBezTo>
                <a:cubicBezTo>
                  <a:pt x="466" y="1297"/>
                  <a:pt x="731" y="1167"/>
                  <a:pt x="1070" y="1136"/>
                </a:cubicBezTo>
                <a:cubicBezTo>
                  <a:pt x="1311" y="1115"/>
                  <a:pt x="1311" y="1115"/>
                  <a:pt x="1311" y="1115"/>
                </a:cubicBezTo>
                <a:cubicBezTo>
                  <a:pt x="1313" y="1115"/>
                  <a:pt x="1316" y="1115"/>
                  <a:pt x="1321" y="1115"/>
                </a:cubicBezTo>
                <a:cubicBezTo>
                  <a:pt x="1321" y="1115"/>
                  <a:pt x="1327" y="1115"/>
                  <a:pt x="1329" y="1115"/>
                </a:cubicBezTo>
                <a:cubicBezTo>
                  <a:pt x="1332" y="1115"/>
                  <a:pt x="1340" y="1115"/>
                  <a:pt x="1353" y="1115"/>
                </a:cubicBezTo>
                <a:cubicBezTo>
                  <a:pt x="1432" y="1115"/>
                  <a:pt x="1719" y="1107"/>
                  <a:pt x="2023" y="1017"/>
                </a:cubicBezTo>
                <a:cubicBezTo>
                  <a:pt x="2497" y="873"/>
                  <a:pt x="2794" y="590"/>
                  <a:pt x="2881" y="198"/>
                </a:cubicBezTo>
                <a:cubicBezTo>
                  <a:pt x="2884" y="180"/>
                  <a:pt x="2887" y="164"/>
                  <a:pt x="2892" y="145"/>
                </a:cubicBezTo>
                <a:cubicBezTo>
                  <a:pt x="2897" y="103"/>
                  <a:pt x="2929" y="71"/>
                  <a:pt x="2971" y="61"/>
                </a:cubicBezTo>
                <a:cubicBezTo>
                  <a:pt x="3159" y="21"/>
                  <a:pt x="3340" y="0"/>
                  <a:pt x="3501" y="0"/>
                </a:cubicBezTo>
                <a:cubicBezTo>
                  <a:pt x="3832" y="0"/>
                  <a:pt x="4113" y="84"/>
                  <a:pt x="4333" y="254"/>
                </a:cubicBezTo>
                <a:cubicBezTo>
                  <a:pt x="4735" y="561"/>
                  <a:pt x="4835" y="1067"/>
                  <a:pt x="4860" y="1271"/>
                </a:cubicBezTo>
                <a:cubicBezTo>
                  <a:pt x="4865" y="1318"/>
                  <a:pt x="4835" y="1366"/>
                  <a:pt x="4788" y="1382"/>
                </a:cubicBezTo>
                <a:cubicBezTo>
                  <a:pt x="4645" y="1424"/>
                  <a:pt x="4523" y="1509"/>
                  <a:pt x="4441" y="1625"/>
                </a:cubicBezTo>
                <a:cubicBezTo>
                  <a:pt x="4308" y="1803"/>
                  <a:pt x="4279" y="2036"/>
                  <a:pt x="4359" y="2235"/>
                </a:cubicBezTo>
                <a:cubicBezTo>
                  <a:pt x="4359" y="2240"/>
                  <a:pt x="4364" y="2240"/>
                  <a:pt x="4367" y="2240"/>
                </a:cubicBezTo>
                <a:cubicBezTo>
                  <a:pt x="4367" y="2240"/>
                  <a:pt x="4369" y="2240"/>
                  <a:pt x="4372" y="2240"/>
                </a:cubicBezTo>
                <a:cubicBezTo>
                  <a:pt x="4375" y="2237"/>
                  <a:pt x="4377" y="2232"/>
                  <a:pt x="4375" y="2227"/>
                </a:cubicBezTo>
                <a:cubicBezTo>
                  <a:pt x="4298" y="2036"/>
                  <a:pt x="4327" y="1808"/>
                  <a:pt x="4454" y="1636"/>
                </a:cubicBezTo>
                <a:cubicBezTo>
                  <a:pt x="4584" y="1462"/>
                  <a:pt x="4791" y="1364"/>
                  <a:pt x="5034" y="1364"/>
                </a:cubicBezTo>
                <a:cubicBezTo>
                  <a:pt x="5058" y="1364"/>
                  <a:pt x="5084" y="1364"/>
                  <a:pt x="5108" y="1366"/>
                </a:cubicBezTo>
                <a:cubicBezTo>
                  <a:pt x="5476" y="1395"/>
                  <a:pt x="5733" y="1591"/>
                  <a:pt x="5884" y="1753"/>
                </a:cubicBezTo>
                <a:cubicBezTo>
                  <a:pt x="5900" y="1769"/>
                  <a:pt x="5911" y="1790"/>
                  <a:pt x="5911" y="1814"/>
                </a:cubicBezTo>
                <a:cubicBezTo>
                  <a:pt x="5966" y="2399"/>
                  <a:pt x="5696" y="2894"/>
                  <a:pt x="5132" y="3246"/>
                </a:cubicBezTo>
                <a:cubicBezTo>
                  <a:pt x="4801" y="3453"/>
                  <a:pt x="4467" y="3551"/>
                  <a:pt x="4333" y="3585"/>
                </a:cubicBezTo>
                <a:cubicBezTo>
                  <a:pt x="4295" y="3720"/>
                  <a:pt x="4303" y="3842"/>
                  <a:pt x="4356" y="3948"/>
                </a:cubicBezTo>
                <a:cubicBezTo>
                  <a:pt x="4459" y="4157"/>
                  <a:pt x="4711" y="4247"/>
                  <a:pt x="4714" y="4247"/>
                </a:cubicBezTo>
                <a:cubicBezTo>
                  <a:pt x="4751" y="4260"/>
                  <a:pt x="4777" y="4292"/>
                  <a:pt x="4783" y="4332"/>
                </a:cubicBezTo>
                <a:cubicBezTo>
                  <a:pt x="4791" y="4369"/>
                  <a:pt x="4772" y="4409"/>
                  <a:pt x="4740" y="4430"/>
                </a:cubicBezTo>
                <a:cubicBezTo>
                  <a:pt x="4446" y="4631"/>
                  <a:pt x="4446" y="4631"/>
                  <a:pt x="4446" y="4631"/>
                </a:cubicBezTo>
                <a:cubicBezTo>
                  <a:pt x="4431" y="4642"/>
                  <a:pt x="4409" y="4650"/>
                  <a:pt x="4388" y="4650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1828434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3600" dirty="0">
              <a:latin typeface="Calibri Light"/>
              <a:ea typeface="+mn-ea"/>
            </a:endParaRPr>
          </a:p>
        </p:txBody>
      </p:sp>
      <p:sp>
        <p:nvSpPr>
          <p:cNvPr id="33803" name="Freeform 7"/>
          <p:cNvSpPr>
            <a:spLocks noChangeArrowheads="1"/>
          </p:cNvSpPr>
          <p:nvPr/>
        </p:nvSpPr>
        <p:spPr bwMode="auto">
          <a:xfrm>
            <a:off x="3949700" y="3316288"/>
            <a:ext cx="1887538" cy="1978025"/>
          </a:xfrm>
          <a:custGeom>
            <a:avLst/>
            <a:gdLst>
              <a:gd name="T0" fmla="*/ 2147483647 w 6182"/>
              <a:gd name="T1" fmla="*/ 2147483647 h 4860"/>
              <a:gd name="T2" fmla="*/ 2147483647 w 6182"/>
              <a:gd name="T3" fmla="*/ 2147483647 h 4860"/>
              <a:gd name="T4" fmla="*/ 2147483647 w 6182"/>
              <a:gd name="T5" fmla="*/ 2147483647 h 4860"/>
              <a:gd name="T6" fmla="*/ 2147483647 w 6182"/>
              <a:gd name="T7" fmla="*/ 2147483647 h 4860"/>
              <a:gd name="T8" fmla="*/ 2147483647 w 6182"/>
              <a:gd name="T9" fmla="*/ 2147483647 h 4860"/>
              <a:gd name="T10" fmla="*/ 2147483647 w 6182"/>
              <a:gd name="T11" fmla="*/ 2147483647 h 4860"/>
              <a:gd name="T12" fmla="*/ 2147483647 w 6182"/>
              <a:gd name="T13" fmla="*/ 2147483647 h 4860"/>
              <a:gd name="T14" fmla="*/ 2147483647 w 6182"/>
              <a:gd name="T15" fmla="*/ 2147483647 h 4860"/>
              <a:gd name="T16" fmla="*/ 2147483647 w 6182"/>
              <a:gd name="T17" fmla="*/ 2147483647 h 4860"/>
              <a:gd name="T18" fmla="*/ 2147483647 w 6182"/>
              <a:gd name="T19" fmla="*/ 2147483647 h 4860"/>
              <a:gd name="T20" fmla="*/ 2147483647 w 6182"/>
              <a:gd name="T21" fmla="*/ 2147483647 h 4860"/>
              <a:gd name="T22" fmla="*/ 2147483647 w 6182"/>
              <a:gd name="T23" fmla="*/ 2147483647 h 4860"/>
              <a:gd name="T24" fmla="*/ 2147483647 w 6182"/>
              <a:gd name="T25" fmla="*/ 2147483647 h 4860"/>
              <a:gd name="T26" fmla="*/ 2147483647 w 6182"/>
              <a:gd name="T27" fmla="*/ 2147483647 h 4860"/>
              <a:gd name="T28" fmla="*/ 2147483647 w 6182"/>
              <a:gd name="T29" fmla="*/ 2147483647 h 4860"/>
              <a:gd name="T30" fmla="*/ 2147483647 w 6182"/>
              <a:gd name="T31" fmla="*/ 0 h 4860"/>
              <a:gd name="T32" fmla="*/ 2147483647 w 6182"/>
              <a:gd name="T33" fmla="*/ 2147483647 h 4860"/>
              <a:gd name="T34" fmla="*/ 2147483647 w 6182"/>
              <a:gd name="T35" fmla="*/ 2147483647 h 4860"/>
              <a:gd name="T36" fmla="*/ 2147483647 w 6182"/>
              <a:gd name="T37" fmla="*/ 2147483647 h 4860"/>
              <a:gd name="T38" fmla="*/ 2147483647 w 6182"/>
              <a:gd name="T39" fmla="*/ 2147483647 h 4860"/>
              <a:gd name="T40" fmla="*/ 2147483647 w 6182"/>
              <a:gd name="T41" fmla="*/ 2147483647 h 4860"/>
              <a:gd name="T42" fmla="*/ 2147483647 w 6182"/>
              <a:gd name="T43" fmla="*/ 2147483647 h 4860"/>
              <a:gd name="T44" fmla="*/ 2048996657 w 6182"/>
              <a:gd name="T45" fmla="*/ 2147483647 h 4860"/>
              <a:gd name="T46" fmla="*/ 2147483647 w 6182"/>
              <a:gd name="T47" fmla="*/ 2147483647 h 4860"/>
              <a:gd name="T48" fmla="*/ 2147483647 w 6182"/>
              <a:gd name="T49" fmla="*/ 2147483647 h 4860"/>
              <a:gd name="T50" fmla="*/ 2147483647 w 6182"/>
              <a:gd name="T51" fmla="*/ 2147483647 h 4860"/>
              <a:gd name="T52" fmla="*/ 2147483647 w 6182"/>
              <a:gd name="T53" fmla="*/ 2147483647 h 4860"/>
              <a:gd name="T54" fmla="*/ 2147483647 w 6182"/>
              <a:gd name="T55" fmla="*/ 2147483647 h 4860"/>
              <a:gd name="T56" fmla="*/ 2147483647 w 6182"/>
              <a:gd name="T57" fmla="*/ 2147483647 h 4860"/>
              <a:gd name="T58" fmla="*/ 2147483647 w 6182"/>
              <a:gd name="T59" fmla="*/ 2147483647 h 4860"/>
              <a:gd name="T60" fmla="*/ 2147483647 w 6182"/>
              <a:gd name="T61" fmla="*/ 2147483647 h 4860"/>
              <a:gd name="T62" fmla="*/ 2147483647 w 6182"/>
              <a:gd name="T63" fmla="*/ 2147483647 h 4860"/>
              <a:gd name="T64" fmla="*/ 2147483647 w 6182"/>
              <a:gd name="T65" fmla="*/ 2147483647 h 4860"/>
              <a:gd name="T66" fmla="*/ 2147483647 w 6182"/>
              <a:gd name="T67" fmla="*/ 2147483647 h 4860"/>
              <a:gd name="T68" fmla="*/ 2147483647 w 6182"/>
              <a:gd name="T69" fmla="*/ 0 h 486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182"/>
              <a:gd name="T106" fmla="*/ 0 h 4860"/>
              <a:gd name="T107" fmla="*/ 6182 w 6182"/>
              <a:gd name="T108" fmla="*/ 4860 h 486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182" h="4860">
                <a:moveTo>
                  <a:pt x="3607" y="209"/>
                </a:moveTo>
                <a:lnTo>
                  <a:pt x="3607" y="209"/>
                </a:lnTo>
                <a:cubicBezTo>
                  <a:pt x="3917" y="209"/>
                  <a:pt x="4174" y="286"/>
                  <a:pt x="4375" y="442"/>
                </a:cubicBezTo>
                <a:cubicBezTo>
                  <a:pt x="4751" y="728"/>
                  <a:pt x="4841" y="1210"/>
                  <a:pt x="4862" y="1388"/>
                </a:cubicBezTo>
                <a:cubicBezTo>
                  <a:pt x="4701" y="1440"/>
                  <a:pt x="4560" y="1536"/>
                  <a:pt x="4462" y="1671"/>
                </a:cubicBezTo>
                <a:cubicBezTo>
                  <a:pt x="4311" y="1877"/>
                  <a:pt x="4274" y="2150"/>
                  <a:pt x="4370" y="2381"/>
                </a:cubicBezTo>
                <a:cubicBezTo>
                  <a:pt x="4385" y="2423"/>
                  <a:pt x="4428" y="2449"/>
                  <a:pt x="4473" y="2449"/>
                </a:cubicBezTo>
                <a:cubicBezTo>
                  <a:pt x="4486" y="2449"/>
                  <a:pt x="4502" y="2446"/>
                  <a:pt x="4515" y="2441"/>
                </a:cubicBezTo>
                <a:cubicBezTo>
                  <a:pt x="4573" y="2420"/>
                  <a:pt x="4600" y="2354"/>
                  <a:pt x="4579" y="2296"/>
                </a:cubicBezTo>
                <a:cubicBezTo>
                  <a:pt x="4513" y="2137"/>
                  <a:pt x="4539" y="1949"/>
                  <a:pt x="4645" y="1803"/>
                </a:cubicBezTo>
                <a:cubicBezTo>
                  <a:pt x="4753" y="1652"/>
                  <a:pt x="4928" y="1573"/>
                  <a:pt x="5140" y="1573"/>
                </a:cubicBezTo>
                <a:cubicBezTo>
                  <a:pt x="5162" y="1573"/>
                  <a:pt x="5185" y="1573"/>
                  <a:pt x="5206" y="1575"/>
                </a:cubicBezTo>
                <a:cubicBezTo>
                  <a:pt x="5548" y="1602"/>
                  <a:pt x="5787" y="1790"/>
                  <a:pt x="5916" y="1928"/>
                </a:cubicBezTo>
                <a:cubicBezTo>
                  <a:pt x="6040" y="3259"/>
                  <a:pt x="4356" y="3604"/>
                  <a:pt x="4356" y="3604"/>
                </a:cubicBezTo>
                <a:cubicBezTo>
                  <a:pt x="4142" y="4237"/>
                  <a:pt x="4788" y="4451"/>
                  <a:pt x="4788" y="4451"/>
                </a:cubicBezTo>
                <a:cubicBezTo>
                  <a:pt x="4494" y="4653"/>
                  <a:pt x="4494" y="4653"/>
                  <a:pt x="4494" y="4653"/>
                </a:cubicBezTo>
                <a:cubicBezTo>
                  <a:pt x="3001" y="4282"/>
                  <a:pt x="2976" y="3138"/>
                  <a:pt x="2976" y="3138"/>
                </a:cubicBezTo>
                <a:cubicBezTo>
                  <a:pt x="2821" y="3194"/>
                  <a:pt x="2683" y="3215"/>
                  <a:pt x="2566" y="3215"/>
                </a:cubicBezTo>
                <a:cubicBezTo>
                  <a:pt x="2248" y="3215"/>
                  <a:pt x="2073" y="3066"/>
                  <a:pt x="2073" y="3066"/>
                </a:cubicBezTo>
                <a:cubicBezTo>
                  <a:pt x="1816" y="3209"/>
                  <a:pt x="1589" y="3265"/>
                  <a:pt x="1385" y="3265"/>
                </a:cubicBezTo>
                <a:cubicBezTo>
                  <a:pt x="691" y="3265"/>
                  <a:pt x="294" y="2603"/>
                  <a:pt x="209" y="2446"/>
                </a:cubicBezTo>
                <a:cubicBezTo>
                  <a:pt x="220" y="2240"/>
                  <a:pt x="273" y="1930"/>
                  <a:pt x="469" y="1692"/>
                </a:cubicBezTo>
                <a:cubicBezTo>
                  <a:pt x="633" y="1491"/>
                  <a:pt x="874" y="1374"/>
                  <a:pt x="1187" y="1345"/>
                </a:cubicBezTo>
                <a:cubicBezTo>
                  <a:pt x="1427" y="1324"/>
                  <a:pt x="1427" y="1324"/>
                  <a:pt x="1427" y="1324"/>
                </a:cubicBezTo>
                <a:cubicBezTo>
                  <a:pt x="1427" y="1324"/>
                  <a:pt x="1427" y="1324"/>
                  <a:pt x="1430" y="1324"/>
                </a:cubicBezTo>
                <a:cubicBezTo>
                  <a:pt x="1430" y="1324"/>
                  <a:pt x="1441" y="1324"/>
                  <a:pt x="1459" y="1324"/>
                </a:cubicBezTo>
                <a:cubicBezTo>
                  <a:pt x="1552" y="1324"/>
                  <a:pt x="1843" y="1316"/>
                  <a:pt x="2158" y="1221"/>
                </a:cubicBezTo>
                <a:cubicBezTo>
                  <a:pt x="2669" y="1067"/>
                  <a:pt x="2993" y="757"/>
                  <a:pt x="3088" y="326"/>
                </a:cubicBezTo>
                <a:cubicBezTo>
                  <a:pt x="3093" y="307"/>
                  <a:pt x="3096" y="289"/>
                  <a:pt x="3099" y="267"/>
                </a:cubicBezTo>
                <a:cubicBezTo>
                  <a:pt x="3281" y="228"/>
                  <a:pt x="3451" y="209"/>
                  <a:pt x="3607" y="209"/>
                </a:cubicBezTo>
                <a:lnTo>
                  <a:pt x="3607" y="0"/>
                </a:lnTo>
                <a:cubicBezTo>
                  <a:pt x="3437" y="0"/>
                  <a:pt x="3250" y="24"/>
                  <a:pt x="3053" y="66"/>
                </a:cubicBezTo>
                <a:cubicBezTo>
                  <a:pt x="2971" y="84"/>
                  <a:pt x="2911" y="151"/>
                  <a:pt x="2894" y="233"/>
                </a:cubicBezTo>
                <a:cubicBezTo>
                  <a:pt x="2892" y="249"/>
                  <a:pt x="2889" y="267"/>
                  <a:pt x="2886" y="281"/>
                </a:cubicBezTo>
                <a:cubicBezTo>
                  <a:pt x="2805" y="640"/>
                  <a:pt x="2540" y="889"/>
                  <a:pt x="2098" y="1022"/>
                </a:cubicBezTo>
                <a:cubicBezTo>
                  <a:pt x="1809" y="1109"/>
                  <a:pt x="1536" y="1117"/>
                  <a:pt x="1459" y="1117"/>
                </a:cubicBezTo>
                <a:cubicBezTo>
                  <a:pt x="1449" y="1117"/>
                  <a:pt x="1443" y="1117"/>
                  <a:pt x="1441" y="1117"/>
                </a:cubicBezTo>
                <a:cubicBezTo>
                  <a:pt x="1435" y="1117"/>
                  <a:pt x="1430" y="1117"/>
                  <a:pt x="1427" y="1117"/>
                </a:cubicBezTo>
                <a:cubicBezTo>
                  <a:pt x="1419" y="1117"/>
                  <a:pt x="1414" y="1117"/>
                  <a:pt x="1409" y="1117"/>
                </a:cubicBezTo>
                <a:cubicBezTo>
                  <a:pt x="1168" y="1138"/>
                  <a:pt x="1168" y="1138"/>
                  <a:pt x="1168" y="1138"/>
                </a:cubicBezTo>
                <a:cubicBezTo>
                  <a:pt x="800" y="1173"/>
                  <a:pt x="509" y="1316"/>
                  <a:pt x="307" y="1562"/>
                </a:cubicBezTo>
                <a:cubicBezTo>
                  <a:pt x="82" y="1840"/>
                  <a:pt x="16" y="2190"/>
                  <a:pt x="3" y="2433"/>
                </a:cubicBezTo>
                <a:cubicBezTo>
                  <a:pt x="0" y="2471"/>
                  <a:pt x="8" y="2510"/>
                  <a:pt x="27" y="2542"/>
                </a:cubicBezTo>
                <a:cubicBezTo>
                  <a:pt x="74" y="2632"/>
                  <a:pt x="209" y="2860"/>
                  <a:pt x="426" y="3066"/>
                </a:cubicBezTo>
                <a:cubicBezTo>
                  <a:pt x="710" y="3331"/>
                  <a:pt x="1041" y="3474"/>
                  <a:pt x="1385" y="3474"/>
                </a:cubicBezTo>
                <a:cubicBezTo>
                  <a:pt x="1605" y="3474"/>
                  <a:pt x="1833" y="3416"/>
                  <a:pt x="2063" y="3305"/>
                </a:cubicBezTo>
                <a:cubicBezTo>
                  <a:pt x="2169" y="3357"/>
                  <a:pt x="2338" y="3421"/>
                  <a:pt x="2566" y="3421"/>
                </a:cubicBezTo>
                <a:cubicBezTo>
                  <a:pt x="2646" y="3421"/>
                  <a:pt x="2728" y="3413"/>
                  <a:pt x="2810" y="3397"/>
                </a:cubicBezTo>
                <a:cubicBezTo>
                  <a:pt x="2839" y="3524"/>
                  <a:pt x="2897" y="3689"/>
                  <a:pt x="2995" y="3861"/>
                </a:cubicBezTo>
                <a:cubicBezTo>
                  <a:pt x="3122" y="4078"/>
                  <a:pt x="3292" y="4266"/>
                  <a:pt x="3503" y="4425"/>
                </a:cubicBezTo>
                <a:cubicBezTo>
                  <a:pt x="3760" y="4618"/>
                  <a:pt x="4078" y="4761"/>
                  <a:pt x="4446" y="4851"/>
                </a:cubicBezTo>
                <a:cubicBezTo>
                  <a:pt x="4462" y="4856"/>
                  <a:pt x="4478" y="4859"/>
                  <a:pt x="4494" y="4859"/>
                </a:cubicBezTo>
                <a:cubicBezTo>
                  <a:pt x="4537" y="4859"/>
                  <a:pt x="4576" y="4846"/>
                  <a:pt x="4611" y="4822"/>
                </a:cubicBezTo>
                <a:cubicBezTo>
                  <a:pt x="4905" y="4623"/>
                  <a:pt x="4905" y="4623"/>
                  <a:pt x="4905" y="4623"/>
                </a:cubicBezTo>
                <a:cubicBezTo>
                  <a:pt x="4971" y="4578"/>
                  <a:pt x="5005" y="4499"/>
                  <a:pt x="4995" y="4422"/>
                </a:cubicBezTo>
                <a:cubicBezTo>
                  <a:pt x="4981" y="4342"/>
                  <a:pt x="4928" y="4279"/>
                  <a:pt x="4854" y="4255"/>
                </a:cubicBezTo>
                <a:cubicBezTo>
                  <a:pt x="4844" y="4252"/>
                  <a:pt x="4722" y="4208"/>
                  <a:pt x="4629" y="4110"/>
                </a:cubicBezTo>
                <a:cubicBezTo>
                  <a:pt x="4537" y="4014"/>
                  <a:pt x="4504" y="3908"/>
                  <a:pt x="4526" y="3776"/>
                </a:cubicBezTo>
                <a:cubicBezTo>
                  <a:pt x="4690" y="3728"/>
                  <a:pt x="4995" y="3627"/>
                  <a:pt x="5291" y="3442"/>
                </a:cubicBezTo>
                <a:cubicBezTo>
                  <a:pt x="5892" y="3066"/>
                  <a:pt x="6181" y="2536"/>
                  <a:pt x="6120" y="1909"/>
                </a:cubicBezTo>
                <a:cubicBezTo>
                  <a:pt x="6117" y="1864"/>
                  <a:pt x="6096" y="1821"/>
                  <a:pt x="6067" y="1787"/>
                </a:cubicBezTo>
                <a:cubicBezTo>
                  <a:pt x="5903" y="1612"/>
                  <a:pt x="5625" y="1401"/>
                  <a:pt x="5222" y="1369"/>
                </a:cubicBezTo>
                <a:cubicBezTo>
                  <a:pt x="5196" y="1366"/>
                  <a:pt x="5167" y="1366"/>
                  <a:pt x="5140" y="1366"/>
                </a:cubicBezTo>
                <a:cubicBezTo>
                  <a:pt x="5116" y="1366"/>
                  <a:pt x="5093" y="1366"/>
                  <a:pt x="5069" y="1369"/>
                </a:cubicBezTo>
                <a:cubicBezTo>
                  <a:pt x="5069" y="1366"/>
                  <a:pt x="5069" y="1366"/>
                  <a:pt x="5069" y="1363"/>
                </a:cubicBezTo>
                <a:cubicBezTo>
                  <a:pt x="5042" y="1149"/>
                  <a:pt x="4936" y="609"/>
                  <a:pt x="4502" y="278"/>
                </a:cubicBezTo>
                <a:cubicBezTo>
                  <a:pt x="4264" y="92"/>
                  <a:pt x="3962" y="0"/>
                  <a:pt x="3607" y="0"/>
                </a:cubicBezTo>
                <a:lnTo>
                  <a:pt x="3607" y="209"/>
                </a:lnTo>
              </a:path>
            </a:pathLst>
          </a:custGeom>
          <a:solidFill>
            <a:srgbClr val="FFFFFF"/>
          </a:solidFill>
          <a:ln w="9525" cap="flat">
            <a:noFill/>
            <a:bevel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53" name="Freeform 8"/>
          <p:cNvSpPr>
            <a:spLocks noChangeArrowheads="1"/>
          </p:cNvSpPr>
          <p:nvPr/>
        </p:nvSpPr>
        <p:spPr bwMode="auto">
          <a:xfrm>
            <a:off x="5192713" y="2867025"/>
            <a:ext cx="781050" cy="1162050"/>
          </a:xfrm>
          <a:custGeom>
            <a:avLst/>
            <a:gdLst>
              <a:gd name="T0" fmla="*/ 1891 w 2560"/>
              <a:gd name="T1" fmla="*/ 2858 h 2859"/>
              <a:gd name="T2" fmla="*/ 1891 w 2560"/>
              <a:gd name="T3" fmla="*/ 2858 h 2859"/>
              <a:gd name="T4" fmla="*/ 1825 w 2560"/>
              <a:gd name="T5" fmla="*/ 2833 h 2859"/>
              <a:gd name="T6" fmla="*/ 1155 w 2560"/>
              <a:gd name="T7" fmla="*/ 2555 h 2859"/>
              <a:gd name="T8" fmla="*/ 1081 w 2560"/>
              <a:gd name="T9" fmla="*/ 2553 h 2859"/>
              <a:gd name="T10" fmla="*/ 1028 w 2560"/>
              <a:gd name="T11" fmla="*/ 2553 h 2859"/>
              <a:gd name="T12" fmla="*/ 1023 w 2560"/>
              <a:gd name="T13" fmla="*/ 2555 h 2859"/>
              <a:gd name="T14" fmla="*/ 919 w 2560"/>
              <a:gd name="T15" fmla="*/ 2463 h 2859"/>
              <a:gd name="T16" fmla="*/ 390 w 2560"/>
              <a:gd name="T17" fmla="*/ 1446 h 2859"/>
              <a:gd name="T18" fmla="*/ 80 w 2560"/>
              <a:gd name="T19" fmla="*/ 1276 h 2859"/>
              <a:gd name="T20" fmla="*/ 16 w 2560"/>
              <a:gd name="T21" fmla="*/ 1147 h 2859"/>
              <a:gd name="T22" fmla="*/ 331 w 2560"/>
              <a:gd name="T23" fmla="*/ 845 h 2859"/>
              <a:gd name="T24" fmla="*/ 342 w 2560"/>
              <a:gd name="T25" fmla="*/ 842 h 2859"/>
              <a:gd name="T26" fmla="*/ 874 w 2560"/>
              <a:gd name="T27" fmla="*/ 488 h 2859"/>
              <a:gd name="T28" fmla="*/ 941 w 2560"/>
              <a:gd name="T29" fmla="*/ 112 h 2859"/>
              <a:gd name="T30" fmla="*/ 991 w 2560"/>
              <a:gd name="T31" fmla="*/ 16 h 2859"/>
              <a:gd name="T32" fmla="*/ 1044 w 2560"/>
              <a:gd name="T33" fmla="*/ 0 h 2859"/>
              <a:gd name="T34" fmla="*/ 1100 w 2560"/>
              <a:gd name="T35" fmla="*/ 16 h 2859"/>
              <a:gd name="T36" fmla="*/ 1989 w 2560"/>
              <a:gd name="T37" fmla="*/ 2791 h 2859"/>
              <a:gd name="T38" fmla="*/ 1918 w 2560"/>
              <a:gd name="T39" fmla="*/ 2855 h 2859"/>
              <a:gd name="T40" fmla="*/ 1891 w 2560"/>
              <a:gd name="T41" fmla="*/ 2858 h 2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560" h="2859">
                <a:moveTo>
                  <a:pt x="1891" y="2858"/>
                </a:moveTo>
                <a:lnTo>
                  <a:pt x="1891" y="2858"/>
                </a:lnTo>
                <a:cubicBezTo>
                  <a:pt x="1867" y="2858"/>
                  <a:pt x="1844" y="2850"/>
                  <a:pt x="1825" y="2833"/>
                </a:cubicBezTo>
                <a:cubicBezTo>
                  <a:pt x="1627" y="2670"/>
                  <a:pt x="1401" y="2574"/>
                  <a:pt x="1155" y="2555"/>
                </a:cubicBezTo>
                <a:cubicBezTo>
                  <a:pt x="1131" y="2553"/>
                  <a:pt x="1105" y="2553"/>
                  <a:pt x="1081" y="2553"/>
                </a:cubicBezTo>
                <a:cubicBezTo>
                  <a:pt x="1065" y="2553"/>
                  <a:pt x="1046" y="2553"/>
                  <a:pt x="1028" y="2553"/>
                </a:cubicBezTo>
                <a:cubicBezTo>
                  <a:pt x="1028" y="2553"/>
                  <a:pt x="1025" y="2555"/>
                  <a:pt x="1023" y="2555"/>
                </a:cubicBezTo>
                <a:cubicBezTo>
                  <a:pt x="972" y="2555"/>
                  <a:pt x="927" y="2516"/>
                  <a:pt x="919" y="2463"/>
                </a:cubicBezTo>
                <a:cubicBezTo>
                  <a:pt x="895" y="2262"/>
                  <a:pt x="795" y="1759"/>
                  <a:pt x="390" y="1446"/>
                </a:cubicBezTo>
                <a:cubicBezTo>
                  <a:pt x="297" y="1374"/>
                  <a:pt x="191" y="1319"/>
                  <a:pt x="80" y="1276"/>
                </a:cubicBezTo>
                <a:cubicBezTo>
                  <a:pt x="27" y="1258"/>
                  <a:pt x="0" y="1200"/>
                  <a:pt x="16" y="1147"/>
                </a:cubicBezTo>
                <a:cubicBezTo>
                  <a:pt x="66" y="1004"/>
                  <a:pt x="178" y="895"/>
                  <a:pt x="331" y="845"/>
                </a:cubicBezTo>
                <a:cubicBezTo>
                  <a:pt x="334" y="842"/>
                  <a:pt x="339" y="842"/>
                  <a:pt x="342" y="842"/>
                </a:cubicBezTo>
                <a:cubicBezTo>
                  <a:pt x="604" y="784"/>
                  <a:pt x="784" y="665"/>
                  <a:pt x="874" y="488"/>
                </a:cubicBezTo>
                <a:cubicBezTo>
                  <a:pt x="930" y="381"/>
                  <a:pt x="951" y="254"/>
                  <a:pt x="941" y="112"/>
                </a:cubicBezTo>
                <a:cubicBezTo>
                  <a:pt x="938" y="72"/>
                  <a:pt x="956" y="35"/>
                  <a:pt x="991" y="16"/>
                </a:cubicBezTo>
                <a:cubicBezTo>
                  <a:pt x="1007" y="5"/>
                  <a:pt x="1025" y="0"/>
                  <a:pt x="1044" y="0"/>
                </a:cubicBezTo>
                <a:cubicBezTo>
                  <a:pt x="1062" y="0"/>
                  <a:pt x="1081" y="5"/>
                  <a:pt x="1100" y="16"/>
                </a:cubicBezTo>
                <a:cubicBezTo>
                  <a:pt x="2559" y="940"/>
                  <a:pt x="2148" y="2375"/>
                  <a:pt x="1989" y="2791"/>
                </a:cubicBezTo>
                <a:cubicBezTo>
                  <a:pt x="1976" y="2823"/>
                  <a:pt x="1949" y="2847"/>
                  <a:pt x="1918" y="2855"/>
                </a:cubicBezTo>
                <a:cubicBezTo>
                  <a:pt x="1910" y="2858"/>
                  <a:pt x="1899" y="2858"/>
                  <a:pt x="1891" y="2858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1828434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3600" dirty="0">
              <a:latin typeface="Calibri Light"/>
              <a:ea typeface="+mn-ea"/>
            </a:endParaRPr>
          </a:p>
        </p:txBody>
      </p:sp>
      <p:sp>
        <p:nvSpPr>
          <p:cNvPr id="33805" name="Freeform 9"/>
          <p:cNvSpPr>
            <a:spLocks noChangeArrowheads="1"/>
          </p:cNvSpPr>
          <p:nvPr/>
        </p:nvSpPr>
        <p:spPr bwMode="auto">
          <a:xfrm>
            <a:off x="5156200" y="2824163"/>
            <a:ext cx="776288" cy="1247775"/>
          </a:xfrm>
          <a:custGeom>
            <a:avLst/>
            <a:gdLst>
              <a:gd name="T0" fmla="*/ 2147483647 w 2546"/>
              <a:gd name="T1" fmla="*/ 2147483647 h 3067"/>
              <a:gd name="T2" fmla="*/ 2147483647 w 2546"/>
              <a:gd name="T3" fmla="*/ 2147483647 h 3067"/>
              <a:gd name="T4" fmla="*/ 2147483647 w 2546"/>
              <a:gd name="T5" fmla="*/ 2147483647 h 3067"/>
              <a:gd name="T6" fmla="*/ 2147483647 w 2546"/>
              <a:gd name="T7" fmla="*/ 2147483647 h 3067"/>
              <a:gd name="T8" fmla="*/ 2147483647 w 2546"/>
              <a:gd name="T9" fmla="*/ 2147483647 h 3067"/>
              <a:gd name="T10" fmla="*/ 2147483647 w 2546"/>
              <a:gd name="T11" fmla="*/ 2147483647 h 3067"/>
              <a:gd name="T12" fmla="*/ 2147483647 w 2546"/>
              <a:gd name="T13" fmla="*/ 2147483647 h 3067"/>
              <a:gd name="T14" fmla="*/ 2147483647 w 2546"/>
              <a:gd name="T15" fmla="*/ 2147483647 h 3067"/>
              <a:gd name="T16" fmla="*/ 2147483647 w 2546"/>
              <a:gd name="T17" fmla="*/ 2147483647 h 3067"/>
              <a:gd name="T18" fmla="*/ 2147483647 w 2546"/>
              <a:gd name="T19" fmla="*/ 2147483647 h 3067"/>
              <a:gd name="T20" fmla="*/ 2147483647 w 2546"/>
              <a:gd name="T21" fmla="*/ 2147483647 h 3067"/>
              <a:gd name="T22" fmla="*/ 2147483647 w 2546"/>
              <a:gd name="T23" fmla="*/ 0 h 3067"/>
              <a:gd name="T24" fmla="*/ 2147483647 w 2546"/>
              <a:gd name="T25" fmla="*/ 0 h 3067"/>
              <a:gd name="T26" fmla="*/ 2147483647 w 2546"/>
              <a:gd name="T27" fmla="*/ 2147483647 h 3067"/>
              <a:gd name="T28" fmla="*/ 2147483647 w 2546"/>
              <a:gd name="T29" fmla="*/ 2147483647 h 3067"/>
              <a:gd name="T30" fmla="*/ 2147483647 w 2546"/>
              <a:gd name="T31" fmla="*/ 2147483647 h 3067"/>
              <a:gd name="T32" fmla="*/ 2147483647 w 2546"/>
              <a:gd name="T33" fmla="*/ 2147483647 h 3067"/>
              <a:gd name="T34" fmla="*/ 2147483647 w 2546"/>
              <a:gd name="T35" fmla="*/ 2147483647 h 3067"/>
              <a:gd name="T36" fmla="*/ 2147483647 w 2546"/>
              <a:gd name="T37" fmla="*/ 2147483647 h 3067"/>
              <a:gd name="T38" fmla="*/ 2147483647 w 2546"/>
              <a:gd name="T39" fmla="*/ 2147483647 h 3067"/>
              <a:gd name="T40" fmla="*/ 2147483647 w 2546"/>
              <a:gd name="T41" fmla="*/ 2147483647 h 3067"/>
              <a:gd name="T42" fmla="*/ 2147483647 w 2546"/>
              <a:gd name="T43" fmla="*/ 2147483647 h 3067"/>
              <a:gd name="T44" fmla="*/ 2147483647 w 2546"/>
              <a:gd name="T45" fmla="*/ 2147483647 h 3067"/>
              <a:gd name="T46" fmla="*/ 2147483647 w 2546"/>
              <a:gd name="T47" fmla="*/ 2147483647 h 3067"/>
              <a:gd name="T48" fmla="*/ 2147483647 w 2546"/>
              <a:gd name="T49" fmla="*/ 2147483647 h 3067"/>
              <a:gd name="T50" fmla="*/ 2147483647 w 2546"/>
              <a:gd name="T51" fmla="*/ 2147483647 h 3067"/>
              <a:gd name="T52" fmla="*/ 2147483647 w 2546"/>
              <a:gd name="T53" fmla="*/ 2147483647 h 3067"/>
              <a:gd name="T54" fmla="*/ 2147483647 w 2546"/>
              <a:gd name="T55" fmla="*/ 2147483647 h 3067"/>
              <a:gd name="T56" fmla="*/ 2147483647 w 2546"/>
              <a:gd name="T57" fmla="*/ 2147483647 h 3067"/>
              <a:gd name="T58" fmla="*/ 2147483647 w 2546"/>
              <a:gd name="T59" fmla="*/ 2147483647 h 3067"/>
              <a:gd name="T60" fmla="*/ 2147483647 w 2546"/>
              <a:gd name="T61" fmla="*/ 2147483647 h 3067"/>
              <a:gd name="T62" fmla="*/ 2147483647 w 2546"/>
              <a:gd name="T63" fmla="*/ 2147483647 h 3067"/>
              <a:gd name="T64" fmla="*/ 2147483647 w 2546"/>
              <a:gd name="T65" fmla="*/ 2147483647 h 3067"/>
              <a:gd name="T66" fmla="*/ 2147483647 w 2546"/>
              <a:gd name="T67" fmla="*/ 0 h 3067"/>
              <a:gd name="T68" fmla="*/ 2147483647 w 2546"/>
              <a:gd name="T69" fmla="*/ 2147483647 h 306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546"/>
              <a:gd name="T106" fmla="*/ 0 h 3067"/>
              <a:gd name="T107" fmla="*/ 2546 w 2546"/>
              <a:gd name="T108" fmla="*/ 3067 h 306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546" h="3067">
                <a:moveTo>
                  <a:pt x="1160" y="206"/>
                </a:moveTo>
                <a:lnTo>
                  <a:pt x="1160" y="206"/>
                </a:lnTo>
                <a:cubicBezTo>
                  <a:pt x="2545" y="1083"/>
                  <a:pt x="2171" y="2431"/>
                  <a:pt x="2007" y="2857"/>
                </a:cubicBezTo>
                <a:cubicBezTo>
                  <a:pt x="1843" y="2719"/>
                  <a:pt x="1599" y="2579"/>
                  <a:pt x="1279" y="2555"/>
                </a:cubicBezTo>
                <a:cubicBezTo>
                  <a:pt x="1252" y="2553"/>
                  <a:pt x="1223" y="2553"/>
                  <a:pt x="1197" y="2553"/>
                </a:cubicBezTo>
                <a:cubicBezTo>
                  <a:pt x="1178" y="2553"/>
                  <a:pt x="1157" y="2553"/>
                  <a:pt x="1139" y="2553"/>
                </a:cubicBezTo>
                <a:cubicBezTo>
                  <a:pt x="1112" y="2333"/>
                  <a:pt x="1003" y="1803"/>
                  <a:pt x="569" y="1467"/>
                </a:cubicBezTo>
                <a:cubicBezTo>
                  <a:pt x="466" y="1390"/>
                  <a:pt x="355" y="1327"/>
                  <a:pt x="230" y="1281"/>
                </a:cubicBezTo>
                <a:cubicBezTo>
                  <a:pt x="257" y="1205"/>
                  <a:pt x="320" y="1099"/>
                  <a:pt x="479" y="1046"/>
                </a:cubicBezTo>
                <a:cubicBezTo>
                  <a:pt x="773" y="982"/>
                  <a:pt x="977" y="844"/>
                  <a:pt x="1083" y="638"/>
                </a:cubicBezTo>
                <a:cubicBezTo>
                  <a:pt x="1157" y="495"/>
                  <a:pt x="1170" y="339"/>
                  <a:pt x="1160" y="206"/>
                </a:cubicBezTo>
                <a:lnTo>
                  <a:pt x="1160" y="0"/>
                </a:lnTo>
                <a:cubicBezTo>
                  <a:pt x="1123" y="0"/>
                  <a:pt x="1085" y="10"/>
                  <a:pt x="1051" y="29"/>
                </a:cubicBezTo>
                <a:cubicBezTo>
                  <a:pt x="985" y="69"/>
                  <a:pt x="948" y="146"/>
                  <a:pt x="953" y="223"/>
                </a:cubicBezTo>
                <a:cubicBezTo>
                  <a:pt x="961" y="347"/>
                  <a:pt x="945" y="455"/>
                  <a:pt x="898" y="543"/>
                </a:cubicBezTo>
                <a:cubicBezTo>
                  <a:pt x="821" y="694"/>
                  <a:pt x="670" y="792"/>
                  <a:pt x="437" y="842"/>
                </a:cubicBezTo>
                <a:cubicBezTo>
                  <a:pt x="429" y="844"/>
                  <a:pt x="421" y="848"/>
                  <a:pt x="416" y="850"/>
                </a:cubicBezTo>
                <a:cubicBezTo>
                  <a:pt x="230" y="911"/>
                  <a:pt x="95" y="1041"/>
                  <a:pt x="34" y="1215"/>
                </a:cubicBezTo>
                <a:cubicBezTo>
                  <a:pt x="0" y="1321"/>
                  <a:pt x="56" y="1438"/>
                  <a:pt x="159" y="1477"/>
                </a:cubicBezTo>
                <a:cubicBezTo>
                  <a:pt x="262" y="1515"/>
                  <a:pt x="357" y="1567"/>
                  <a:pt x="442" y="1631"/>
                </a:cubicBezTo>
                <a:cubicBezTo>
                  <a:pt x="815" y="1920"/>
                  <a:pt x="911" y="2391"/>
                  <a:pt x="935" y="2579"/>
                </a:cubicBezTo>
                <a:cubicBezTo>
                  <a:pt x="945" y="2683"/>
                  <a:pt x="1035" y="2762"/>
                  <a:pt x="1139" y="2762"/>
                </a:cubicBezTo>
                <a:cubicBezTo>
                  <a:pt x="1144" y="2762"/>
                  <a:pt x="1147" y="2762"/>
                  <a:pt x="1149" y="2759"/>
                </a:cubicBezTo>
                <a:cubicBezTo>
                  <a:pt x="1165" y="2759"/>
                  <a:pt x="1181" y="2759"/>
                  <a:pt x="1197" y="2759"/>
                </a:cubicBezTo>
                <a:cubicBezTo>
                  <a:pt x="1218" y="2759"/>
                  <a:pt x="1242" y="2759"/>
                  <a:pt x="1263" y="2762"/>
                </a:cubicBezTo>
                <a:cubicBezTo>
                  <a:pt x="1488" y="2780"/>
                  <a:pt x="1695" y="2865"/>
                  <a:pt x="1875" y="3016"/>
                </a:cubicBezTo>
                <a:cubicBezTo>
                  <a:pt x="1912" y="3048"/>
                  <a:pt x="1960" y="3066"/>
                  <a:pt x="2007" y="3066"/>
                </a:cubicBezTo>
                <a:cubicBezTo>
                  <a:pt x="2026" y="3066"/>
                  <a:pt x="2042" y="3064"/>
                  <a:pt x="2060" y="3059"/>
                </a:cubicBezTo>
                <a:cubicBezTo>
                  <a:pt x="2124" y="3043"/>
                  <a:pt x="2176" y="2995"/>
                  <a:pt x="2201" y="2931"/>
                </a:cubicBezTo>
                <a:cubicBezTo>
                  <a:pt x="2291" y="2696"/>
                  <a:pt x="2433" y="2219"/>
                  <a:pt x="2370" y="1676"/>
                </a:cubicBezTo>
                <a:cubicBezTo>
                  <a:pt x="2333" y="1369"/>
                  <a:pt x="2235" y="1080"/>
                  <a:pt x="2076" y="823"/>
                </a:cubicBezTo>
                <a:cubicBezTo>
                  <a:pt x="1888" y="516"/>
                  <a:pt x="1618" y="252"/>
                  <a:pt x="1271" y="32"/>
                </a:cubicBezTo>
                <a:cubicBezTo>
                  <a:pt x="1237" y="10"/>
                  <a:pt x="1197" y="0"/>
                  <a:pt x="1160" y="0"/>
                </a:cubicBezTo>
                <a:lnTo>
                  <a:pt x="1160" y="206"/>
                </a:lnTo>
              </a:path>
            </a:pathLst>
          </a:custGeom>
          <a:solidFill>
            <a:srgbClr val="FFFFFF"/>
          </a:solidFill>
          <a:ln w="9525" cap="flat">
            <a:noFill/>
            <a:bevel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55" name="Freeform 10"/>
          <p:cNvSpPr>
            <a:spLocks noChangeArrowheads="1"/>
          </p:cNvSpPr>
          <p:nvPr/>
        </p:nvSpPr>
        <p:spPr bwMode="auto">
          <a:xfrm>
            <a:off x="4057650" y="2343150"/>
            <a:ext cx="1428750" cy="1027113"/>
          </a:xfrm>
          <a:custGeom>
            <a:avLst/>
            <a:gdLst>
              <a:gd name="T0" fmla="*/ 2147483647 w 4685"/>
              <a:gd name="T1" fmla="*/ 2147483647 h 2525"/>
              <a:gd name="T2" fmla="*/ 2147483647 w 4685"/>
              <a:gd name="T3" fmla="*/ 2147483647 h 2525"/>
              <a:gd name="T4" fmla="*/ 2147483647 w 4685"/>
              <a:gd name="T5" fmla="*/ 2147483647 h 2525"/>
              <a:gd name="T6" fmla="*/ 2147483647 w 4685"/>
              <a:gd name="T7" fmla="*/ 2147483647 h 2525"/>
              <a:gd name="T8" fmla="*/ 2147483647 w 4685"/>
              <a:gd name="T9" fmla="*/ 2147483647 h 2525"/>
              <a:gd name="T10" fmla="*/ 2147483647 w 4685"/>
              <a:gd name="T11" fmla="*/ 2147483647 h 2525"/>
              <a:gd name="T12" fmla="*/ 2147483647 w 4685"/>
              <a:gd name="T13" fmla="*/ 2147483647 h 2525"/>
              <a:gd name="T14" fmla="*/ 2147483647 w 4685"/>
              <a:gd name="T15" fmla="*/ 2147483647 h 2525"/>
              <a:gd name="T16" fmla="*/ 2147483647 w 4685"/>
              <a:gd name="T17" fmla="*/ 2147483647 h 2525"/>
              <a:gd name="T18" fmla="*/ 2147483647 w 4685"/>
              <a:gd name="T19" fmla="*/ 2147483647 h 2525"/>
              <a:gd name="T20" fmla="*/ 2147483647 w 4685"/>
              <a:gd name="T21" fmla="*/ 2147483647 h 2525"/>
              <a:gd name="T22" fmla="*/ 605258350 w 4685"/>
              <a:gd name="T23" fmla="*/ 2147483647 h 2525"/>
              <a:gd name="T24" fmla="*/ 2147483647 w 4685"/>
              <a:gd name="T25" fmla="*/ 2147483647 h 2525"/>
              <a:gd name="T26" fmla="*/ 2147483647 w 4685"/>
              <a:gd name="T27" fmla="*/ 2147483647 h 2525"/>
              <a:gd name="T28" fmla="*/ 2147483647 w 4685"/>
              <a:gd name="T29" fmla="*/ 2147483647 h 2525"/>
              <a:gd name="T30" fmla="*/ 2147483647 w 4685"/>
              <a:gd name="T31" fmla="*/ 0 h 2525"/>
              <a:gd name="T32" fmla="*/ 2147483647 w 4685"/>
              <a:gd name="T33" fmla="*/ 2147483647 h 2525"/>
              <a:gd name="T34" fmla="*/ 2147483647 w 4685"/>
              <a:gd name="T35" fmla="*/ 2147483647 h 2525"/>
              <a:gd name="T36" fmla="*/ 2147483647 w 4685"/>
              <a:gd name="T37" fmla="*/ 2147483647 h 2525"/>
              <a:gd name="T38" fmla="*/ 2147483647 w 4685"/>
              <a:gd name="T39" fmla="*/ 2147483647 h 2525"/>
              <a:gd name="T40" fmla="*/ 2147483647 w 4685"/>
              <a:gd name="T41" fmla="*/ 2147483647 h 2525"/>
              <a:gd name="T42" fmla="*/ 2147483647 w 4685"/>
              <a:gd name="T43" fmla="*/ 2147483647 h 2525"/>
              <a:gd name="T44" fmla="*/ 2147483647 w 4685"/>
              <a:gd name="T45" fmla="*/ 2147483647 h 2525"/>
              <a:gd name="T46" fmla="*/ 2147483647 w 4685"/>
              <a:gd name="T47" fmla="*/ 2147483647 h 2525"/>
              <a:gd name="T48" fmla="*/ 2147483647 w 4685"/>
              <a:gd name="T49" fmla="*/ 2147483647 h 2525"/>
              <a:gd name="T50" fmla="*/ 2147483647 w 4685"/>
              <a:gd name="T51" fmla="*/ 2147483647 h 2525"/>
              <a:gd name="T52" fmla="*/ 2147483647 w 4685"/>
              <a:gd name="T53" fmla="*/ 2147483647 h 2525"/>
              <a:gd name="T54" fmla="*/ 2147483647 w 4685"/>
              <a:gd name="T55" fmla="*/ 2147483647 h 2525"/>
              <a:gd name="T56" fmla="*/ 2147483647 w 4685"/>
              <a:gd name="T57" fmla="*/ 2147483647 h 2525"/>
              <a:gd name="T58" fmla="*/ 2147483647 w 4685"/>
              <a:gd name="T59" fmla="*/ 2147483647 h 2525"/>
              <a:gd name="T60" fmla="*/ 2147483647 w 4685"/>
              <a:gd name="T61" fmla="*/ 2147483647 h 252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685"/>
              <a:gd name="T94" fmla="*/ 0 h 2525"/>
              <a:gd name="T95" fmla="*/ 4685 w 4685"/>
              <a:gd name="T96" fmla="*/ 2525 h 2525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685" h="2525">
                <a:moveTo>
                  <a:pt x="2770" y="2524"/>
                </a:moveTo>
                <a:lnTo>
                  <a:pt x="2770" y="2524"/>
                </a:lnTo>
                <a:cubicBezTo>
                  <a:pt x="2746" y="2524"/>
                  <a:pt x="2723" y="2516"/>
                  <a:pt x="2704" y="2502"/>
                </a:cubicBezTo>
                <a:cubicBezTo>
                  <a:pt x="2680" y="2481"/>
                  <a:pt x="2667" y="2455"/>
                  <a:pt x="2667" y="2423"/>
                </a:cubicBezTo>
                <a:cubicBezTo>
                  <a:pt x="2659" y="2203"/>
                  <a:pt x="2566" y="2015"/>
                  <a:pt x="2402" y="1883"/>
                </a:cubicBezTo>
                <a:cubicBezTo>
                  <a:pt x="2227" y="1745"/>
                  <a:pt x="1986" y="1668"/>
                  <a:pt x="1719" y="1668"/>
                </a:cubicBezTo>
                <a:cubicBezTo>
                  <a:pt x="1576" y="1668"/>
                  <a:pt x="1438" y="1692"/>
                  <a:pt x="1319" y="1732"/>
                </a:cubicBezTo>
                <a:cubicBezTo>
                  <a:pt x="1308" y="1737"/>
                  <a:pt x="1295" y="1740"/>
                  <a:pt x="1284" y="1740"/>
                </a:cubicBezTo>
                <a:cubicBezTo>
                  <a:pt x="1247" y="1740"/>
                  <a:pt x="1213" y="1721"/>
                  <a:pt x="1194" y="1687"/>
                </a:cubicBezTo>
                <a:cubicBezTo>
                  <a:pt x="1133" y="1584"/>
                  <a:pt x="1028" y="1422"/>
                  <a:pt x="866" y="1250"/>
                </a:cubicBezTo>
                <a:cubicBezTo>
                  <a:pt x="633" y="998"/>
                  <a:pt x="365" y="813"/>
                  <a:pt x="69" y="694"/>
                </a:cubicBezTo>
                <a:cubicBezTo>
                  <a:pt x="37" y="681"/>
                  <a:pt x="13" y="654"/>
                  <a:pt x="8" y="620"/>
                </a:cubicBezTo>
                <a:cubicBezTo>
                  <a:pt x="0" y="588"/>
                  <a:pt x="8" y="551"/>
                  <a:pt x="32" y="527"/>
                </a:cubicBezTo>
                <a:cubicBezTo>
                  <a:pt x="193" y="355"/>
                  <a:pt x="471" y="132"/>
                  <a:pt x="884" y="40"/>
                </a:cubicBezTo>
                <a:cubicBezTo>
                  <a:pt x="887" y="40"/>
                  <a:pt x="887" y="40"/>
                  <a:pt x="887" y="40"/>
                </a:cubicBezTo>
                <a:cubicBezTo>
                  <a:pt x="1033" y="13"/>
                  <a:pt x="1176" y="0"/>
                  <a:pt x="1319" y="0"/>
                </a:cubicBezTo>
                <a:cubicBezTo>
                  <a:pt x="1780" y="0"/>
                  <a:pt x="2092" y="143"/>
                  <a:pt x="2201" y="201"/>
                </a:cubicBezTo>
                <a:cubicBezTo>
                  <a:pt x="2439" y="143"/>
                  <a:pt x="2669" y="114"/>
                  <a:pt x="2884" y="114"/>
                </a:cubicBezTo>
                <a:cubicBezTo>
                  <a:pt x="4007" y="114"/>
                  <a:pt x="4468" y="895"/>
                  <a:pt x="4581" y="1136"/>
                </a:cubicBezTo>
                <a:cubicBezTo>
                  <a:pt x="4584" y="1141"/>
                  <a:pt x="4584" y="1144"/>
                  <a:pt x="4587" y="1149"/>
                </a:cubicBezTo>
                <a:cubicBezTo>
                  <a:pt x="4629" y="1284"/>
                  <a:pt x="4684" y="1544"/>
                  <a:pt x="4573" y="1764"/>
                </a:cubicBezTo>
                <a:cubicBezTo>
                  <a:pt x="4489" y="1930"/>
                  <a:pt x="4319" y="2044"/>
                  <a:pt x="4075" y="2102"/>
                </a:cubicBezTo>
                <a:cubicBezTo>
                  <a:pt x="4067" y="2102"/>
                  <a:pt x="4062" y="2105"/>
                  <a:pt x="4054" y="2105"/>
                </a:cubicBezTo>
                <a:cubicBezTo>
                  <a:pt x="3938" y="2108"/>
                  <a:pt x="3724" y="2145"/>
                  <a:pt x="3662" y="2274"/>
                </a:cubicBezTo>
                <a:cubicBezTo>
                  <a:pt x="3628" y="2346"/>
                  <a:pt x="3623" y="2378"/>
                  <a:pt x="3623" y="2386"/>
                </a:cubicBezTo>
                <a:cubicBezTo>
                  <a:pt x="3623" y="2415"/>
                  <a:pt x="3612" y="2444"/>
                  <a:pt x="3588" y="2465"/>
                </a:cubicBezTo>
                <a:cubicBezTo>
                  <a:pt x="3570" y="2481"/>
                  <a:pt x="3546" y="2489"/>
                  <a:pt x="3519" y="2489"/>
                </a:cubicBezTo>
                <a:cubicBezTo>
                  <a:pt x="3517" y="2489"/>
                  <a:pt x="3511" y="2489"/>
                  <a:pt x="3506" y="2489"/>
                </a:cubicBezTo>
                <a:cubicBezTo>
                  <a:pt x="3429" y="2478"/>
                  <a:pt x="3347" y="2470"/>
                  <a:pt x="3263" y="2470"/>
                </a:cubicBezTo>
                <a:cubicBezTo>
                  <a:pt x="3114" y="2470"/>
                  <a:pt x="2955" y="2489"/>
                  <a:pt x="2788" y="2521"/>
                </a:cubicBezTo>
                <a:cubicBezTo>
                  <a:pt x="2783" y="2524"/>
                  <a:pt x="2775" y="2524"/>
                  <a:pt x="2770" y="2524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807" name="Freeform 11"/>
          <p:cNvSpPr>
            <a:spLocks noChangeArrowheads="1"/>
          </p:cNvSpPr>
          <p:nvPr/>
        </p:nvSpPr>
        <p:spPr bwMode="auto">
          <a:xfrm>
            <a:off x="4022725" y="2300288"/>
            <a:ext cx="1498600" cy="1111250"/>
          </a:xfrm>
          <a:custGeom>
            <a:avLst/>
            <a:gdLst>
              <a:gd name="T0" fmla="*/ 2147483647 w 4906"/>
              <a:gd name="T1" fmla="*/ 2147483647 h 2734"/>
              <a:gd name="T2" fmla="*/ 2147483647 w 4906"/>
              <a:gd name="T3" fmla="*/ 2147483647 h 2734"/>
              <a:gd name="T4" fmla="*/ 2147483647 w 4906"/>
              <a:gd name="T5" fmla="*/ 2147483647 h 2734"/>
              <a:gd name="T6" fmla="*/ 2147483647 w 4906"/>
              <a:gd name="T7" fmla="*/ 2147483647 h 2734"/>
              <a:gd name="T8" fmla="*/ 2147483647 w 4906"/>
              <a:gd name="T9" fmla="*/ 2147483647 h 2734"/>
              <a:gd name="T10" fmla="*/ 2147483647 w 4906"/>
              <a:gd name="T11" fmla="*/ 2147483647 h 2734"/>
              <a:gd name="T12" fmla="*/ 2147483647 w 4906"/>
              <a:gd name="T13" fmla="*/ 2147483647 h 2734"/>
              <a:gd name="T14" fmla="*/ 2147483647 w 4906"/>
              <a:gd name="T15" fmla="*/ 2147483647 h 2734"/>
              <a:gd name="T16" fmla="*/ 2147483647 w 4906"/>
              <a:gd name="T17" fmla="*/ 2147483647 h 2734"/>
              <a:gd name="T18" fmla="*/ 2147483647 w 4906"/>
              <a:gd name="T19" fmla="*/ 2147483647 h 2734"/>
              <a:gd name="T20" fmla="*/ 2147483647 w 4906"/>
              <a:gd name="T21" fmla="*/ 2147483647 h 2734"/>
              <a:gd name="T22" fmla="*/ 2147483647 w 4906"/>
              <a:gd name="T23" fmla="*/ 2147483647 h 2734"/>
              <a:gd name="T24" fmla="*/ 2147483647 w 4906"/>
              <a:gd name="T25" fmla="*/ 2147483647 h 2734"/>
              <a:gd name="T26" fmla="*/ 2147483647 w 4906"/>
              <a:gd name="T27" fmla="*/ 2147483647 h 2734"/>
              <a:gd name="T28" fmla="*/ 2147483647 w 4906"/>
              <a:gd name="T29" fmla="*/ 2147483647 h 2734"/>
              <a:gd name="T30" fmla="*/ 2147483647 w 4906"/>
              <a:gd name="T31" fmla="*/ 2147483647 h 2734"/>
              <a:gd name="T32" fmla="*/ 2147483647 w 4906"/>
              <a:gd name="T33" fmla="*/ 2147483647 h 2734"/>
              <a:gd name="T34" fmla="*/ 2147483647 w 4906"/>
              <a:gd name="T35" fmla="*/ 2147483647 h 2734"/>
              <a:gd name="T36" fmla="*/ 2147483647 w 4906"/>
              <a:gd name="T37" fmla="*/ 0 h 2734"/>
              <a:gd name="T38" fmla="*/ 2147483647 w 4906"/>
              <a:gd name="T39" fmla="*/ 0 h 2734"/>
              <a:gd name="T40" fmla="*/ 2147483647 w 4906"/>
              <a:gd name="T41" fmla="*/ 2147483647 h 2734"/>
              <a:gd name="T42" fmla="*/ 2147483647 w 4906"/>
              <a:gd name="T43" fmla="*/ 2147483647 h 2734"/>
              <a:gd name="T44" fmla="*/ 2147483647 w 4906"/>
              <a:gd name="T45" fmla="*/ 2147483647 h 2734"/>
              <a:gd name="T46" fmla="*/ 1063518364 w 4906"/>
              <a:gd name="T47" fmla="*/ 2147483647 h 2734"/>
              <a:gd name="T48" fmla="*/ 2147483647 w 4906"/>
              <a:gd name="T49" fmla="*/ 2147483647 h 2734"/>
              <a:gd name="T50" fmla="*/ 2147483647 w 4906"/>
              <a:gd name="T51" fmla="*/ 2147483647 h 2734"/>
              <a:gd name="T52" fmla="*/ 2147483647 w 4906"/>
              <a:gd name="T53" fmla="*/ 2147483647 h 2734"/>
              <a:gd name="T54" fmla="*/ 2147483647 w 4906"/>
              <a:gd name="T55" fmla="*/ 2147483647 h 2734"/>
              <a:gd name="T56" fmla="*/ 2147483647 w 4906"/>
              <a:gd name="T57" fmla="*/ 2147483647 h 2734"/>
              <a:gd name="T58" fmla="*/ 2147483647 w 4906"/>
              <a:gd name="T59" fmla="*/ 2147483647 h 2734"/>
              <a:gd name="T60" fmla="*/ 2147483647 w 4906"/>
              <a:gd name="T61" fmla="*/ 2147483647 h 2734"/>
              <a:gd name="T62" fmla="*/ 2147483647 w 4906"/>
              <a:gd name="T63" fmla="*/ 2147483647 h 2734"/>
              <a:gd name="T64" fmla="*/ 2147483647 w 4906"/>
              <a:gd name="T65" fmla="*/ 2147483647 h 2734"/>
              <a:gd name="T66" fmla="*/ 2147483647 w 4906"/>
              <a:gd name="T67" fmla="*/ 2147483647 h 2734"/>
              <a:gd name="T68" fmla="*/ 2147483647 w 4906"/>
              <a:gd name="T69" fmla="*/ 2147483647 h 2734"/>
              <a:gd name="T70" fmla="*/ 2147483647 w 4906"/>
              <a:gd name="T71" fmla="*/ 2147483647 h 2734"/>
              <a:gd name="T72" fmla="*/ 2147483647 w 4906"/>
              <a:gd name="T73" fmla="*/ 2147483647 h 2734"/>
              <a:gd name="T74" fmla="*/ 2147483647 w 4906"/>
              <a:gd name="T75" fmla="*/ 2147483647 h 2734"/>
              <a:gd name="T76" fmla="*/ 2147483647 w 4906"/>
              <a:gd name="T77" fmla="*/ 2147483647 h 2734"/>
              <a:gd name="T78" fmla="*/ 2147483647 w 4906"/>
              <a:gd name="T79" fmla="*/ 2147483647 h 2734"/>
              <a:gd name="T80" fmla="*/ 2147483647 w 4906"/>
              <a:gd name="T81" fmla="*/ 2147483647 h 2734"/>
              <a:gd name="T82" fmla="*/ 2147483647 w 4906"/>
              <a:gd name="T83" fmla="*/ 2147483647 h 2734"/>
              <a:gd name="T84" fmla="*/ 2147483647 w 4906"/>
              <a:gd name="T85" fmla="*/ 2147483647 h 2734"/>
              <a:gd name="T86" fmla="*/ 2147483647 w 4906"/>
              <a:gd name="T87" fmla="*/ 2147483647 h 2734"/>
              <a:gd name="T88" fmla="*/ 2147483647 w 4906"/>
              <a:gd name="T89" fmla="*/ 2147483647 h 2734"/>
              <a:gd name="T90" fmla="*/ 2147483647 w 4906"/>
              <a:gd name="T91" fmla="*/ 2147483647 h 2734"/>
              <a:gd name="T92" fmla="*/ 2147483647 w 4906"/>
              <a:gd name="T93" fmla="*/ 2147483647 h 2734"/>
              <a:gd name="T94" fmla="*/ 2147483647 w 4906"/>
              <a:gd name="T95" fmla="*/ 2147483647 h 2734"/>
              <a:gd name="T96" fmla="*/ 2147483647 w 4906"/>
              <a:gd name="T97" fmla="*/ 0 h 2734"/>
              <a:gd name="T98" fmla="*/ 2147483647 w 4906"/>
              <a:gd name="T99" fmla="*/ 2147483647 h 273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906"/>
              <a:gd name="T151" fmla="*/ 0 h 2734"/>
              <a:gd name="T152" fmla="*/ 4906 w 4906"/>
              <a:gd name="T153" fmla="*/ 2734 h 273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906" h="2734">
                <a:moveTo>
                  <a:pt x="1428" y="209"/>
                </a:moveTo>
                <a:lnTo>
                  <a:pt x="1428" y="209"/>
                </a:lnTo>
                <a:cubicBezTo>
                  <a:pt x="1968" y="209"/>
                  <a:pt x="2294" y="416"/>
                  <a:pt x="2294" y="416"/>
                </a:cubicBezTo>
                <a:cubicBezTo>
                  <a:pt x="2553" y="352"/>
                  <a:pt x="2784" y="323"/>
                  <a:pt x="2993" y="323"/>
                </a:cubicBezTo>
                <a:cubicBezTo>
                  <a:pt x="4055" y="323"/>
                  <a:pt x="4486" y="1057"/>
                  <a:pt x="4598" y="1287"/>
                </a:cubicBezTo>
                <a:cubicBezTo>
                  <a:pt x="4629" y="1393"/>
                  <a:pt x="4688" y="1631"/>
                  <a:pt x="4590" y="1822"/>
                </a:cubicBezTo>
                <a:cubicBezTo>
                  <a:pt x="4518" y="1962"/>
                  <a:pt x="4375" y="2058"/>
                  <a:pt x="4161" y="2108"/>
                </a:cubicBezTo>
                <a:cubicBezTo>
                  <a:pt x="4111" y="2108"/>
                  <a:pt x="3779" y="2124"/>
                  <a:pt x="3676" y="2336"/>
                </a:cubicBezTo>
                <a:cubicBezTo>
                  <a:pt x="3641" y="2407"/>
                  <a:pt x="3628" y="2457"/>
                  <a:pt x="3628" y="2492"/>
                </a:cubicBezTo>
                <a:cubicBezTo>
                  <a:pt x="3546" y="2481"/>
                  <a:pt x="3461" y="2473"/>
                  <a:pt x="3372" y="2473"/>
                </a:cubicBezTo>
                <a:cubicBezTo>
                  <a:pt x="3215" y="2473"/>
                  <a:pt x="3051" y="2492"/>
                  <a:pt x="2879" y="2526"/>
                </a:cubicBezTo>
                <a:cubicBezTo>
                  <a:pt x="2868" y="2275"/>
                  <a:pt x="2765" y="2060"/>
                  <a:pt x="2575" y="1909"/>
                </a:cubicBezTo>
                <a:cubicBezTo>
                  <a:pt x="2368" y="1742"/>
                  <a:pt x="2090" y="1671"/>
                  <a:pt x="1828" y="1671"/>
                </a:cubicBezTo>
                <a:cubicBezTo>
                  <a:pt x="1672" y="1671"/>
                  <a:pt x="1523" y="1698"/>
                  <a:pt x="1393" y="1740"/>
                </a:cubicBezTo>
                <a:cubicBezTo>
                  <a:pt x="1335" y="1639"/>
                  <a:pt x="1221" y="1467"/>
                  <a:pt x="1052" y="1284"/>
                </a:cubicBezTo>
                <a:cubicBezTo>
                  <a:pt x="808" y="1022"/>
                  <a:pt x="525" y="826"/>
                  <a:pt x="217" y="704"/>
                </a:cubicBezTo>
                <a:cubicBezTo>
                  <a:pt x="355" y="556"/>
                  <a:pt x="617" y="336"/>
                  <a:pt x="1017" y="246"/>
                </a:cubicBezTo>
                <a:cubicBezTo>
                  <a:pt x="1163" y="220"/>
                  <a:pt x="1300" y="209"/>
                  <a:pt x="1428" y="209"/>
                </a:cubicBezTo>
                <a:lnTo>
                  <a:pt x="1428" y="0"/>
                </a:lnTo>
                <a:cubicBezTo>
                  <a:pt x="1279" y="0"/>
                  <a:pt x="1129" y="16"/>
                  <a:pt x="978" y="42"/>
                </a:cubicBezTo>
                <a:cubicBezTo>
                  <a:pt x="975" y="45"/>
                  <a:pt x="975" y="45"/>
                  <a:pt x="972" y="45"/>
                </a:cubicBezTo>
                <a:cubicBezTo>
                  <a:pt x="530" y="143"/>
                  <a:pt x="236" y="381"/>
                  <a:pt x="67" y="561"/>
                </a:cubicBezTo>
                <a:cubicBezTo>
                  <a:pt x="19" y="612"/>
                  <a:pt x="0" y="680"/>
                  <a:pt x="14" y="749"/>
                </a:cubicBezTo>
                <a:cubicBezTo>
                  <a:pt x="29" y="816"/>
                  <a:pt x="77" y="871"/>
                  <a:pt x="141" y="895"/>
                </a:cubicBezTo>
                <a:cubicBezTo>
                  <a:pt x="422" y="1009"/>
                  <a:pt x="675" y="1186"/>
                  <a:pt x="901" y="1427"/>
                </a:cubicBezTo>
                <a:cubicBezTo>
                  <a:pt x="1055" y="1591"/>
                  <a:pt x="1155" y="1745"/>
                  <a:pt x="1216" y="1846"/>
                </a:cubicBezTo>
                <a:cubicBezTo>
                  <a:pt x="1253" y="1912"/>
                  <a:pt x="1322" y="1949"/>
                  <a:pt x="1393" y="1949"/>
                </a:cubicBezTo>
                <a:cubicBezTo>
                  <a:pt x="1417" y="1949"/>
                  <a:pt x="1438" y="1943"/>
                  <a:pt x="1462" y="1936"/>
                </a:cubicBezTo>
                <a:cubicBezTo>
                  <a:pt x="1571" y="1899"/>
                  <a:pt x="1698" y="1880"/>
                  <a:pt x="1828" y="1880"/>
                </a:cubicBezTo>
                <a:cubicBezTo>
                  <a:pt x="2071" y="1880"/>
                  <a:pt x="2291" y="1946"/>
                  <a:pt x="2445" y="2071"/>
                </a:cubicBezTo>
                <a:cubicBezTo>
                  <a:pt x="2588" y="2185"/>
                  <a:pt x="2665" y="2341"/>
                  <a:pt x="2673" y="2534"/>
                </a:cubicBezTo>
                <a:cubicBezTo>
                  <a:pt x="2673" y="2595"/>
                  <a:pt x="2702" y="2651"/>
                  <a:pt x="2749" y="2688"/>
                </a:cubicBezTo>
                <a:cubicBezTo>
                  <a:pt x="2786" y="2717"/>
                  <a:pt x="2832" y="2733"/>
                  <a:pt x="2879" y="2733"/>
                </a:cubicBezTo>
                <a:cubicBezTo>
                  <a:pt x="2892" y="2733"/>
                  <a:pt x="2905" y="2733"/>
                  <a:pt x="2919" y="2730"/>
                </a:cubicBezTo>
                <a:cubicBezTo>
                  <a:pt x="3078" y="2698"/>
                  <a:pt x="3231" y="2682"/>
                  <a:pt x="3372" y="2682"/>
                </a:cubicBezTo>
                <a:cubicBezTo>
                  <a:pt x="3451" y="2682"/>
                  <a:pt x="3528" y="2688"/>
                  <a:pt x="3599" y="2696"/>
                </a:cubicBezTo>
                <a:cubicBezTo>
                  <a:pt x="3610" y="2698"/>
                  <a:pt x="3620" y="2698"/>
                  <a:pt x="3628" y="2698"/>
                </a:cubicBezTo>
                <a:cubicBezTo>
                  <a:pt x="3679" y="2698"/>
                  <a:pt x="3726" y="2680"/>
                  <a:pt x="3766" y="2648"/>
                </a:cubicBezTo>
                <a:cubicBezTo>
                  <a:pt x="3808" y="2611"/>
                  <a:pt x="3835" y="2555"/>
                  <a:pt x="3838" y="2495"/>
                </a:cubicBezTo>
                <a:cubicBezTo>
                  <a:pt x="3838" y="2492"/>
                  <a:pt x="3843" y="2471"/>
                  <a:pt x="3864" y="2426"/>
                </a:cubicBezTo>
                <a:cubicBezTo>
                  <a:pt x="3896" y="2359"/>
                  <a:pt x="4044" y="2317"/>
                  <a:pt x="4166" y="2315"/>
                </a:cubicBezTo>
                <a:cubicBezTo>
                  <a:pt x="4179" y="2315"/>
                  <a:pt x="4195" y="2312"/>
                  <a:pt x="4208" y="2309"/>
                </a:cubicBezTo>
                <a:cubicBezTo>
                  <a:pt x="4484" y="2246"/>
                  <a:pt x="4674" y="2113"/>
                  <a:pt x="4775" y="1917"/>
                </a:cubicBezTo>
                <a:cubicBezTo>
                  <a:pt x="4905" y="1663"/>
                  <a:pt x="4841" y="1374"/>
                  <a:pt x="4793" y="1224"/>
                </a:cubicBezTo>
                <a:cubicBezTo>
                  <a:pt x="4791" y="1215"/>
                  <a:pt x="4788" y="1205"/>
                  <a:pt x="4783" y="1197"/>
                </a:cubicBezTo>
                <a:cubicBezTo>
                  <a:pt x="4661" y="943"/>
                  <a:pt x="4176" y="116"/>
                  <a:pt x="2993" y="116"/>
                </a:cubicBezTo>
                <a:cubicBezTo>
                  <a:pt x="2781" y="116"/>
                  <a:pt x="2556" y="143"/>
                  <a:pt x="2323" y="196"/>
                </a:cubicBezTo>
                <a:cubicBezTo>
                  <a:pt x="2180" y="127"/>
                  <a:pt x="1865" y="0"/>
                  <a:pt x="1428" y="0"/>
                </a:cubicBezTo>
                <a:lnTo>
                  <a:pt x="1428" y="209"/>
                </a:lnTo>
              </a:path>
            </a:pathLst>
          </a:custGeom>
          <a:solidFill>
            <a:srgbClr val="FFFFFF"/>
          </a:solidFill>
          <a:ln w="9525" cap="flat">
            <a:noFill/>
            <a:bevel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57" name="TextBox 156"/>
          <p:cNvSpPr txBox="1">
            <a:spLocks noChangeArrowheads="1"/>
          </p:cNvSpPr>
          <p:nvPr/>
        </p:nvSpPr>
        <p:spPr bwMode="auto">
          <a:xfrm>
            <a:off x="2063750" y="1830388"/>
            <a:ext cx="1208088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397" tIns="19199" rIns="38397" bIns="19199">
            <a:spAutoFit/>
          </a:bodyPr>
          <a:lstStyle/>
          <a:p>
            <a:pPr defTabSz="766763"/>
            <a:r>
              <a:rPr kumimoji="0" lang="zh-TW" altLang="en-US" b="1">
                <a:latin typeface="Lato Regular"/>
                <a:ea typeface="微軟正黑體" pitchFamily="34" charset="-120"/>
              </a:rPr>
              <a:t>機械</a:t>
            </a:r>
            <a:endParaRPr kumimoji="0" lang="id-ID" b="1">
              <a:latin typeface="Lato Regular"/>
              <a:ea typeface="微軟正黑體" pitchFamily="34" charset="-120"/>
            </a:endParaRPr>
          </a:p>
        </p:txBody>
      </p:sp>
      <p:sp>
        <p:nvSpPr>
          <p:cNvPr id="158" name="TextBox 157"/>
          <p:cNvSpPr txBox="1">
            <a:spLocks noChangeArrowheads="1"/>
          </p:cNvSpPr>
          <p:nvPr/>
        </p:nvSpPr>
        <p:spPr bwMode="auto">
          <a:xfrm>
            <a:off x="2030413" y="5118100"/>
            <a:ext cx="2613025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397" tIns="19199" rIns="38397" bIns="19199">
            <a:spAutoFit/>
          </a:bodyPr>
          <a:lstStyle/>
          <a:p>
            <a:pPr defTabSz="766763"/>
            <a:r>
              <a:rPr kumimoji="0" lang="zh-TW" altLang="en-US" b="1">
                <a:latin typeface="Lato Regular"/>
                <a:ea typeface="微軟正黑體" pitchFamily="34" charset="-120"/>
              </a:rPr>
              <a:t>生物醫學</a:t>
            </a:r>
            <a:r>
              <a:rPr kumimoji="0" lang="en-US" altLang="zh-TW" b="1">
                <a:latin typeface="Lato Regular"/>
                <a:ea typeface="微軟正黑體" pitchFamily="34" charset="-120"/>
              </a:rPr>
              <a:t>(</a:t>
            </a:r>
            <a:r>
              <a:rPr kumimoji="0" lang="zh-TW" altLang="en-US" b="1">
                <a:latin typeface="Lato Regular"/>
                <a:ea typeface="微軟正黑體" pitchFamily="34" charset="-120"/>
              </a:rPr>
              <a:t>解剖、腦神經</a:t>
            </a:r>
            <a:r>
              <a:rPr kumimoji="0" lang="en-US" altLang="zh-TW" b="1">
                <a:latin typeface="Lato Regular"/>
                <a:ea typeface="微軟正黑體" pitchFamily="34" charset="-120"/>
              </a:rPr>
              <a:t>)</a:t>
            </a:r>
            <a:endParaRPr kumimoji="0" lang="id-ID" altLang="zh-TW" b="1">
              <a:latin typeface="Lato Regular"/>
              <a:ea typeface="微軟正黑體" pitchFamily="34" charset="-120"/>
            </a:endParaRPr>
          </a:p>
        </p:txBody>
      </p:sp>
      <p:sp>
        <p:nvSpPr>
          <p:cNvPr id="161" name="TextBox 160"/>
          <p:cNvSpPr txBox="1">
            <a:spLocks noChangeArrowheads="1"/>
          </p:cNvSpPr>
          <p:nvPr/>
        </p:nvSpPr>
        <p:spPr bwMode="auto">
          <a:xfrm>
            <a:off x="619125" y="4273550"/>
            <a:ext cx="1209675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397" tIns="19199" rIns="38397" bIns="19199">
            <a:spAutoFit/>
          </a:bodyPr>
          <a:lstStyle/>
          <a:p>
            <a:pPr defTabSz="766763"/>
            <a:r>
              <a:rPr kumimoji="0" lang="zh-TW" altLang="en-US" b="1">
                <a:latin typeface="Lato Regular"/>
                <a:ea typeface="微軟正黑體" pitchFamily="34" charset="-120"/>
              </a:rPr>
              <a:t>冶金術</a:t>
            </a:r>
            <a:endParaRPr kumimoji="0" lang="id-ID" b="1">
              <a:latin typeface="Lato Regular"/>
              <a:ea typeface="微軟正黑體" pitchFamily="34" charset="-120"/>
            </a:endParaRPr>
          </a:p>
        </p:txBody>
      </p:sp>
      <p:sp>
        <p:nvSpPr>
          <p:cNvPr id="162" name="TextBox 161"/>
          <p:cNvSpPr txBox="1">
            <a:spLocks noChangeArrowheads="1"/>
          </p:cNvSpPr>
          <p:nvPr/>
        </p:nvSpPr>
        <p:spPr bwMode="auto">
          <a:xfrm rot="-2251517">
            <a:off x="388938" y="2460625"/>
            <a:ext cx="1208087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397" tIns="19199" rIns="38397" bIns="19199">
            <a:spAutoFit/>
          </a:bodyPr>
          <a:lstStyle/>
          <a:p>
            <a:pPr defTabSz="766763"/>
            <a:r>
              <a:rPr kumimoji="0" lang="zh-TW" altLang="en-US" b="1">
                <a:latin typeface="Lato Regular"/>
                <a:ea typeface="微軟正黑體" pitchFamily="34" charset="-120"/>
              </a:rPr>
              <a:t>數學</a:t>
            </a:r>
            <a:endParaRPr kumimoji="0" lang="id-ID" b="1">
              <a:latin typeface="Lato Regular"/>
              <a:ea typeface="微軟正黑體" pitchFamily="34" charset="-120"/>
            </a:endParaRPr>
          </a:p>
        </p:txBody>
      </p:sp>
      <p:sp>
        <p:nvSpPr>
          <p:cNvPr id="165" name="TextBox 164"/>
          <p:cNvSpPr txBox="1">
            <a:spLocks noChangeArrowheads="1"/>
          </p:cNvSpPr>
          <p:nvPr/>
        </p:nvSpPr>
        <p:spPr bwMode="auto">
          <a:xfrm>
            <a:off x="6530975" y="2738438"/>
            <a:ext cx="1209675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397" tIns="19199" rIns="38397" bIns="19199">
            <a:spAutoFit/>
          </a:bodyPr>
          <a:lstStyle/>
          <a:p>
            <a:pPr defTabSz="766763"/>
            <a:r>
              <a:rPr kumimoji="0" lang="zh-TW" altLang="en-US" b="1">
                <a:latin typeface="Lato Regular"/>
                <a:ea typeface="微軟正黑體" pitchFamily="34" charset="-120"/>
              </a:rPr>
              <a:t>礦物</a:t>
            </a:r>
            <a:endParaRPr kumimoji="0" lang="zh-TW" altLang="id-ID" b="1">
              <a:latin typeface="Lato Regular"/>
              <a:ea typeface="微軟正黑體" pitchFamily="34" charset="-120"/>
            </a:endParaRPr>
          </a:p>
        </p:txBody>
      </p:sp>
      <p:sp>
        <p:nvSpPr>
          <p:cNvPr id="166" name="TextBox 165"/>
          <p:cNvSpPr txBox="1">
            <a:spLocks noChangeArrowheads="1"/>
          </p:cNvSpPr>
          <p:nvPr/>
        </p:nvSpPr>
        <p:spPr bwMode="auto">
          <a:xfrm>
            <a:off x="4067175" y="1909763"/>
            <a:ext cx="3038475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397" tIns="19199" rIns="38397" bIns="19199">
            <a:spAutoFit/>
          </a:bodyPr>
          <a:lstStyle/>
          <a:p>
            <a:pPr defTabSz="766763"/>
            <a:r>
              <a:rPr kumimoji="0" lang="zh-TW" altLang="en-US" b="1">
                <a:latin typeface="Lato Regular"/>
                <a:ea typeface="微軟正黑體" pitchFamily="34" charset="-120"/>
              </a:rPr>
              <a:t>物理</a:t>
            </a:r>
            <a:r>
              <a:rPr kumimoji="0" lang="en-US" altLang="zh-TW" b="1">
                <a:latin typeface="Lato Regular"/>
                <a:ea typeface="微軟正黑體" pitchFamily="34" charset="-120"/>
              </a:rPr>
              <a:t>〈</a:t>
            </a:r>
            <a:r>
              <a:rPr kumimoji="0" lang="zh-TW" altLang="en-US" b="1">
                <a:latin typeface="Lato Regular"/>
                <a:ea typeface="微軟正黑體" pitchFamily="34" charset="-120"/>
              </a:rPr>
              <a:t>原子理論、電磁學</a:t>
            </a:r>
            <a:r>
              <a:rPr kumimoji="0" lang="en-US" altLang="zh-TW" b="1">
                <a:latin typeface="Lato Regular"/>
                <a:ea typeface="微軟正黑體" pitchFamily="34" charset="-120"/>
              </a:rPr>
              <a:t>〉</a:t>
            </a:r>
            <a:endParaRPr kumimoji="0" lang="id-ID" altLang="zh-TW" b="1">
              <a:latin typeface="Lato Regular"/>
              <a:ea typeface="微軟正黑體" pitchFamily="34" charset="-120"/>
            </a:endParaRPr>
          </a:p>
        </p:txBody>
      </p:sp>
      <p:sp>
        <p:nvSpPr>
          <p:cNvPr id="167" name="TextBox 166"/>
          <p:cNvSpPr txBox="1">
            <a:spLocks noChangeArrowheads="1"/>
          </p:cNvSpPr>
          <p:nvPr/>
        </p:nvSpPr>
        <p:spPr bwMode="auto">
          <a:xfrm rot="2420416">
            <a:off x="7589838" y="2619375"/>
            <a:ext cx="1208087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397" tIns="19199" rIns="38397" bIns="19199">
            <a:spAutoFit/>
          </a:bodyPr>
          <a:lstStyle/>
          <a:p>
            <a:pPr defTabSz="766763"/>
            <a:r>
              <a:rPr kumimoji="0" lang="zh-TW" altLang="en-US" b="1">
                <a:latin typeface="Lato Regular"/>
                <a:ea typeface="微軟正黑體" pitchFamily="34" charset="-120"/>
              </a:rPr>
              <a:t>醫學</a:t>
            </a:r>
            <a:endParaRPr kumimoji="0" lang="id-ID" b="1">
              <a:latin typeface="Lato Regular"/>
              <a:ea typeface="微軟正黑體" pitchFamily="34" charset="-120"/>
            </a:endParaRPr>
          </a:p>
        </p:txBody>
      </p:sp>
      <p:sp>
        <p:nvSpPr>
          <p:cNvPr id="168" name="TextBox 167"/>
          <p:cNvSpPr txBox="1">
            <a:spLocks noChangeArrowheads="1"/>
          </p:cNvSpPr>
          <p:nvPr/>
        </p:nvSpPr>
        <p:spPr bwMode="auto">
          <a:xfrm>
            <a:off x="7262813" y="4405313"/>
            <a:ext cx="1209675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397" tIns="19199" rIns="38397" bIns="19199">
            <a:spAutoFit/>
          </a:bodyPr>
          <a:lstStyle/>
          <a:p>
            <a:pPr defTabSz="766763"/>
            <a:r>
              <a:rPr kumimoji="0" lang="zh-TW" altLang="en-US" b="1">
                <a:latin typeface="Lato Regular"/>
                <a:ea typeface="微軟正黑體" pitchFamily="34" charset="-120"/>
              </a:rPr>
              <a:t>哲學</a:t>
            </a:r>
            <a:endParaRPr kumimoji="0" lang="zh-TW" altLang="id-ID" b="1">
              <a:latin typeface="Lato Regular"/>
              <a:ea typeface="微軟正黑體" pitchFamily="34" charset="-120"/>
            </a:endParaRPr>
          </a:p>
        </p:txBody>
      </p:sp>
      <p:sp>
        <p:nvSpPr>
          <p:cNvPr id="169" name="TextBox 168"/>
          <p:cNvSpPr txBox="1">
            <a:spLocks noChangeArrowheads="1"/>
          </p:cNvSpPr>
          <p:nvPr/>
        </p:nvSpPr>
        <p:spPr bwMode="auto">
          <a:xfrm>
            <a:off x="5399088" y="5186363"/>
            <a:ext cx="2125662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397" tIns="19199" rIns="38397" bIns="19199">
            <a:spAutoFit/>
          </a:bodyPr>
          <a:lstStyle/>
          <a:p>
            <a:pPr defTabSz="766763"/>
            <a:r>
              <a:rPr kumimoji="0" lang="zh-TW" altLang="en-US" b="1">
                <a:latin typeface="Lato Regular"/>
                <a:ea typeface="微軟正黑體" pitchFamily="34" charset="-120"/>
              </a:rPr>
              <a:t>率先提出</a:t>
            </a:r>
            <a:r>
              <a:rPr kumimoji="0" lang="en-US" altLang="zh-TW" b="1">
                <a:latin typeface="Lato Regular"/>
                <a:ea typeface="微軟正黑體" pitchFamily="34" charset="-120"/>
              </a:rPr>
              <a:t>DNA</a:t>
            </a:r>
            <a:r>
              <a:rPr kumimoji="0" lang="zh-TW" altLang="en-US" b="1">
                <a:latin typeface="Lato Regular"/>
                <a:ea typeface="微軟正黑體" pitchFamily="34" charset="-120"/>
              </a:rPr>
              <a:t>、</a:t>
            </a:r>
          </a:p>
          <a:p>
            <a:pPr defTabSz="766763"/>
            <a:r>
              <a:rPr kumimoji="0" lang="zh-TW" altLang="en-US" b="1">
                <a:latin typeface="Lato Regular"/>
                <a:ea typeface="微軟正黑體" pitchFamily="34" charset="-120"/>
              </a:rPr>
              <a:t>外星人等觀念</a:t>
            </a:r>
            <a:endParaRPr kumimoji="0" lang="en-US" altLang="zh-TW" b="1">
              <a:latin typeface="Lato Regular"/>
              <a:ea typeface="微軟正黑體" pitchFamily="34" charset="-120"/>
            </a:endParaRPr>
          </a:p>
          <a:p>
            <a:pPr defTabSz="766763"/>
            <a:endParaRPr kumimoji="0" lang="id-ID" b="1">
              <a:latin typeface="Lato Regular"/>
              <a:ea typeface="微軟正黑體" pitchFamily="34" charset="-120"/>
            </a:endParaRPr>
          </a:p>
        </p:txBody>
      </p:sp>
      <p:sp>
        <p:nvSpPr>
          <p:cNvPr id="170" name="Freeform 22"/>
          <p:cNvSpPr>
            <a:spLocks noChangeArrowheads="1"/>
          </p:cNvSpPr>
          <p:nvPr/>
        </p:nvSpPr>
        <p:spPr bwMode="auto">
          <a:xfrm>
            <a:off x="4733925" y="3970338"/>
            <a:ext cx="304800" cy="406400"/>
          </a:xfrm>
          <a:custGeom>
            <a:avLst/>
            <a:gdLst>
              <a:gd name="T0" fmla="*/ 2147483647 w 461"/>
              <a:gd name="T1" fmla="*/ 2147483647 h 461"/>
              <a:gd name="T2" fmla="*/ 2147483647 w 461"/>
              <a:gd name="T3" fmla="*/ 2147483647 h 461"/>
              <a:gd name="T4" fmla="*/ 0 w 461"/>
              <a:gd name="T5" fmla="*/ 2147483647 h 461"/>
              <a:gd name="T6" fmla="*/ 2147483647 w 461"/>
              <a:gd name="T7" fmla="*/ 2147483647 h 461"/>
              <a:gd name="T8" fmla="*/ 2147483647 w 461"/>
              <a:gd name="T9" fmla="*/ 2147483647 h 461"/>
              <a:gd name="T10" fmla="*/ 2147483647 w 461"/>
              <a:gd name="T11" fmla="*/ 2147483647 h 461"/>
              <a:gd name="T12" fmla="*/ 2147483647 w 461"/>
              <a:gd name="T13" fmla="*/ 2147483647 h 461"/>
              <a:gd name="T14" fmla="*/ 2147483647 w 461"/>
              <a:gd name="T15" fmla="*/ 2147483647 h 461"/>
              <a:gd name="T16" fmla="*/ 2147483647 w 461"/>
              <a:gd name="T17" fmla="*/ 2147483647 h 461"/>
              <a:gd name="T18" fmla="*/ 2147483647 w 461"/>
              <a:gd name="T19" fmla="*/ 2147483647 h 461"/>
              <a:gd name="T20" fmla="*/ 2147483647 w 461"/>
              <a:gd name="T21" fmla="*/ 2147483647 h 461"/>
              <a:gd name="T22" fmla="*/ 2147483647 w 461"/>
              <a:gd name="T23" fmla="*/ 2147483647 h 461"/>
              <a:gd name="T24" fmla="*/ 2147483647 w 461"/>
              <a:gd name="T25" fmla="*/ 2147483647 h 461"/>
              <a:gd name="T26" fmla="*/ 2147483647 w 461"/>
              <a:gd name="T27" fmla="*/ 2147483647 h 461"/>
              <a:gd name="T28" fmla="*/ 2147483647 w 461"/>
              <a:gd name="T29" fmla="*/ 2147483647 h 461"/>
              <a:gd name="T30" fmla="*/ 2147483647 w 461"/>
              <a:gd name="T31" fmla="*/ 2147483647 h 461"/>
              <a:gd name="T32" fmla="*/ 2147483647 w 461"/>
              <a:gd name="T33" fmla="*/ 2147483647 h 461"/>
              <a:gd name="T34" fmla="*/ 2147483647 w 461"/>
              <a:gd name="T35" fmla="*/ 2147483647 h 461"/>
              <a:gd name="T36" fmla="*/ 2147483647 w 461"/>
              <a:gd name="T37" fmla="*/ 2147483647 h 461"/>
              <a:gd name="T38" fmla="*/ 2147483647 w 461"/>
              <a:gd name="T39" fmla="*/ 2147483647 h 461"/>
              <a:gd name="T40" fmla="*/ 2147483647 w 461"/>
              <a:gd name="T41" fmla="*/ 2147483647 h 461"/>
              <a:gd name="T42" fmla="*/ 2147483647 w 461"/>
              <a:gd name="T43" fmla="*/ 2147483647 h 461"/>
              <a:gd name="T44" fmla="*/ 2147483647 w 461"/>
              <a:gd name="T45" fmla="*/ 2147483647 h 461"/>
              <a:gd name="T46" fmla="*/ 2147483647 w 461"/>
              <a:gd name="T47" fmla="*/ 2147483647 h 461"/>
              <a:gd name="T48" fmla="*/ 2147483647 w 461"/>
              <a:gd name="T49" fmla="*/ 2147483647 h 461"/>
              <a:gd name="T50" fmla="*/ 2147483647 w 461"/>
              <a:gd name="T51" fmla="*/ 2147483647 h 461"/>
              <a:gd name="T52" fmla="*/ 2147483647 w 461"/>
              <a:gd name="T53" fmla="*/ 2147483647 h 461"/>
              <a:gd name="T54" fmla="*/ 2147483647 w 461"/>
              <a:gd name="T55" fmla="*/ 2147483647 h 461"/>
              <a:gd name="T56" fmla="*/ 2147483647 w 461"/>
              <a:gd name="T57" fmla="*/ 2147483647 h 461"/>
              <a:gd name="T58" fmla="*/ 2147483647 w 461"/>
              <a:gd name="T59" fmla="*/ 2147483647 h 461"/>
              <a:gd name="T60" fmla="*/ 2147483647 w 461"/>
              <a:gd name="T61" fmla="*/ 2147483647 h 461"/>
              <a:gd name="T62" fmla="*/ 2147483647 w 461"/>
              <a:gd name="T63" fmla="*/ 2147483647 h 461"/>
              <a:gd name="T64" fmla="*/ 2147483647 w 461"/>
              <a:gd name="T65" fmla="*/ 2147483647 h 461"/>
              <a:gd name="T66" fmla="*/ 2147483647 w 461"/>
              <a:gd name="T67" fmla="*/ 2147483647 h 461"/>
              <a:gd name="T68" fmla="*/ 2147483647 w 461"/>
              <a:gd name="T69" fmla="*/ 2147483647 h 461"/>
              <a:gd name="T70" fmla="*/ 2147483647 w 461"/>
              <a:gd name="T71" fmla="*/ 2147483647 h 461"/>
              <a:gd name="T72" fmla="*/ 2147483647 w 461"/>
              <a:gd name="T73" fmla="*/ 2147483647 h 461"/>
              <a:gd name="T74" fmla="*/ 2147483647 w 461"/>
              <a:gd name="T75" fmla="*/ 2147483647 h 461"/>
              <a:gd name="T76" fmla="*/ 2147483647 w 461"/>
              <a:gd name="T77" fmla="*/ 2147483647 h 461"/>
              <a:gd name="T78" fmla="*/ 2147483647 w 461"/>
              <a:gd name="T79" fmla="*/ 2147483647 h 461"/>
              <a:gd name="T80" fmla="*/ 2147483647 w 461"/>
              <a:gd name="T81" fmla="*/ 2147483647 h 461"/>
              <a:gd name="T82" fmla="*/ 2147483647 w 461"/>
              <a:gd name="T83" fmla="*/ 2147483647 h 461"/>
              <a:gd name="T84" fmla="*/ 2147483647 w 461"/>
              <a:gd name="T85" fmla="*/ 2147483647 h 461"/>
              <a:gd name="T86" fmla="*/ 2147483647 w 461"/>
              <a:gd name="T87" fmla="*/ 2147483647 h 46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61"/>
              <a:gd name="T133" fmla="*/ 0 h 461"/>
              <a:gd name="T134" fmla="*/ 461 w 461"/>
              <a:gd name="T135" fmla="*/ 461 h 46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1" name="Freeform 70"/>
          <p:cNvSpPr>
            <a:spLocks noChangeArrowheads="1"/>
          </p:cNvSpPr>
          <p:nvPr/>
        </p:nvSpPr>
        <p:spPr bwMode="auto">
          <a:xfrm>
            <a:off x="5441950" y="3262313"/>
            <a:ext cx="328613" cy="390525"/>
          </a:xfrm>
          <a:custGeom>
            <a:avLst/>
            <a:gdLst>
              <a:gd name="T0" fmla="*/ 2147483647 w 497"/>
              <a:gd name="T1" fmla="*/ 2147483647 h 445"/>
              <a:gd name="T2" fmla="*/ 2147483647 w 497"/>
              <a:gd name="T3" fmla="*/ 2147483647 h 445"/>
              <a:gd name="T4" fmla="*/ 2147483647 w 497"/>
              <a:gd name="T5" fmla="*/ 2147483647 h 445"/>
              <a:gd name="T6" fmla="*/ 2147483647 w 497"/>
              <a:gd name="T7" fmla="*/ 2147483647 h 445"/>
              <a:gd name="T8" fmla="*/ 0 w 497"/>
              <a:gd name="T9" fmla="*/ 2147483647 h 445"/>
              <a:gd name="T10" fmla="*/ 0 w 497"/>
              <a:gd name="T11" fmla="*/ 2147483647 h 445"/>
              <a:gd name="T12" fmla="*/ 2147483647 w 497"/>
              <a:gd name="T13" fmla="*/ 2147483647 h 445"/>
              <a:gd name="T14" fmla="*/ 2147483647 w 497"/>
              <a:gd name="T15" fmla="*/ 2147483647 h 445"/>
              <a:gd name="T16" fmla="*/ 2147483647 w 497"/>
              <a:gd name="T17" fmla="*/ 2147483647 h 445"/>
              <a:gd name="T18" fmla="*/ 2147483647 w 497"/>
              <a:gd name="T19" fmla="*/ 2147483647 h 445"/>
              <a:gd name="T20" fmla="*/ 2147483647 w 497"/>
              <a:gd name="T21" fmla="*/ 2147483647 h 445"/>
              <a:gd name="T22" fmla="*/ 2147483647 w 497"/>
              <a:gd name="T23" fmla="*/ 2147483647 h 445"/>
              <a:gd name="T24" fmla="*/ 2147483647 w 497"/>
              <a:gd name="T25" fmla="*/ 2147483647 h 445"/>
              <a:gd name="T26" fmla="*/ 2147483647 w 497"/>
              <a:gd name="T27" fmla="*/ 2147483647 h 445"/>
              <a:gd name="T28" fmla="*/ 2147483647 w 497"/>
              <a:gd name="T29" fmla="*/ 2147483647 h 445"/>
              <a:gd name="T30" fmla="*/ 2147483647 w 497"/>
              <a:gd name="T31" fmla="*/ 0 h 445"/>
              <a:gd name="T32" fmla="*/ 2147483647 w 497"/>
              <a:gd name="T33" fmla="*/ 0 h 445"/>
              <a:gd name="T34" fmla="*/ 2147483647 w 497"/>
              <a:gd name="T35" fmla="*/ 0 h 445"/>
              <a:gd name="T36" fmla="*/ 2147483647 w 497"/>
              <a:gd name="T37" fmla="*/ 2147483647 h 445"/>
              <a:gd name="T38" fmla="*/ 2147483647 w 497"/>
              <a:gd name="T39" fmla="*/ 2147483647 h 445"/>
              <a:gd name="T40" fmla="*/ 2147483647 w 497"/>
              <a:gd name="T41" fmla="*/ 2147483647 h 445"/>
              <a:gd name="T42" fmla="*/ 2147483647 w 497"/>
              <a:gd name="T43" fmla="*/ 2147483647 h 445"/>
              <a:gd name="T44" fmla="*/ 2147483647 w 497"/>
              <a:gd name="T45" fmla="*/ 2147483647 h 445"/>
              <a:gd name="T46" fmla="*/ 2147483647 w 497"/>
              <a:gd name="T47" fmla="*/ 2147483647 h 445"/>
              <a:gd name="T48" fmla="*/ 2147483647 w 497"/>
              <a:gd name="T49" fmla="*/ 2147483647 h 445"/>
              <a:gd name="T50" fmla="*/ 2147483647 w 497"/>
              <a:gd name="T51" fmla="*/ 2147483647 h 445"/>
              <a:gd name="T52" fmla="*/ 2147483647 w 497"/>
              <a:gd name="T53" fmla="*/ 0 h 44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497"/>
              <a:gd name="T82" fmla="*/ 0 h 445"/>
              <a:gd name="T83" fmla="*/ 497 w 497"/>
              <a:gd name="T84" fmla="*/ 445 h 445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497" h="445">
                <a:moveTo>
                  <a:pt x="142" y="275"/>
                </a:moveTo>
                <a:lnTo>
                  <a:pt x="142" y="275"/>
                </a:lnTo>
                <a:cubicBezTo>
                  <a:pt x="142" y="125"/>
                  <a:pt x="142" y="125"/>
                  <a:pt x="142" y="12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18" y="125"/>
                  <a:pt x="0" y="151"/>
                  <a:pt x="0" y="178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54"/>
                  <a:pt x="18" y="373"/>
                  <a:pt x="53" y="373"/>
                </a:cubicBezTo>
                <a:cubicBezTo>
                  <a:pt x="71" y="373"/>
                  <a:pt x="71" y="373"/>
                  <a:pt x="71" y="373"/>
                </a:cubicBezTo>
                <a:cubicBezTo>
                  <a:pt x="71" y="444"/>
                  <a:pt x="71" y="444"/>
                  <a:pt x="71" y="444"/>
                </a:cubicBezTo>
                <a:cubicBezTo>
                  <a:pt x="151" y="373"/>
                  <a:pt x="151" y="373"/>
                  <a:pt x="151" y="373"/>
                </a:cubicBezTo>
                <a:cubicBezTo>
                  <a:pt x="274" y="373"/>
                  <a:pt x="274" y="373"/>
                  <a:pt x="274" y="373"/>
                </a:cubicBezTo>
                <a:cubicBezTo>
                  <a:pt x="302" y="373"/>
                  <a:pt x="319" y="354"/>
                  <a:pt x="319" y="319"/>
                </a:cubicBezTo>
                <a:cubicBezTo>
                  <a:pt x="319" y="275"/>
                  <a:pt x="319" y="275"/>
                  <a:pt x="319" y="275"/>
                </a:cubicBezTo>
                <a:lnTo>
                  <a:pt x="142" y="275"/>
                </a:lnTo>
                <a:close/>
                <a:moveTo>
                  <a:pt x="443" y="0"/>
                </a:moveTo>
                <a:lnTo>
                  <a:pt x="443" y="0"/>
                </a:lnTo>
                <a:cubicBezTo>
                  <a:pt x="221" y="0"/>
                  <a:pt x="221" y="0"/>
                  <a:pt x="221" y="0"/>
                </a:cubicBezTo>
                <a:cubicBezTo>
                  <a:pt x="195" y="0"/>
                  <a:pt x="177" y="27"/>
                  <a:pt x="177" y="54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346" y="248"/>
                  <a:pt x="346" y="248"/>
                  <a:pt x="346" y="248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43" y="248"/>
                  <a:pt x="443" y="248"/>
                  <a:pt x="443" y="248"/>
                </a:cubicBezTo>
                <a:cubicBezTo>
                  <a:pt x="470" y="248"/>
                  <a:pt x="496" y="231"/>
                  <a:pt x="496" y="195"/>
                </a:cubicBezTo>
                <a:cubicBezTo>
                  <a:pt x="496" y="54"/>
                  <a:pt x="496" y="54"/>
                  <a:pt x="496" y="54"/>
                </a:cubicBezTo>
                <a:cubicBezTo>
                  <a:pt x="496" y="27"/>
                  <a:pt x="470" y="0"/>
                  <a:pt x="443" y="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2" name="Freeform 110"/>
          <p:cNvSpPr>
            <a:spLocks noChangeArrowheads="1"/>
          </p:cNvSpPr>
          <p:nvPr/>
        </p:nvSpPr>
        <p:spPr bwMode="auto">
          <a:xfrm>
            <a:off x="4732338" y="2644775"/>
            <a:ext cx="304800" cy="328613"/>
          </a:xfrm>
          <a:custGeom>
            <a:avLst/>
            <a:gdLst>
              <a:gd name="T0" fmla="*/ 2147483647 w 462"/>
              <a:gd name="T1" fmla="*/ 2147483647 h 373"/>
              <a:gd name="T2" fmla="*/ 2147483647 w 462"/>
              <a:gd name="T3" fmla="*/ 2147483647 h 373"/>
              <a:gd name="T4" fmla="*/ 2147483647 w 462"/>
              <a:gd name="T5" fmla="*/ 2147483647 h 373"/>
              <a:gd name="T6" fmla="*/ 2147483647 w 462"/>
              <a:gd name="T7" fmla="*/ 2147483647 h 373"/>
              <a:gd name="T8" fmla="*/ 2147483647 w 462"/>
              <a:gd name="T9" fmla="*/ 2147483647 h 373"/>
              <a:gd name="T10" fmla="*/ 2147483647 w 462"/>
              <a:gd name="T11" fmla="*/ 2147483647 h 373"/>
              <a:gd name="T12" fmla="*/ 2147483647 w 462"/>
              <a:gd name="T13" fmla="*/ 2147483647 h 373"/>
              <a:gd name="T14" fmla="*/ 2147483647 w 462"/>
              <a:gd name="T15" fmla="*/ 2147483647 h 373"/>
              <a:gd name="T16" fmla="*/ 2147483647 w 462"/>
              <a:gd name="T17" fmla="*/ 2147483647 h 373"/>
              <a:gd name="T18" fmla="*/ 2147483647 w 462"/>
              <a:gd name="T19" fmla="*/ 2147483647 h 373"/>
              <a:gd name="T20" fmla="*/ 2147483647 w 462"/>
              <a:gd name="T21" fmla="*/ 2147483647 h 373"/>
              <a:gd name="T22" fmla="*/ 2147483647 w 462"/>
              <a:gd name="T23" fmla="*/ 2147483647 h 373"/>
              <a:gd name="T24" fmla="*/ 2147483647 w 462"/>
              <a:gd name="T25" fmla="*/ 2147483647 h 373"/>
              <a:gd name="T26" fmla="*/ 2147483647 w 462"/>
              <a:gd name="T27" fmla="*/ 2147483647 h 373"/>
              <a:gd name="T28" fmla="*/ 2147483647 w 462"/>
              <a:gd name="T29" fmla="*/ 2147483647 h 373"/>
              <a:gd name="T30" fmla="*/ 2147483647 w 462"/>
              <a:gd name="T31" fmla="*/ 2147483647 h 373"/>
              <a:gd name="T32" fmla="*/ 2147483647 w 462"/>
              <a:gd name="T33" fmla="*/ 2147483647 h 373"/>
              <a:gd name="T34" fmla="*/ 2147483647 w 462"/>
              <a:gd name="T35" fmla="*/ 2147483647 h 373"/>
              <a:gd name="T36" fmla="*/ 2147483647 w 462"/>
              <a:gd name="T37" fmla="*/ 2147483647 h 373"/>
              <a:gd name="T38" fmla="*/ 2147483647 w 462"/>
              <a:gd name="T39" fmla="*/ 2147483647 h 373"/>
              <a:gd name="T40" fmla="*/ 2147483647 w 462"/>
              <a:gd name="T41" fmla="*/ 2147483647 h 373"/>
              <a:gd name="T42" fmla="*/ 2147483647 w 462"/>
              <a:gd name="T43" fmla="*/ 2147483647 h 373"/>
              <a:gd name="T44" fmla="*/ 2147483647 w 462"/>
              <a:gd name="T45" fmla="*/ 2147483647 h 373"/>
              <a:gd name="T46" fmla="*/ 2147483647 w 462"/>
              <a:gd name="T47" fmla="*/ 2147483647 h 37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62"/>
              <a:gd name="T73" fmla="*/ 0 h 373"/>
              <a:gd name="T74" fmla="*/ 462 w 462"/>
              <a:gd name="T75" fmla="*/ 373 h 373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62" h="373">
                <a:moveTo>
                  <a:pt x="444" y="9"/>
                </a:moveTo>
                <a:lnTo>
                  <a:pt x="444" y="9"/>
                </a:lnTo>
                <a:cubicBezTo>
                  <a:pt x="434" y="9"/>
                  <a:pt x="18" y="160"/>
                  <a:pt x="9" y="160"/>
                </a:cubicBezTo>
                <a:cubicBezTo>
                  <a:pt x="0" y="160"/>
                  <a:pt x="0" y="169"/>
                  <a:pt x="9" y="169"/>
                </a:cubicBezTo>
                <a:cubicBezTo>
                  <a:pt x="18" y="177"/>
                  <a:pt x="98" y="213"/>
                  <a:pt x="98" y="213"/>
                </a:cubicBezTo>
                <a:cubicBezTo>
                  <a:pt x="160" y="230"/>
                  <a:pt x="160" y="230"/>
                  <a:pt x="160" y="230"/>
                </a:cubicBezTo>
                <a:cubicBezTo>
                  <a:pt x="160" y="230"/>
                  <a:pt x="425" y="35"/>
                  <a:pt x="434" y="35"/>
                </a:cubicBezTo>
                <a:cubicBezTo>
                  <a:pt x="434" y="26"/>
                  <a:pt x="434" y="35"/>
                  <a:pt x="434" y="35"/>
                </a:cubicBezTo>
                <a:lnTo>
                  <a:pt x="240" y="248"/>
                </a:lnTo>
                <a:cubicBezTo>
                  <a:pt x="231" y="257"/>
                  <a:pt x="231" y="257"/>
                  <a:pt x="231" y="257"/>
                </a:cubicBezTo>
                <a:cubicBezTo>
                  <a:pt x="240" y="266"/>
                  <a:pt x="240" y="266"/>
                  <a:pt x="240" y="266"/>
                </a:cubicBezTo>
                <a:cubicBezTo>
                  <a:pt x="240" y="266"/>
                  <a:pt x="363" y="328"/>
                  <a:pt x="363" y="337"/>
                </a:cubicBezTo>
                <a:cubicBezTo>
                  <a:pt x="372" y="337"/>
                  <a:pt x="381" y="337"/>
                  <a:pt x="390" y="328"/>
                </a:cubicBezTo>
                <a:cubicBezTo>
                  <a:pt x="390" y="319"/>
                  <a:pt x="461" y="26"/>
                  <a:pt x="461" y="18"/>
                </a:cubicBezTo>
                <a:cubicBezTo>
                  <a:pt x="461" y="9"/>
                  <a:pt x="453" y="0"/>
                  <a:pt x="444" y="9"/>
                </a:cubicBezTo>
                <a:close/>
                <a:moveTo>
                  <a:pt x="160" y="363"/>
                </a:moveTo>
                <a:lnTo>
                  <a:pt x="160" y="363"/>
                </a:lnTo>
                <a:cubicBezTo>
                  <a:pt x="160" y="372"/>
                  <a:pt x="160" y="372"/>
                  <a:pt x="169" y="372"/>
                </a:cubicBezTo>
                <a:cubicBezTo>
                  <a:pt x="169" y="363"/>
                  <a:pt x="240" y="310"/>
                  <a:pt x="240" y="310"/>
                </a:cubicBezTo>
                <a:cubicBezTo>
                  <a:pt x="160" y="266"/>
                  <a:pt x="160" y="266"/>
                  <a:pt x="160" y="266"/>
                </a:cubicBezTo>
                <a:lnTo>
                  <a:pt x="160" y="36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3" name="Freeform 119"/>
          <p:cNvSpPr>
            <a:spLocks noChangeArrowheads="1"/>
          </p:cNvSpPr>
          <p:nvPr/>
        </p:nvSpPr>
        <p:spPr bwMode="auto">
          <a:xfrm>
            <a:off x="3916363" y="3140075"/>
            <a:ext cx="328612" cy="392113"/>
          </a:xfrm>
          <a:custGeom>
            <a:avLst/>
            <a:gdLst>
              <a:gd name="T0" fmla="*/ 2147483647 w 497"/>
              <a:gd name="T1" fmla="*/ 2147483647 h 444"/>
              <a:gd name="T2" fmla="*/ 2147483647 w 497"/>
              <a:gd name="T3" fmla="*/ 2147483647 h 444"/>
              <a:gd name="T4" fmla="*/ 2147483647 w 497"/>
              <a:gd name="T5" fmla="*/ 2147483647 h 444"/>
              <a:gd name="T6" fmla="*/ 2147483647 w 497"/>
              <a:gd name="T7" fmla="*/ 2147483647 h 444"/>
              <a:gd name="T8" fmla="*/ 2147483647 w 497"/>
              <a:gd name="T9" fmla="*/ 2147483647 h 444"/>
              <a:gd name="T10" fmla="*/ 2147483647 w 497"/>
              <a:gd name="T11" fmla="*/ 2147483647 h 444"/>
              <a:gd name="T12" fmla="*/ 2147483647 w 497"/>
              <a:gd name="T13" fmla="*/ 2147483647 h 444"/>
              <a:gd name="T14" fmla="*/ 2147483647 w 497"/>
              <a:gd name="T15" fmla="*/ 2147483647 h 444"/>
              <a:gd name="T16" fmla="*/ 0 w 497"/>
              <a:gd name="T17" fmla="*/ 2147483647 h 444"/>
              <a:gd name="T18" fmla="*/ 0 w 497"/>
              <a:gd name="T19" fmla="*/ 2147483647 h 444"/>
              <a:gd name="T20" fmla="*/ 0 w 497"/>
              <a:gd name="T21" fmla="*/ 2147483647 h 444"/>
              <a:gd name="T22" fmla="*/ 2147483647 w 497"/>
              <a:gd name="T23" fmla="*/ 2147483647 h 444"/>
              <a:gd name="T24" fmla="*/ 2147483647 w 497"/>
              <a:gd name="T25" fmla="*/ 2147483647 h 444"/>
              <a:gd name="T26" fmla="*/ 2147483647 w 497"/>
              <a:gd name="T27" fmla="*/ 2147483647 h 444"/>
              <a:gd name="T28" fmla="*/ 2147483647 w 497"/>
              <a:gd name="T29" fmla="*/ 2147483647 h 444"/>
              <a:gd name="T30" fmla="*/ 0 w 497"/>
              <a:gd name="T31" fmla="*/ 2147483647 h 444"/>
              <a:gd name="T32" fmla="*/ 2147483647 w 497"/>
              <a:gd name="T33" fmla="*/ 2147483647 h 444"/>
              <a:gd name="T34" fmla="*/ 2147483647 w 497"/>
              <a:gd name="T35" fmla="*/ 2147483647 h 444"/>
              <a:gd name="T36" fmla="*/ 2147483647 w 497"/>
              <a:gd name="T37" fmla="*/ 0 h 444"/>
              <a:gd name="T38" fmla="*/ 2147483647 w 497"/>
              <a:gd name="T39" fmla="*/ 2147483647 h 444"/>
              <a:gd name="T40" fmla="*/ 2147483647 w 497"/>
              <a:gd name="T41" fmla="*/ 2147483647 h 444"/>
              <a:gd name="T42" fmla="*/ 2147483647 w 497"/>
              <a:gd name="T43" fmla="*/ 2147483647 h 444"/>
              <a:gd name="T44" fmla="*/ 2147483647 w 497"/>
              <a:gd name="T45" fmla="*/ 2147483647 h 444"/>
              <a:gd name="T46" fmla="*/ 2147483647 w 497"/>
              <a:gd name="T47" fmla="*/ 2147483647 h 444"/>
              <a:gd name="T48" fmla="*/ 2147483647 w 497"/>
              <a:gd name="T49" fmla="*/ 2147483647 h 444"/>
              <a:gd name="T50" fmla="*/ 2147483647 w 497"/>
              <a:gd name="T51" fmla="*/ 2147483647 h 444"/>
              <a:gd name="T52" fmla="*/ 2147483647 w 497"/>
              <a:gd name="T53" fmla="*/ 2147483647 h 444"/>
              <a:gd name="T54" fmla="*/ 2147483647 w 497"/>
              <a:gd name="T55" fmla="*/ 2147483647 h 444"/>
              <a:gd name="T56" fmla="*/ 2147483647 w 497"/>
              <a:gd name="T57" fmla="*/ 2147483647 h 444"/>
              <a:gd name="T58" fmla="*/ 2147483647 w 497"/>
              <a:gd name="T59" fmla="*/ 2147483647 h 444"/>
              <a:gd name="T60" fmla="*/ 2147483647 w 497"/>
              <a:gd name="T61" fmla="*/ 2147483647 h 444"/>
              <a:gd name="T62" fmla="*/ 2147483647 w 497"/>
              <a:gd name="T63" fmla="*/ 2147483647 h 444"/>
              <a:gd name="T64" fmla="*/ 2147483647 w 497"/>
              <a:gd name="T65" fmla="*/ 2147483647 h 444"/>
              <a:gd name="T66" fmla="*/ 2147483647 w 497"/>
              <a:gd name="T67" fmla="*/ 2147483647 h 44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97"/>
              <a:gd name="T103" fmla="*/ 0 h 444"/>
              <a:gd name="T104" fmla="*/ 497 w 497"/>
              <a:gd name="T105" fmla="*/ 444 h 44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97" h="444">
                <a:moveTo>
                  <a:pt x="443" y="70"/>
                </a:moveTo>
                <a:lnTo>
                  <a:pt x="443" y="70"/>
                </a:lnTo>
                <a:cubicBezTo>
                  <a:pt x="426" y="70"/>
                  <a:pt x="426" y="70"/>
                  <a:pt x="426" y="70"/>
                </a:cubicBezTo>
                <a:cubicBezTo>
                  <a:pt x="426" y="443"/>
                  <a:pt x="426" y="443"/>
                  <a:pt x="426" y="443"/>
                </a:cubicBezTo>
                <a:cubicBezTo>
                  <a:pt x="443" y="443"/>
                  <a:pt x="443" y="443"/>
                  <a:pt x="443" y="443"/>
                </a:cubicBezTo>
                <a:cubicBezTo>
                  <a:pt x="479" y="443"/>
                  <a:pt x="496" y="425"/>
                  <a:pt x="496" y="398"/>
                </a:cubicBezTo>
                <a:cubicBezTo>
                  <a:pt x="496" y="124"/>
                  <a:pt x="496" y="124"/>
                  <a:pt x="496" y="124"/>
                </a:cubicBezTo>
                <a:cubicBezTo>
                  <a:pt x="496" y="97"/>
                  <a:pt x="479" y="70"/>
                  <a:pt x="443" y="70"/>
                </a:cubicBezTo>
                <a:close/>
                <a:moveTo>
                  <a:pt x="0" y="124"/>
                </a:moveTo>
                <a:lnTo>
                  <a:pt x="0" y="124"/>
                </a:lnTo>
                <a:cubicBezTo>
                  <a:pt x="0" y="398"/>
                  <a:pt x="0" y="398"/>
                  <a:pt x="0" y="398"/>
                </a:cubicBezTo>
                <a:cubicBezTo>
                  <a:pt x="0" y="425"/>
                  <a:pt x="26" y="443"/>
                  <a:pt x="53" y="443"/>
                </a:cubicBezTo>
                <a:cubicBezTo>
                  <a:pt x="71" y="443"/>
                  <a:pt x="71" y="443"/>
                  <a:pt x="71" y="443"/>
                </a:cubicBezTo>
                <a:cubicBezTo>
                  <a:pt x="71" y="70"/>
                  <a:pt x="71" y="70"/>
                  <a:pt x="71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26" y="70"/>
                  <a:pt x="0" y="97"/>
                  <a:pt x="0" y="124"/>
                </a:cubicBezTo>
                <a:close/>
                <a:moveTo>
                  <a:pt x="337" y="26"/>
                </a:moveTo>
                <a:lnTo>
                  <a:pt x="337" y="26"/>
                </a:lnTo>
                <a:cubicBezTo>
                  <a:pt x="319" y="17"/>
                  <a:pt x="292" y="0"/>
                  <a:pt x="248" y="0"/>
                </a:cubicBezTo>
                <a:cubicBezTo>
                  <a:pt x="204" y="0"/>
                  <a:pt x="177" y="17"/>
                  <a:pt x="160" y="26"/>
                </a:cubicBezTo>
                <a:cubicBezTo>
                  <a:pt x="160" y="70"/>
                  <a:pt x="160" y="70"/>
                  <a:pt x="160" y="70"/>
                </a:cubicBezTo>
                <a:cubicBezTo>
                  <a:pt x="107" y="70"/>
                  <a:pt x="107" y="70"/>
                  <a:pt x="107" y="70"/>
                </a:cubicBezTo>
                <a:cubicBezTo>
                  <a:pt x="107" y="443"/>
                  <a:pt x="107" y="443"/>
                  <a:pt x="107" y="443"/>
                </a:cubicBezTo>
                <a:cubicBezTo>
                  <a:pt x="390" y="443"/>
                  <a:pt x="390" y="443"/>
                  <a:pt x="390" y="443"/>
                </a:cubicBezTo>
                <a:cubicBezTo>
                  <a:pt x="390" y="70"/>
                  <a:pt x="390" y="70"/>
                  <a:pt x="390" y="70"/>
                </a:cubicBezTo>
                <a:cubicBezTo>
                  <a:pt x="337" y="70"/>
                  <a:pt x="337" y="70"/>
                  <a:pt x="337" y="70"/>
                </a:cubicBezTo>
                <a:lnTo>
                  <a:pt x="337" y="26"/>
                </a:lnTo>
                <a:close/>
                <a:moveTo>
                  <a:pt x="301" y="70"/>
                </a:moveTo>
                <a:lnTo>
                  <a:pt x="301" y="70"/>
                </a:lnTo>
                <a:cubicBezTo>
                  <a:pt x="195" y="70"/>
                  <a:pt x="195" y="70"/>
                  <a:pt x="195" y="70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204" y="35"/>
                  <a:pt x="222" y="26"/>
                  <a:pt x="248" y="26"/>
                </a:cubicBezTo>
                <a:cubicBezTo>
                  <a:pt x="275" y="26"/>
                  <a:pt x="292" y="35"/>
                  <a:pt x="301" y="44"/>
                </a:cubicBezTo>
                <a:lnTo>
                  <a:pt x="301" y="7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4" name="Freeform 158"/>
          <p:cNvSpPr>
            <a:spLocks noChangeArrowheads="1"/>
          </p:cNvSpPr>
          <p:nvPr/>
        </p:nvSpPr>
        <p:spPr bwMode="auto">
          <a:xfrm>
            <a:off x="3530600" y="3975100"/>
            <a:ext cx="328613" cy="204788"/>
          </a:xfrm>
          <a:custGeom>
            <a:avLst/>
            <a:gdLst>
              <a:gd name="T0" fmla="*/ 2147483647 w 497"/>
              <a:gd name="T1" fmla="*/ 0 h 232"/>
              <a:gd name="T2" fmla="*/ 2147483647 w 497"/>
              <a:gd name="T3" fmla="*/ 0 h 232"/>
              <a:gd name="T4" fmla="*/ 2147483647 w 497"/>
              <a:gd name="T5" fmla="*/ 2147483647 h 232"/>
              <a:gd name="T6" fmla="*/ 2147483647 w 497"/>
              <a:gd name="T7" fmla="*/ 2147483647 h 232"/>
              <a:gd name="T8" fmla="*/ 2147483647 w 497"/>
              <a:gd name="T9" fmla="*/ 2147483647 h 232"/>
              <a:gd name="T10" fmla="*/ 2147483647 w 497"/>
              <a:gd name="T11" fmla="*/ 2147483647 h 232"/>
              <a:gd name="T12" fmla="*/ 2147483647 w 497"/>
              <a:gd name="T13" fmla="*/ 0 h 232"/>
              <a:gd name="T14" fmla="*/ 0 w 497"/>
              <a:gd name="T15" fmla="*/ 2147483647 h 232"/>
              <a:gd name="T16" fmla="*/ 2147483647 w 497"/>
              <a:gd name="T17" fmla="*/ 2147483647 h 232"/>
              <a:gd name="T18" fmla="*/ 2147483647 w 497"/>
              <a:gd name="T19" fmla="*/ 2147483647 h 232"/>
              <a:gd name="T20" fmla="*/ 2147483647 w 497"/>
              <a:gd name="T21" fmla="*/ 2147483647 h 232"/>
              <a:gd name="T22" fmla="*/ 2147483647 w 497"/>
              <a:gd name="T23" fmla="*/ 0 h 232"/>
              <a:gd name="T24" fmla="*/ 2147483647 w 497"/>
              <a:gd name="T25" fmla="*/ 2147483647 h 232"/>
              <a:gd name="T26" fmla="*/ 2147483647 w 497"/>
              <a:gd name="T27" fmla="*/ 2147483647 h 232"/>
              <a:gd name="T28" fmla="*/ 2147483647 w 497"/>
              <a:gd name="T29" fmla="*/ 2147483647 h 232"/>
              <a:gd name="T30" fmla="*/ 2147483647 w 497"/>
              <a:gd name="T31" fmla="*/ 2147483647 h 232"/>
              <a:gd name="T32" fmla="*/ 2147483647 w 497"/>
              <a:gd name="T33" fmla="*/ 2147483647 h 232"/>
              <a:gd name="T34" fmla="*/ 2147483647 w 497"/>
              <a:gd name="T35" fmla="*/ 2147483647 h 232"/>
              <a:gd name="T36" fmla="*/ 2147483647 w 497"/>
              <a:gd name="T37" fmla="*/ 2147483647 h 232"/>
              <a:gd name="T38" fmla="*/ 2147483647 w 497"/>
              <a:gd name="T39" fmla="*/ 2147483647 h 232"/>
              <a:gd name="T40" fmla="*/ 2147483647 w 497"/>
              <a:gd name="T41" fmla="*/ 2147483647 h 232"/>
              <a:gd name="T42" fmla="*/ 2147483647 w 497"/>
              <a:gd name="T43" fmla="*/ 2147483647 h 232"/>
              <a:gd name="T44" fmla="*/ 2147483647 w 497"/>
              <a:gd name="T45" fmla="*/ 2147483647 h 232"/>
              <a:gd name="T46" fmla="*/ 2147483647 w 497"/>
              <a:gd name="T47" fmla="*/ 2147483647 h 23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97"/>
              <a:gd name="T73" fmla="*/ 0 h 232"/>
              <a:gd name="T74" fmla="*/ 497 w 497"/>
              <a:gd name="T75" fmla="*/ 232 h 23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97" h="232">
                <a:moveTo>
                  <a:pt x="380" y="0"/>
                </a:moveTo>
                <a:lnTo>
                  <a:pt x="380" y="0"/>
                </a:lnTo>
                <a:cubicBezTo>
                  <a:pt x="319" y="0"/>
                  <a:pt x="266" y="53"/>
                  <a:pt x="266" y="115"/>
                </a:cubicBezTo>
                <a:cubicBezTo>
                  <a:pt x="266" y="141"/>
                  <a:pt x="274" y="168"/>
                  <a:pt x="283" y="186"/>
                </a:cubicBezTo>
                <a:cubicBezTo>
                  <a:pt x="203" y="186"/>
                  <a:pt x="203" y="186"/>
                  <a:pt x="203" y="186"/>
                </a:cubicBezTo>
                <a:cubicBezTo>
                  <a:pt x="221" y="168"/>
                  <a:pt x="230" y="141"/>
                  <a:pt x="230" y="115"/>
                </a:cubicBezTo>
                <a:cubicBezTo>
                  <a:pt x="230" y="53"/>
                  <a:pt x="177" y="0"/>
                  <a:pt x="114" y="0"/>
                </a:cubicBezTo>
                <a:cubicBezTo>
                  <a:pt x="53" y="0"/>
                  <a:pt x="0" y="53"/>
                  <a:pt x="0" y="115"/>
                </a:cubicBezTo>
                <a:cubicBezTo>
                  <a:pt x="0" y="177"/>
                  <a:pt x="53" y="231"/>
                  <a:pt x="114" y="231"/>
                </a:cubicBezTo>
                <a:cubicBezTo>
                  <a:pt x="380" y="231"/>
                  <a:pt x="380" y="231"/>
                  <a:pt x="380" y="231"/>
                </a:cubicBezTo>
                <a:cubicBezTo>
                  <a:pt x="442" y="231"/>
                  <a:pt x="496" y="177"/>
                  <a:pt x="496" y="115"/>
                </a:cubicBezTo>
                <a:cubicBezTo>
                  <a:pt x="496" y="53"/>
                  <a:pt x="442" y="0"/>
                  <a:pt x="380" y="0"/>
                </a:cubicBezTo>
                <a:close/>
                <a:moveTo>
                  <a:pt x="53" y="115"/>
                </a:moveTo>
                <a:lnTo>
                  <a:pt x="53" y="115"/>
                </a:lnTo>
                <a:cubicBezTo>
                  <a:pt x="53" y="80"/>
                  <a:pt x="79" y="53"/>
                  <a:pt x="114" y="53"/>
                </a:cubicBezTo>
                <a:cubicBezTo>
                  <a:pt x="150" y="53"/>
                  <a:pt x="177" y="80"/>
                  <a:pt x="177" y="115"/>
                </a:cubicBezTo>
                <a:cubicBezTo>
                  <a:pt x="177" y="150"/>
                  <a:pt x="150" y="186"/>
                  <a:pt x="114" y="186"/>
                </a:cubicBezTo>
                <a:cubicBezTo>
                  <a:pt x="79" y="186"/>
                  <a:pt x="53" y="150"/>
                  <a:pt x="53" y="115"/>
                </a:cubicBezTo>
                <a:close/>
                <a:moveTo>
                  <a:pt x="380" y="186"/>
                </a:moveTo>
                <a:lnTo>
                  <a:pt x="380" y="186"/>
                </a:lnTo>
                <a:cubicBezTo>
                  <a:pt x="345" y="186"/>
                  <a:pt x="319" y="150"/>
                  <a:pt x="319" y="115"/>
                </a:cubicBezTo>
                <a:cubicBezTo>
                  <a:pt x="319" y="80"/>
                  <a:pt x="345" y="53"/>
                  <a:pt x="380" y="53"/>
                </a:cubicBezTo>
                <a:cubicBezTo>
                  <a:pt x="416" y="53"/>
                  <a:pt x="442" y="80"/>
                  <a:pt x="442" y="115"/>
                </a:cubicBezTo>
                <a:cubicBezTo>
                  <a:pt x="442" y="150"/>
                  <a:pt x="416" y="186"/>
                  <a:pt x="380" y="186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285720" y="260350"/>
            <a:ext cx="8251855" cy="1104900"/>
            <a:chOff x="677167" y="511491"/>
            <a:chExt cx="21999944" cy="2210151"/>
          </a:xfrm>
        </p:grpSpPr>
        <p:sp>
          <p:nvSpPr>
            <p:cNvPr id="33824" name="TextBox 35"/>
            <p:cNvSpPr txBox="1">
              <a:spLocks noChangeArrowheads="1"/>
            </p:cNvSpPr>
            <p:nvPr/>
          </p:nvSpPr>
          <p:spPr bwMode="auto">
            <a:xfrm>
              <a:off x="677167" y="511491"/>
              <a:ext cx="21999944" cy="1185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8405" tIns="19202" rIns="38405" bIns="19202">
              <a:spAutoFit/>
            </a:bodyPr>
            <a:lstStyle/>
            <a:p>
              <a:pPr algn="ctr" defTabSz="766763"/>
              <a:r>
                <a:rPr kumimoji="0" lang="id-ID" altLang="zh-TW" sz="3600" b="1" dirty="0">
                  <a:solidFill>
                    <a:schemeClr val="accent1">
                      <a:lumMod val="75000"/>
                    </a:schemeClr>
                  </a:solidFill>
                  <a:latin typeface="標楷體" pitchFamily="65" charset="-120"/>
                  <a:ea typeface="標楷體" pitchFamily="65" charset="-120"/>
                </a:rPr>
                <a:t>3).</a:t>
              </a:r>
              <a:r>
                <a:rPr kumimoji="0" lang="id-ID" sz="3600" b="1" dirty="0">
                  <a:solidFill>
                    <a:schemeClr val="accent1">
                      <a:lumMod val="75000"/>
                    </a:schemeClr>
                  </a:solidFill>
                  <a:latin typeface="標楷體" pitchFamily="65" charset="-120"/>
                  <a:ea typeface="標楷體" pitchFamily="65" charset="-120"/>
                </a:rPr>
                <a:t>著作等身的科學家</a:t>
              </a:r>
              <a:r>
                <a:rPr kumimoji="0" lang="id-ID" sz="3600" b="1">
                  <a:solidFill>
                    <a:schemeClr val="accent1">
                      <a:lumMod val="75000"/>
                    </a:schemeClr>
                  </a:solidFill>
                  <a:latin typeface="標楷體" pitchFamily="65" charset="-120"/>
                  <a:ea typeface="標楷體" pitchFamily="65" charset="-120"/>
                </a:rPr>
                <a:t>、</a:t>
              </a:r>
              <a:r>
                <a:rPr kumimoji="0" lang="id-ID" sz="3600" b="1" smtClean="0">
                  <a:solidFill>
                    <a:schemeClr val="accent1">
                      <a:lumMod val="75000"/>
                    </a:schemeClr>
                  </a:solidFill>
                  <a:latin typeface="標楷體" pitchFamily="65" charset="-120"/>
                  <a:ea typeface="標楷體" pitchFamily="65" charset="-120"/>
                </a:rPr>
                <a:t>工業家</a:t>
              </a:r>
              <a:r>
                <a:rPr kumimoji="0" lang="zh-TW" altLang="en-US" sz="3600" b="1" dirty="0" smtClean="0">
                  <a:solidFill>
                    <a:schemeClr val="accent1">
                      <a:lumMod val="75000"/>
                    </a:schemeClr>
                  </a:solidFill>
                  <a:latin typeface="標楷體" pitchFamily="65" charset="-120"/>
                  <a:ea typeface="標楷體" pitchFamily="65" charset="-120"/>
                </a:rPr>
                <a:t>、政治家</a:t>
              </a:r>
              <a:endParaRPr kumimoji="0" lang="id-ID" sz="36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grpSp>
          <p:nvGrpSpPr>
            <p:cNvPr id="3" name="Group 36"/>
            <p:cNvGrpSpPr>
              <a:grpSpLocks/>
            </p:cNvGrpSpPr>
            <p:nvPr/>
          </p:nvGrpSpPr>
          <p:grpSpPr bwMode="auto"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33827" name="Rectangle 38"/>
              <p:cNvSpPr>
                <a:spLocks noChangeArrowheads="1"/>
              </p:cNvSpPr>
              <p:nvPr/>
            </p:nvSpPr>
            <p:spPr bwMode="auto"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rot="10800000" lIns="102395" tIns="51198" rIns="102395" bIns="51198" anchor="ctr"/>
              <a:lstStyle/>
              <a:p>
                <a:pPr algn="ctr" defTabSz="766763"/>
                <a:endParaRPr kumimoji="0" lang="zh-TW" altLang="en-US" sz="1500">
                  <a:solidFill>
                    <a:srgbClr val="FFFFFF"/>
                  </a:solidFill>
                  <a:latin typeface="Calibri Light" pitchFamily="34" charset="0"/>
                  <a:ea typeface="MS PGothic" pitchFamily="34" charset="-128"/>
                </a:endParaRPr>
              </a:p>
            </p:txBody>
          </p:sp>
          <p:sp>
            <p:nvSpPr>
              <p:cNvPr id="33828" name="Rectangle 39"/>
              <p:cNvSpPr>
                <a:spLocks noChangeArrowheads="1"/>
              </p:cNvSpPr>
              <p:nvPr/>
            </p:nvSpPr>
            <p:spPr bwMode="auto"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rot="10800000" lIns="102395" tIns="51198" rIns="102395" bIns="51198" anchor="ctr"/>
              <a:lstStyle/>
              <a:p>
                <a:pPr algn="ctr" defTabSz="766763"/>
                <a:endParaRPr kumimoji="0" lang="zh-TW" altLang="en-US" sz="1500">
                  <a:solidFill>
                    <a:srgbClr val="FFFFFF"/>
                  </a:solidFill>
                  <a:latin typeface="Calibri Light" pitchFamily="34" charset="0"/>
                  <a:ea typeface="MS PGothic" pitchFamily="34" charset="-128"/>
                </a:endParaRPr>
              </a:p>
            </p:txBody>
          </p:sp>
          <p:sp>
            <p:nvSpPr>
              <p:cNvPr id="33829" name="Rectangle 40"/>
              <p:cNvSpPr>
                <a:spLocks noChangeArrowheads="1"/>
              </p:cNvSpPr>
              <p:nvPr/>
            </p:nvSpPr>
            <p:spPr bwMode="auto"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rgbClr val="E5583A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rot="10800000" lIns="102395" tIns="51198" rIns="102395" bIns="51198" anchor="ctr"/>
              <a:lstStyle/>
              <a:p>
                <a:pPr algn="ctr" defTabSz="766763"/>
                <a:endParaRPr kumimoji="0" lang="zh-TW" altLang="en-US" sz="1500">
                  <a:solidFill>
                    <a:srgbClr val="FFFFFF"/>
                  </a:solidFill>
                  <a:latin typeface="Calibri Light" pitchFamily="34" charset="0"/>
                  <a:ea typeface="MS PGothic" pitchFamily="34" charset="-128"/>
                </a:endParaRPr>
              </a:p>
            </p:txBody>
          </p:sp>
          <p:sp>
            <p:nvSpPr>
              <p:cNvPr id="33830" name="Rectangle 41"/>
              <p:cNvSpPr>
                <a:spLocks noChangeArrowheads="1"/>
              </p:cNvSpPr>
              <p:nvPr/>
            </p:nvSpPr>
            <p:spPr bwMode="auto"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rgbClr val="F9B439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rot="10800000" lIns="102395" tIns="51198" rIns="102395" bIns="51198" anchor="ctr"/>
              <a:lstStyle/>
              <a:p>
                <a:pPr algn="ctr" defTabSz="766763"/>
                <a:endParaRPr kumimoji="0" lang="zh-TW" altLang="en-US" sz="1500">
                  <a:solidFill>
                    <a:srgbClr val="FFFFFF"/>
                  </a:solidFill>
                  <a:latin typeface="Calibri Light" pitchFamily="34" charset="0"/>
                  <a:ea typeface="MS PGothic" pitchFamily="34" charset="-128"/>
                </a:endParaRPr>
              </a:p>
            </p:txBody>
          </p:sp>
          <p:sp>
            <p:nvSpPr>
              <p:cNvPr id="33831" name="Rectangle 42"/>
              <p:cNvSpPr>
                <a:spLocks noChangeArrowheads="1"/>
              </p:cNvSpPr>
              <p:nvPr/>
            </p:nvSpPr>
            <p:spPr bwMode="auto"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rgbClr val="7C69A8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rot="10800000" lIns="102395" tIns="51198" rIns="102395" bIns="51198" anchor="ctr"/>
              <a:lstStyle/>
              <a:p>
                <a:pPr algn="ctr" defTabSz="766763"/>
                <a:endParaRPr kumimoji="0" lang="zh-TW" altLang="en-US" sz="1500">
                  <a:solidFill>
                    <a:srgbClr val="FFFFFF"/>
                  </a:solidFill>
                  <a:latin typeface="Calibri Light" pitchFamily="34" charset="0"/>
                  <a:ea typeface="MS PGothic" pitchFamily="34" charset="-128"/>
                </a:endParaRPr>
              </a:p>
            </p:txBody>
          </p:sp>
          <p:sp>
            <p:nvSpPr>
              <p:cNvPr id="33832" name="Rectangle 43"/>
              <p:cNvSpPr>
                <a:spLocks noChangeArrowheads="1"/>
              </p:cNvSpPr>
              <p:nvPr/>
            </p:nvSpPr>
            <p:spPr bwMode="auto"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rgbClr val="404F64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rot="10800000" lIns="102395" tIns="51198" rIns="102395" bIns="51198" anchor="ctr"/>
              <a:lstStyle/>
              <a:p>
                <a:pPr algn="ctr" defTabSz="766763"/>
                <a:endParaRPr kumimoji="0" lang="zh-TW" altLang="en-US" sz="1500">
                  <a:solidFill>
                    <a:srgbClr val="FFFFFF"/>
                  </a:solidFill>
                  <a:latin typeface="Calibri Light" pitchFamily="34" charset="0"/>
                  <a:ea typeface="MS PGothic" pitchFamily="34" charset="-128"/>
                </a:endParaRPr>
              </a:p>
            </p:txBody>
          </p:sp>
        </p:grpSp>
        <p:sp>
          <p:nvSpPr>
            <p:cNvPr id="33826" name="TextBox 37"/>
            <p:cNvSpPr txBox="1">
              <a:spLocks noChangeArrowheads="1"/>
            </p:cNvSpPr>
            <p:nvPr/>
          </p:nvSpPr>
          <p:spPr bwMode="auto">
            <a:xfrm>
              <a:off x="1739573" y="2035733"/>
              <a:ext cx="20937538" cy="685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405" tIns="19202" rIns="38405" bIns="19202">
              <a:spAutoFit/>
            </a:bodyPr>
            <a:lstStyle/>
            <a:p>
              <a:pPr algn="ctr" defTabSz="766763"/>
              <a:r>
                <a:rPr kumimoji="0" lang="id-ID" altLang="zh-TW" sz="2000" b="1">
                  <a:solidFill>
                    <a:schemeClr val="accent1"/>
                  </a:solidFill>
                  <a:latin typeface="微軟正黑體" pitchFamily="34" charset="-120"/>
                  <a:ea typeface="微軟正黑體" pitchFamily="34" charset="-120"/>
                </a:rPr>
                <a:t>56</a:t>
              </a:r>
              <a:r>
                <a:rPr kumimoji="0" lang="id-ID" sz="2000" b="1">
                  <a:solidFill>
                    <a:schemeClr val="accent1"/>
                  </a:solidFill>
                  <a:latin typeface="微軟正黑體" pitchFamily="34" charset="-120"/>
                  <a:ea typeface="微軟正黑體" pitchFamily="34" charset="-120"/>
                </a:rPr>
                <a:t>歲以前專研科技、為國服務</a:t>
              </a:r>
            </a:p>
          </p:txBody>
        </p:sp>
      </p:grpSp>
      <p:sp>
        <p:nvSpPr>
          <p:cNvPr id="33823" name="Rectangle 41"/>
          <p:cNvSpPr>
            <a:spLocks noChangeArrowheads="1"/>
          </p:cNvSpPr>
          <p:nvPr/>
        </p:nvSpPr>
        <p:spPr bwMode="auto">
          <a:xfrm>
            <a:off x="395288" y="6027738"/>
            <a:ext cx="8207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zh-TW" altLang="en-US" sz="2000" dirty="0">
                <a:latin typeface="微軟正黑體" pitchFamily="34" charset="-120"/>
                <a:ea typeface="微軟正黑體" pitchFamily="34" charset="-120"/>
              </a:rPr>
              <a:t>許多理論到</a:t>
            </a:r>
            <a:r>
              <a:rPr kumimoji="0" lang="en-US" altLang="zh-TW" sz="2000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kumimoji="0" lang="zh-TW" altLang="en-US" sz="2000" dirty="0">
                <a:latin typeface="微軟正黑體" pitchFamily="34" charset="-120"/>
                <a:ea typeface="微軟正黑體" pitchFamily="34" charset="-120"/>
              </a:rPr>
              <a:t>世紀後期，才被科學界驗証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en-US" altLang="zh-TW" sz="2000" dirty="0">
                <a:latin typeface="微軟正黑體" pitchFamily="34" charset="-120"/>
                <a:ea typeface="微軟正黑體" pitchFamily="34" charset="-120"/>
              </a:rPr>
              <a:t>〈1968</a:t>
            </a:r>
            <a:r>
              <a:rPr kumimoji="0" lang="zh-TW" altLang="en-US" sz="2000" dirty="0">
                <a:latin typeface="微軟正黑體" pitchFamily="34" charset="-120"/>
                <a:ea typeface="微軟正黑體" pitchFamily="34" charset="-120"/>
              </a:rPr>
              <a:t>年美國醫學協會證實其研究的前瞻性與正確性</a:t>
            </a:r>
            <a:r>
              <a:rPr kumimoji="0" lang="en-US" altLang="zh-TW" sz="2000" dirty="0">
                <a:latin typeface="微軟正黑體" pitchFamily="34" charset="-120"/>
                <a:ea typeface="微軟正黑體" pitchFamily="34" charset="-120"/>
              </a:rPr>
              <a:t>〉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/>
      <p:bldP spid="145" grpId="0"/>
      <p:bldP spid="146" grpId="0"/>
      <p:bldP spid="149" grpId="0" animBg="1"/>
      <p:bldP spid="155" grpId="0" animBg="1"/>
      <p:bldP spid="157" grpId="0"/>
      <p:bldP spid="158" grpId="0"/>
      <p:bldP spid="161" grpId="0"/>
      <p:bldP spid="162" grpId="0"/>
      <p:bldP spid="165" grpId="0"/>
      <p:bldP spid="166" grpId="0"/>
      <p:bldP spid="167" grpId="0"/>
      <p:bldP spid="168" grpId="0"/>
      <p:bldP spid="169" grpId="0"/>
      <p:bldP spid="170" grpId="0" animBg="1"/>
      <p:bldP spid="171" grpId="0" animBg="1"/>
      <p:bldP spid="172" grpId="0" animBg="1"/>
      <p:bldP spid="173" grpId="0" animBg="1"/>
      <p:bldP spid="17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12"/>
          <p:cNvSpPr txBox="1">
            <a:spLocks noChangeArrowheads="1"/>
          </p:cNvSpPr>
          <p:nvPr/>
        </p:nvSpPr>
        <p:spPr bwMode="auto">
          <a:xfrm>
            <a:off x="1690688" y="490538"/>
            <a:ext cx="6481762" cy="654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396" tIns="19198" rIns="38396" bIns="19198">
            <a:spAutoFit/>
          </a:bodyPr>
          <a:lstStyle/>
          <a:p>
            <a:pPr defTabSz="457200"/>
            <a:r>
              <a:rPr kumimoji="0" lang="en-US" altLang="zh-TW" sz="40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4).</a:t>
            </a:r>
            <a:r>
              <a:rPr kumimoji="0" lang="zh-TW" altLang="en-US" sz="40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為國建功策封為瑞典公</a:t>
            </a:r>
            <a:endParaRPr kumimoji="0" lang="en-US" altLang="zh-TW" sz="4000" b="1" dirty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4818" name="Slide Number Placeholder 1"/>
          <p:cNvSpPr txBox="1">
            <a:spLocks noGrp="1"/>
          </p:cNvSpPr>
          <p:nvPr/>
        </p:nvSpPr>
        <p:spPr bwMode="auto">
          <a:xfrm>
            <a:off x="8197850" y="593725"/>
            <a:ext cx="3492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 anchor="ctr"/>
          <a:lstStyle/>
          <a:p>
            <a:pPr algn="ctr" defTabSz="457200"/>
            <a:fld id="{C2B540AD-8339-4640-9DBC-817FFA2CBF62}" type="slidenum">
              <a:rPr kumimoji="0" lang="zh-TW" altLang="en-US" sz="1000">
                <a:solidFill>
                  <a:schemeClr val="bg1"/>
                </a:solidFill>
                <a:latin typeface="Roboto Regular"/>
                <a:ea typeface="Roboto Regular"/>
                <a:cs typeface="Roboto Regular"/>
              </a:rPr>
              <a:pPr algn="ctr" defTabSz="457200"/>
              <a:t>52</a:t>
            </a:fld>
            <a:endParaRPr kumimoji="0" lang="en-US" altLang="zh-TW" sz="1000">
              <a:solidFill>
                <a:schemeClr val="bg1"/>
              </a:solidFill>
              <a:latin typeface="Roboto Regular"/>
              <a:ea typeface="Roboto Regular"/>
              <a:cs typeface="Roboto Regular"/>
            </a:endParaRPr>
          </a:p>
        </p:txBody>
      </p:sp>
      <p:sp>
        <p:nvSpPr>
          <p:cNvPr id="34819" name="Picture Placeholder 5"/>
          <p:cNvSpPr>
            <a:spLocks/>
          </p:cNvSpPr>
          <p:nvPr/>
        </p:nvSpPr>
        <p:spPr bwMode="auto">
          <a:xfrm>
            <a:off x="2411413" y="1412875"/>
            <a:ext cx="1797050" cy="163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7728" tIns="108864" rIns="217728" bIns="108864"/>
          <a:lstStyle/>
          <a:p>
            <a:pPr algn="ctr"/>
            <a:endParaRPr lang="zh-TW" altLang="en-US"/>
          </a:p>
        </p:txBody>
      </p:sp>
      <p:pic>
        <p:nvPicPr>
          <p:cNvPr id="34820" name="Picture 9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1938" y="1484313"/>
            <a:ext cx="2136775" cy="2159000"/>
          </a:xfrm>
        </p:spPr>
      </p:pic>
      <p:pic>
        <p:nvPicPr>
          <p:cNvPr id="34821" name="Picture 10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411413" y="1495425"/>
            <a:ext cx="2159000" cy="2135188"/>
          </a:xfrm>
        </p:spPr>
      </p:pic>
      <p:pic>
        <p:nvPicPr>
          <p:cNvPr id="34822" name="Picture 11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1584325"/>
            <a:ext cx="2159000" cy="1962150"/>
          </a:xfrm>
        </p:spPr>
      </p:pic>
      <p:pic>
        <p:nvPicPr>
          <p:cNvPr id="34823" name="Picture 12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6780213" y="1484313"/>
            <a:ext cx="2063750" cy="2159000"/>
          </a:xfrm>
        </p:spPr>
      </p:pic>
      <p:sp>
        <p:nvSpPr>
          <p:cNvPr id="34824" name="Rectangle 3"/>
          <p:cNvSpPr>
            <a:spLocks noChangeArrowheads="1"/>
          </p:cNvSpPr>
          <p:nvPr/>
        </p:nvSpPr>
        <p:spPr bwMode="auto">
          <a:xfrm>
            <a:off x="395288" y="3933825"/>
            <a:ext cx="82296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為國贏得對丹麥</a:t>
            </a:r>
            <a:r>
              <a:rPr kumimoji="0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戰爭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，瑞典女王冊封貴族</a:t>
            </a:r>
            <a:endParaRPr kumimoji="0" lang="zh-TW" altLang="en-US" b="1" dirty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kumimoji="0" lang="zh-TW" altLang="en-US" b="1" dirty="0" smtClean="0">
                <a:latin typeface="標楷體" pitchFamily="65" charset="-120"/>
                <a:ea typeface="標楷體" pitchFamily="65" charset="-120"/>
              </a:rPr>
              <a:t>  　發明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</a:rPr>
              <a:t>特殊運輸</a:t>
            </a:r>
            <a:r>
              <a:rPr kumimoji="0" lang="zh-TW" altLang="en-US" b="1" dirty="0" smtClean="0">
                <a:latin typeface="標楷體" pitchFamily="65" charset="-120"/>
                <a:ea typeface="標楷體" pitchFamily="65" charset="-120"/>
              </a:rPr>
              <a:t>機械，發揮奇襲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</a:rPr>
              <a:t>特效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，協助國家取得</a:t>
            </a:r>
            <a:r>
              <a:rPr kumimoji="0" lang="zh-TW" altLang="en-US" b="1" dirty="0" smtClean="0">
                <a:latin typeface="標楷體" pitchFamily="65" charset="-120"/>
                <a:ea typeface="標楷體" pitchFamily="65" charset="-120"/>
              </a:rPr>
              <a:t>勝利</a:t>
            </a:r>
            <a:r>
              <a:rPr kumimoji="0" lang="zh-TW" altLang="zh-TW" b="1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kumimoji="0"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lang="zh-TW" altLang="en-US" b="1" dirty="0">
                <a:latin typeface="標楷體" pitchFamily="65" charset="-120"/>
                <a:ea typeface="標楷體" pitchFamily="65" charset="-120"/>
                <a:sym typeface="Wingdings" pitchFamily="2" charset="2"/>
              </a:rPr>
              <a:t>　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　</a:t>
            </a:r>
            <a:r>
              <a:rPr kumimoji="0" lang="zh-TW" altLang="en-US" b="1" dirty="0" smtClean="0">
                <a:latin typeface="標楷體" pitchFamily="65" charset="-120"/>
                <a:ea typeface="標楷體" pitchFamily="65" charset="-120"/>
              </a:rPr>
              <a:t>瑞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</a:rPr>
              <a:t>登波</a:t>
            </a:r>
            <a:r>
              <a:rPr kumimoji="0" lang="en-US" altLang="zh-TW" b="1" dirty="0">
                <a:latin typeface="標楷體" pitchFamily="65" charset="-120"/>
                <a:ea typeface="標楷體" pitchFamily="65" charset="-120"/>
              </a:rPr>
              <a:t>31</a:t>
            </a:r>
            <a:r>
              <a:rPr kumimoji="0" lang="zh-TW" altLang="en-US" b="1" dirty="0" smtClean="0">
                <a:latin typeface="標楷體" pitchFamily="65" charset="-120"/>
                <a:ea typeface="標楷體" pitchFamily="65" charset="-120"/>
              </a:rPr>
              <a:t>歲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kumimoji="0" lang="en-US" altLang="zh-TW" b="1" dirty="0" smtClean="0">
                <a:latin typeface="標楷體" pitchFamily="65" charset="-120"/>
                <a:ea typeface="標楷體" pitchFamily="65" charset="-120"/>
              </a:rPr>
              <a:t>Queen </a:t>
            </a:r>
            <a:r>
              <a:rPr kumimoji="0" lang="en-US" altLang="zh-TW" b="1" dirty="0">
                <a:latin typeface="標楷體" pitchFamily="65" charset="-120"/>
                <a:ea typeface="標楷體" pitchFamily="65" charset="-120"/>
              </a:rPr>
              <a:t>Ulrika </a:t>
            </a:r>
            <a:r>
              <a:rPr kumimoji="0" lang="en-US" altLang="zh-TW" b="1" dirty="0" err="1" smtClean="0">
                <a:latin typeface="標楷體" pitchFamily="65" charset="-120"/>
                <a:ea typeface="標楷體" pitchFamily="65" charset="-120"/>
              </a:rPr>
              <a:t>Eleonora</a:t>
            </a:r>
            <a:r>
              <a:rPr kumimoji="0" lang="zh-TW" altLang="en-US" b="1" dirty="0" smtClean="0">
                <a:latin typeface="標楷體" pitchFamily="65" charset="-120"/>
                <a:ea typeface="標楷體" pitchFamily="65" charset="-120"/>
              </a:rPr>
              <a:t>冊封為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</a:rPr>
              <a:t>貴族，將</a:t>
            </a:r>
            <a:r>
              <a:rPr kumimoji="0" lang="zh-TW" altLang="en-US" b="1" dirty="0" smtClean="0">
                <a:latin typeface="標楷體" pitchFamily="65" charset="-120"/>
                <a:ea typeface="標楷體" pitchFamily="65" charset="-120"/>
              </a:rPr>
              <a:t>姓氏由</a:t>
            </a:r>
            <a:r>
              <a:rPr kumimoji="0" lang="en-US" altLang="zh-TW" b="1" dirty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Svedberg</a:t>
            </a:r>
            <a:r>
              <a:rPr kumimoji="0" lang="zh-TW" altLang="en-US" b="1" dirty="0" smtClean="0">
                <a:latin typeface="標楷體" pitchFamily="65" charset="-120"/>
                <a:ea typeface="標楷體" pitchFamily="65" charset="-120"/>
              </a:rPr>
              <a:t>改為 </a:t>
            </a:r>
            <a:r>
              <a:rPr kumimoji="0" lang="en-US" altLang="zh-TW" b="1" dirty="0" smtClean="0">
                <a:latin typeface="標楷體" pitchFamily="65" charset="-120"/>
                <a:ea typeface="標楷體" pitchFamily="65" charset="-120"/>
              </a:rPr>
              <a:t>Swedenborg(</a:t>
            </a:r>
            <a:r>
              <a:rPr kumimoji="0" lang="zh-TW" altLang="en-US" b="1" dirty="0" smtClean="0">
                <a:latin typeface="標楷體" pitchFamily="65" charset="-120"/>
                <a:ea typeface="標楷體" pitchFamily="65" charset="-120"/>
              </a:rPr>
              <a:t>瑞典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</a:rPr>
              <a:t>公或國姓</a:t>
            </a:r>
            <a:r>
              <a:rPr kumimoji="0" lang="zh-TW" altLang="en-US" b="1" dirty="0" smtClean="0">
                <a:latin typeface="標楷體" pitchFamily="65" charset="-120"/>
                <a:ea typeface="標楷體" pitchFamily="65" charset="-120"/>
              </a:rPr>
              <a:t>爺</a:t>
            </a:r>
            <a:r>
              <a:rPr kumimoji="0" lang="en-US" altLang="zh-TW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b="1" dirty="0" smtClean="0">
                <a:latin typeface="標楷體" pitchFamily="65" charset="-120"/>
                <a:ea typeface="標楷體" pitchFamily="65" charset="-120"/>
              </a:rPr>
              <a:t>。 </a:t>
            </a:r>
            <a:endParaRPr kumimoji="0" lang="zh-TW" altLang="en-US" b="1" dirty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56</a:t>
            </a:r>
            <a:r>
              <a:rPr kumimoji="0"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歲前以科學探索物質世界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kumimoji="0" lang="zh-TW" altLang="en-US" b="1" dirty="0" smtClean="0">
                <a:latin typeface="標楷體" pitchFamily="65" charset="-120"/>
                <a:ea typeface="標楷體" pitchFamily="65" charset="-120"/>
              </a:rPr>
              <a:t>　　研究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</a:rPr>
              <a:t>解剖學及人腦時發現，腦與肺的同步關係以及神經系統的整合性，再逐漸</a:t>
            </a:r>
            <a:r>
              <a:rPr kumimoji="0" lang="zh-TW" altLang="en-US" b="1" dirty="0" smtClean="0">
                <a:latin typeface="標楷體" pitchFamily="65" charset="-120"/>
                <a:ea typeface="標楷體" pitchFamily="65" charset="-120"/>
              </a:rPr>
              <a:t>轉入</a:t>
            </a:r>
            <a:r>
              <a:rPr kumimoji="0" lang="zh-TW" altLang="en-US" b="1" u="sng" dirty="0">
                <a:latin typeface="標楷體" pitchFamily="65" charset="-120"/>
                <a:ea typeface="標楷體" pitchFamily="65" charset="-120"/>
              </a:rPr>
              <a:t>心意識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研究。</a:t>
            </a:r>
            <a:endParaRPr kumimoji="0"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6838" y="260350"/>
            <a:ext cx="4691062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5).56</a:t>
            </a:r>
            <a:r>
              <a:rPr lang="zh-TW" altLang="en-US" sz="4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歲開眼通</a:t>
            </a:r>
            <a:br>
              <a:rPr lang="zh-TW" altLang="en-US" sz="4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靈界紀實</a:t>
            </a: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27</a:t>
            </a:r>
            <a:r>
              <a:rPr lang="zh-TW" altLang="en-US" sz="4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年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8313" y="214312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400" b="1" dirty="0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1744/56</a:t>
            </a:r>
            <a:r>
              <a:rPr lang="zh-TW" altLang="en-US" sz="2400" b="1" dirty="0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歲</a:t>
            </a:r>
            <a:endParaRPr lang="zh-TW" altLang="en-US" sz="24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開啟眼通、穿梭陰陽界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27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年，一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生著作百餘本，靈界著作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31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本。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zh-TW" altLang="en-US" sz="24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通靈後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─放下一切，專心打坐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─研習聖經</a:t>
            </a: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老天的話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─撰寫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靈界記實系列書籍</a:t>
            </a:r>
          </a:p>
          <a:p>
            <a:pPr>
              <a:lnSpc>
                <a:spcPct val="90000"/>
              </a:lnSpc>
              <a:buNone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─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匿名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撰寫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年， 公開宣講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年</a:t>
            </a:r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zh-TW" altLang="en-US" sz="24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zh-TW" altLang="en-US" sz="24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5843" name="Picture 4" descr="island-840819_640"/>
          <p:cNvPicPr>
            <a:picLocks noChangeAspect="1" noChangeArrowheads="1"/>
          </p:cNvPicPr>
          <p:nvPr/>
        </p:nvPicPr>
        <p:blipFill>
          <a:blip r:embed="rId2"/>
          <a:srcRect l="10202" r="16388"/>
          <a:stretch>
            <a:fillRect/>
          </a:stretch>
        </p:blipFill>
        <p:spPr bwMode="auto">
          <a:xfrm>
            <a:off x="5148263" y="0"/>
            <a:ext cx="403225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6).</a:t>
            </a:r>
            <a:r>
              <a:rPr lang="zh-TW" altLang="en-US" sz="4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震撼歐洲的靈界訊息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7800" y="4437063"/>
            <a:ext cx="8497888" cy="4525962"/>
          </a:xfrm>
        </p:spPr>
        <p:txBody>
          <a:bodyPr/>
          <a:lstStyle/>
          <a:p>
            <a:pPr eaLnBrk="1" hangingPunct="1"/>
            <a:r>
              <a:rPr lang="zh-TW" altLang="en-US" sz="1800" b="1" dirty="0" smtClean="0">
                <a:latin typeface="標楷體" pitchFamily="65" charset="-120"/>
                <a:ea typeface="標楷體" pitchFamily="65" charset="-120"/>
              </a:rPr>
              <a:t>出入靈界頭</a:t>
            </a:r>
            <a:r>
              <a:rPr lang="en-US" altLang="zh-TW" sz="1800" b="1" dirty="0" smtClean="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1800" b="1" dirty="0" smtClean="0">
                <a:latin typeface="標楷體" pitchFamily="65" charset="-120"/>
                <a:ea typeface="標楷體" pitchFamily="65" charset="-120"/>
              </a:rPr>
              <a:t>年，匿名著作不為人知，直到</a:t>
            </a:r>
            <a:r>
              <a:rPr lang="en-US" altLang="zh-TW" sz="1800" b="1" dirty="0" smtClean="0">
                <a:latin typeface="標楷體" pitchFamily="65" charset="-120"/>
                <a:ea typeface="標楷體" pitchFamily="65" charset="-120"/>
              </a:rPr>
              <a:t>1759/7/19</a:t>
            </a:r>
            <a:r>
              <a:rPr lang="zh-TW" altLang="en-US" sz="1800" b="1" dirty="0" smtClean="0">
                <a:latin typeface="標楷體" pitchFamily="65" charset="-120"/>
                <a:ea typeface="標楷體" pitchFamily="65" charset="-120"/>
              </a:rPr>
              <a:t>從哥德堡看到</a:t>
            </a:r>
            <a:r>
              <a:rPr lang="en-US" altLang="zh-TW" sz="1800" b="1" dirty="0" smtClean="0">
                <a:latin typeface="標楷體" pitchFamily="65" charset="-120"/>
                <a:ea typeface="標楷體" pitchFamily="65" charset="-120"/>
              </a:rPr>
              <a:t>300</a:t>
            </a:r>
            <a:r>
              <a:rPr lang="zh-TW" altLang="en-US" sz="1800" b="1" dirty="0" smtClean="0">
                <a:latin typeface="標楷體" pitchFamily="65" charset="-120"/>
                <a:ea typeface="標楷體" pitchFamily="65" charset="-120"/>
              </a:rPr>
              <a:t>哩外斯德哥爾摩大火後，才對外公開通靈能力。</a:t>
            </a:r>
          </a:p>
          <a:p>
            <a:r>
              <a:rPr lang="zh-TW" altLang="en-US" sz="1800" b="1" dirty="0" smtClean="0">
                <a:latin typeface="標楷體" pitchFamily="65" charset="-120"/>
                <a:ea typeface="標楷體" pitchFamily="65" charset="-120"/>
              </a:rPr>
              <a:t>瑞典</a:t>
            </a:r>
            <a:r>
              <a:rPr lang="en-US" altLang="zh-TW" sz="1800" b="1" dirty="0" err="1" smtClean="0">
                <a:latin typeface="標楷體" pitchFamily="65" charset="-120"/>
                <a:ea typeface="標楷體" pitchFamily="65" charset="-120"/>
              </a:rPr>
              <a:t>Lovisa</a:t>
            </a:r>
            <a:r>
              <a:rPr lang="en-US" altLang="zh-TW" sz="18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800" b="1" dirty="0" err="1" smtClean="0">
                <a:latin typeface="標楷體" pitchFamily="65" charset="-120"/>
                <a:ea typeface="標楷體" pitchFamily="65" charset="-120"/>
              </a:rPr>
              <a:t>Urika</a:t>
            </a:r>
            <a:r>
              <a:rPr lang="zh-TW" altLang="en-US" sz="1800" b="1" dirty="0" smtClean="0">
                <a:latin typeface="標楷體" pitchFamily="65" charset="-120"/>
                <a:ea typeface="標楷體" pitchFamily="65" charset="-120"/>
              </a:rPr>
              <a:t>皇后進入靈界，</a:t>
            </a:r>
            <a:r>
              <a:rPr lang="zh-TW" altLang="en-US" sz="1800" b="1" dirty="0">
                <a:solidFill>
                  <a:srgbClr val="254061"/>
                </a:solidFill>
                <a:latin typeface="標楷體" pitchFamily="65" charset="-120"/>
                <a:ea typeface="標楷體" pitchFamily="65" charset="-120"/>
              </a:rPr>
              <a:t>史瑞登波</a:t>
            </a:r>
            <a:r>
              <a:rPr lang="zh-TW" altLang="en-US" sz="1800" b="1" dirty="0" smtClean="0">
                <a:latin typeface="標楷體" pitchFamily="65" charset="-120"/>
                <a:ea typeface="標楷體" pitchFamily="65" charset="-120"/>
              </a:rPr>
              <a:t>因探詢皇后已死兄弟「普魯士國王奧古斯</a:t>
            </a:r>
            <a:r>
              <a:rPr lang="en-US" altLang="zh-TW" sz="1800" b="1" dirty="0" smtClean="0">
                <a:latin typeface="標楷體" pitchFamily="65" charset="-120"/>
                <a:ea typeface="標楷體" pitchFamily="65" charset="-120"/>
              </a:rPr>
              <a:t>King August William of Prussia</a:t>
            </a:r>
            <a:r>
              <a:rPr lang="zh-TW" altLang="en-US" sz="1800" b="1" dirty="0" smtClean="0">
                <a:latin typeface="標楷體" pitchFamily="65" charset="-120"/>
                <a:ea typeface="標楷體" pitchFamily="65" charset="-120"/>
              </a:rPr>
              <a:t>」的隱密資訊，而聲名大噪。</a:t>
            </a:r>
            <a:endParaRPr lang="en-US" altLang="zh-TW" sz="18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1800" b="1" dirty="0" smtClean="0">
                <a:latin typeface="標楷體" pitchFamily="65" charset="-120"/>
                <a:ea typeface="標楷體" pitchFamily="65" charset="-120"/>
              </a:rPr>
              <a:t>打開眼通能力，獲得穿梭靈界之恩賜及使命，確立後半生以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1800" b="1" dirty="0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    「科學態度及方法，專研聖經、比較其實際在天界和冥界的見聞，來重新詮釋上天福音的靈性意涵」</a:t>
            </a:r>
            <a:r>
              <a:rPr lang="zh-TW" altLang="en-US" sz="1800" b="1" dirty="0" smtClean="0">
                <a:latin typeface="標楷體" pitchFamily="65" charset="-120"/>
                <a:ea typeface="標楷體" pitchFamily="65" charset="-120"/>
              </a:rPr>
              <a:t>作為生命的主要重心。</a:t>
            </a:r>
            <a:endParaRPr lang="en-US" altLang="zh-TW" sz="18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6867" name="Picture 4" descr="forest-fire-62971_640"/>
          <p:cNvPicPr>
            <a:picLocks noChangeAspect="1" noChangeArrowheads="1"/>
          </p:cNvPicPr>
          <p:nvPr/>
        </p:nvPicPr>
        <p:blipFill>
          <a:blip r:embed="rId2"/>
          <a:srcRect t="17035" b="27371"/>
          <a:stretch>
            <a:fillRect/>
          </a:stretch>
        </p:blipFill>
        <p:spPr bwMode="auto">
          <a:xfrm>
            <a:off x="0" y="1082675"/>
            <a:ext cx="9144000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-22225"/>
            <a:ext cx="7467600" cy="1219200"/>
          </a:xfrm>
        </p:spPr>
        <p:txBody>
          <a:bodyPr/>
          <a:lstStyle/>
          <a:p>
            <a:pPr eaLnBrk="1" hangingPunct="1"/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7).</a:t>
            </a:r>
            <a:r>
              <a:rPr lang="zh-TW" altLang="en-US" sz="4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因「異端邪說」客死異鄉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619672" y="4509120"/>
            <a:ext cx="6048672" cy="165601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zh-TW" sz="26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1769</a:t>
            </a:r>
            <a:r>
              <a:rPr lang="zh-TW" altLang="en-US" sz="26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年瑞典哥德堡的兩位基督教領袖，宣怖他的書為異端邪說</a:t>
            </a:r>
          </a:p>
          <a:p>
            <a:pPr eaLnBrk="1" hangingPunct="1"/>
            <a:r>
              <a:rPr lang="en-US" altLang="zh-TW" sz="26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1771</a:t>
            </a:r>
            <a:r>
              <a:rPr lang="zh-TW" altLang="en-US" sz="26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避居英國，直到去世。</a:t>
            </a:r>
            <a:endParaRPr lang="zh-TW" altLang="zh-TW" sz="26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30" name="Picture 6" descr="https://www.no-gods-no-masters.com/bands_logos/heres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9144000" cy="212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notorious-rob.com/wp-content/uploads/2013/08/HeresyStam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56544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-128588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8).</a:t>
            </a:r>
            <a:r>
              <a:rPr lang="zh-TW" altLang="en-US" sz="4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預知死期、瀟灑告別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8313" y="5734050"/>
            <a:ext cx="8229600" cy="1079500"/>
          </a:xfrm>
        </p:spPr>
        <p:txBody>
          <a:bodyPr>
            <a:noAutofit/>
          </a:bodyPr>
          <a:lstStyle/>
          <a:p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1771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(83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歲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回到倫敦，日以繼夜地寫作，並且打坐及高聲和靈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說話。</a:t>
            </a:r>
            <a:endParaRPr lang="zh-TW" altLang="en-US" sz="20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1772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29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日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(84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歲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，依自己三週前所預測時間，當日下午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點準時往生。</a:t>
            </a:r>
          </a:p>
        </p:txBody>
      </p:sp>
      <p:pic>
        <p:nvPicPr>
          <p:cNvPr id="38915" name="Picture 4" descr="09"/>
          <p:cNvPicPr>
            <a:picLocks noChangeAspect="1" noChangeArrowheads="1"/>
          </p:cNvPicPr>
          <p:nvPr/>
        </p:nvPicPr>
        <p:blipFill rotWithShape="1">
          <a:blip r:embed="rId2"/>
          <a:srcRect l="5291" t="8699" r="8513" b="15868"/>
          <a:stretch/>
        </p:blipFill>
        <p:spPr bwMode="auto">
          <a:xfrm>
            <a:off x="1043608" y="1121916"/>
            <a:ext cx="7150100" cy="443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984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3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    9).</a:t>
            </a:r>
            <a:r>
              <a:rPr lang="zh-TW" altLang="en-US" sz="3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死後百年平反、重獲榮譽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03213" y="531177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zh-TW" sz="18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哲學家康德對他的態度前恭後崌，先於</a:t>
            </a: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1763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大加稱許，再於</a:t>
            </a: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1766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年看完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zh-TW" altLang="en-US" sz="1800" u="sng" dirty="0" smtClean="0">
                <a:latin typeface="標楷體" pitchFamily="65" charset="-120"/>
                <a:ea typeface="標楷體" pitchFamily="65" charset="-120"/>
              </a:rPr>
              <a:t>天堂的奧秘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後，發現書中批評離群索居的哲學家的觀點後，惱羞成怒地</a:t>
            </a:r>
          </a:p>
          <a:p>
            <a:pPr>
              <a:lnSpc>
                <a:spcPct val="90000"/>
              </a:lnSpc>
              <a:buNone/>
            </a:pP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痛斥荒誕不經！從此，德國宗教及哲學界，對他的觀點視為禁忌</a:t>
            </a: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18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</a:pPr>
            <a:endParaRPr lang="zh-TW" altLang="zh-TW" sz="18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9939" name="Picture 4" descr="10"/>
          <p:cNvPicPr>
            <a:picLocks noChangeAspect="1" noChangeArrowheads="1"/>
          </p:cNvPicPr>
          <p:nvPr/>
        </p:nvPicPr>
        <p:blipFill rotWithShape="1">
          <a:blip r:embed="rId2"/>
          <a:srcRect l="5762" t="5902" r="7483" b="14791"/>
          <a:stretch/>
        </p:blipFill>
        <p:spPr bwMode="auto">
          <a:xfrm>
            <a:off x="419100" y="1412875"/>
            <a:ext cx="573722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3"/>
          <p:cNvSpPr>
            <a:spLocks noChangeArrowheads="1"/>
          </p:cNvSpPr>
          <p:nvPr/>
        </p:nvSpPr>
        <p:spPr bwMode="auto">
          <a:xfrm>
            <a:off x="6156325" y="1412875"/>
            <a:ext cx="2736850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1772/4/5 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死後安葬於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倫敦。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kumimoji="0" lang="zh-TW" altLang="en-US" dirty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1908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18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日，瑞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典皇家科學院安排，瑞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典國王派遣戰艦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en-US" altLang="zh-TW" dirty="0" err="1">
                <a:latin typeface="標楷體" pitchFamily="65" charset="-120"/>
                <a:ea typeface="標楷體" pitchFamily="65" charset="-120"/>
              </a:rPr>
              <a:t>Filgia</a:t>
            </a: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) 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將其迎回瑞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典，重新以</a:t>
            </a:r>
            <a:r>
              <a:rPr kumimoji="0" lang="zh-TW" altLang="en-US" u="sng" dirty="0">
                <a:latin typeface="標楷體" pitchFamily="65" charset="-120"/>
                <a:ea typeface="標楷體" pitchFamily="65" charset="-120"/>
              </a:rPr>
              <a:t>國禮安葬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在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Uppsala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大教堂皇家墓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園旁。</a:t>
            </a:r>
            <a:endParaRPr kumimoji="0"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kumimoji="0" lang="zh-TW" altLang="en-US" dirty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endParaRPr kumimoji="0" lang="zh-TW" altLang="en-US" dirty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kumimoji="0" lang="zh-TW" altLang="zh-TW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0" name="Picture 8" descr="ring-179693_1280"/>
          <p:cNvPicPr>
            <a:picLocks noChangeAspect="1" noChangeArrowheads="1"/>
          </p:cNvPicPr>
          <p:nvPr/>
        </p:nvPicPr>
        <p:blipFill>
          <a:blip r:embed="rId2"/>
          <a:srcRect l="12500" r="10429"/>
          <a:stretch>
            <a:fillRect/>
          </a:stretch>
        </p:blipFill>
        <p:spPr bwMode="auto">
          <a:xfrm>
            <a:off x="0" y="4763"/>
            <a:ext cx="9396413" cy="6848475"/>
          </a:xfrm>
          <a:prstGeom prst="rect">
            <a:avLst/>
          </a:prstGeom>
          <a:noFill/>
        </p:spPr>
      </p:pic>
      <p:sp>
        <p:nvSpPr>
          <p:cNvPr id="49155" name="Rectangle 16"/>
          <p:cNvSpPr>
            <a:spLocks noChangeArrowheads="1"/>
          </p:cNvSpPr>
          <p:nvPr/>
        </p:nvSpPr>
        <p:spPr bwMode="auto">
          <a:xfrm rot="-5400000">
            <a:off x="-1651000" y="1636712"/>
            <a:ext cx="6919913" cy="3617913"/>
          </a:xfrm>
          <a:prstGeom prst="rect">
            <a:avLst/>
          </a:prstGeom>
          <a:solidFill>
            <a:srgbClr val="041B31">
              <a:alpha val="70195"/>
            </a:srgbClr>
          </a:solidFill>
          <a:ln w="6350">
            <a:noFill/>
            <a:miter lim="800000"/>
            <a:headEnd/>
            <a:tailEnd/>
          </a:ln>
        </p:spPr>
        <p:txBody>
          <a:bodyPr lIns="38405" tIns="19202" rIns="38405" bIns="19202" anchor="ctr"/>
          <a:lstStyle/>
          <a:p>
            <a:pPr algn="ctr" defTabSz="766763"/>
            <a:endParaRPr lang="zh-TW" altLang="en-US" sz="1500" b="0">
              <a:solidFill>
                <a:srgbClr val="FFFFFF"/>
              </a:solidFill>
              <a:latin typeface="Lato Light"/>
              <a:ea typeface="MS PGothic" pitchFamily="34" charset="-128"/>
            </a:endParaRPr>
          </a:p>
        </p:txBody>
      </p:sp>
      <p:sp>
        <p:nvSpPr>
          <p:cNvPr id="25" name="AutoShape 2"/>
          <p:cNvSpPr>
            <a:spLocks/>
          </p:cNvSpPr>
          <p:nvPr/>
        </p:nvSpPr>
        <p:spPr bwMode="auto">
          <a:xfrm>
            <a:off x="42863" y="1357298"/>
            <a:ext cx="3449637" cy="71438"/>
          </a:xfrm>
          <a:custGeom>
            <a:avLst/>
            <a:gdLst>
              <a:gd name="T0" fmla="*/ 734576191 w 21600"/>
              <a:gd name="T1" fmla="*/ 43130136 h 21600"/>
              <a:gd name="T2" fmla="*/ 734576191 w 21600"/>
              <a:gd name="T3" fmla="*/ 43130136 h 21600"/>
              <a:gd name="T4" fmla="*/ 734576191 w 21600"/>
              <a:gd name="T5" fmla="*/ 43130136 h 21600"/>
              <a:gd name="T6" fmla="*/ 734576191 w 21600"/>
              <a:gd name="T7" fmla="*/ 4313013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21336" tIns="21336" rIns="21336" bIns="21336" anchor="ctr"/>
          <a:lstStyle/>
          <a:p>
            <a:pPr algn="ctr" defTabSz="766763"/>
            <a:r>
              <a:rPr lang="zh-TW" altLang="en-US" sz="3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聖經</a:t>
            </a:r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的雙重意涵</a:t>
            </a:r>
          </a:p>
          <a:p>
            <a:pPr algn="ctr" defTabSz="766763"/>
            <a:endParaRPr lang="zh-TW" altLang="es-ES" sz="36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25424" y="1628800"/>
            <a:ext cx="3267076" cy="434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794" tIns="38397" rIns="76794" bIns="38397">
            <a:spAutoFit/>
          </a:bodyPr>
          <a:lstStyle/>
          <a:p>
            <a:pPr algn="ctr" defTabSz="766763">
              <a:lnSpc>
                <a:spcPct val="110000"/>
              </a:lnSpc>
            </a:pPr>
            <a:r>
              <a:rPr lang="zh-TW" altLang="en-US" sz="1800" b="1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上天以</a:t>
            </a:r>
            <a:r>
              <a:rPr lang="zh-TW" altLang="en-US" sz="24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道</a:t>
            </a:r>
            <a:r>
              <a:rPr lang="zh-TW" altLang="en-US" sz="1800" b="1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連接</a:t>
            </a:r>
            <a:r>
              <a:rPr lang="zh-TW" altLang="en-US" sz="1800" b="1" dirty="0" smtClean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人</a:t>
            </a:r>
            <a:endParaRPr lang="en-US" altLang="zh-TW" sz="1800" b="1" dirty="0" smtClean="0">
              <a:solidFill>
                <a:srgbClr val="00B0F0"/>
              </a:solidFill>
              <a:latin typeface="標楷體" pitchFamily="65" charset="-120"/>
              <a:ea typeface="標楷體" pitchFamily="65" charset="-120"/>
            </a:endParaRPr>
          </a:p>
          <a:p>
            <a:pPr algn="ctr" defTabSz="766763">
              <a:lnSpc>
                <a:spcPct val="110000"/>
              </a:lnSpc>
            </a:pPr>
            <a:endParaRPr lang="zh-TW" altLang="en-US" sz="1800" b="1" dirty="0">
              <a:solidFill>
                <a:srgbClr val="00B0F0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110000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人的思維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400" b="1" dirty="0" smtClean="0">
                <a:solidFill>
                  <a:srgbClr val="92D050"/>
                </a:solidFill>
                <a:latin typeface="標楷體" pitchFamily="65" charset="-120"/>
                <a:ea typeface="標楷體" pitchFamily="65" charset="-120"/>
              </a:rPr>
              <a:t>物質性</a:t>
            </a:r>
            <a:endParaRPr lang="en-US" altLang="zh-TW" sz="2400" b="1" dirty="0" smtClean="0">
              <a:solidFill>
                <a:srgbClr val="92D050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110000"/>
              </a:lnSpc>
            </a:pPr>
            <a:r>
              <a:rPr lang="en-US" altLang="zh-TW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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讀聖經</a:t>
            </a:r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的</a:t>
            </a:r>
            <a:r>
              <a:rPr lang="zh-TW" altLang="en-US" sz="2400" b="1" dirty="0" smtClean="0">
                <a:solidFill>
                  <a:srgbClr val="92D050"/>
                </a:solidFill>
                <a:latin typeface="標楷體" pitchFamily="65" charset="-120"/>
                <a:ea typeface="標楷體" pitchFamily="65" charset="-120"/>
              </a:rPr>
              <a:t>外在意義</a:t>
            </a:r>
            <a:endParaRPr lang="en-US" altLang="zh-TW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110000"/>
              </a:lnSpc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天</a:t>
            </a:r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人的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思維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4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心靈性</a:t>
            </a:r>
            <a:endParaRPr lang="en-US" altLang="zh-TW" sz="24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110000"/>
              </a:lnSpc>
            </a:pPr>
            <a:r>
              <a:rPr lang="en-US" altLang="zh-TW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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聖經的</a:t>
            </a:r>
            <a:r>
              <a:rPr lang="zh-TW" altLang="en-US" sz="24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內在靈性意義</a:t>
            </a:r>
            <a:endParaRPr lang="en-US" altLang="zh-TW" sz="24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110000"/>
              </a:lnSpc>
            </a:pPr>
            <a:endParaRPr lang="en-US" altLang="zh-TW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110000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 兩</a:t>
            </a:r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種思維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方式不同卻是</a:t>
            </a:r>
            <a:r>
              <a:rPr lang="zh-TW" altLang="en-US" sz="24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合一</a:t>
            </a:r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的，因為它們彼此</a:t>
            </a:r>
            <a:r>
              <a:rPr lang="zh-TW" altLang="en-US" sz="24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內外相應</a:t>
            </a:r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defTabSz="766763">
              <a:lnSpc>
                <a:spcPct val="110000"/>
              </a:lnSpc>
              <a:buFontTx/>
              <a:buChar char="•"/>
            </a:pPr>
            <a:endParaRPr lang="en-US" altLang="zh-TW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357686" y="4500570"/>
            <a:ext cx="4500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6763"/>
            <a:r>
              <a:rPr lang="zh-TW" altLang="en-US" sz="4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瑞登波見證</a:t>
            </a:r>
            <a:endParaRPr lang="en-US" altLang="zh-TW" sz="48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 defTabSz="766763"/>
            <a:r>
              <a:rPr lang="zh-TW" altLang="en-US" sz="4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陰陽界相應關係</a:t>
            </a:r>
            <a:endParaRPr lang="en-US" altLang="zh-TW" sz="48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utoUpdateAnimBg="0"/>
      <p:bldP spid="2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9750" y="1785926"/>
            <a:ext cx="3719513" cy="435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405" tIns="19202" rIns="38405" bIns="19202">
            <a:spAutoFit/>
          </a:bodyPr>
          <a:lstStyle/>
          <a:p>
            <a:pPr algn="just" defTabSz="766763">
              <a:lnSpc>
                <a:spcPct val="130000"/>
              </a:lnSpc>
            </a:pPr>
            <a:r>
              <a:rPr lang="zh-TW" altLang="pt-BR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Raleway Light"/>
              </a:rPr>
              <a:t>例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Raleway Light"/>
              </a:rPr>
              <a:t>:</a:t>
            </a:r>
            <a:r>
              <a:rPr lang="zh-TW" altLang="pt-BR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Raleway Light"/>
              </a:rPr>
              <a:t>啟示錄</a:t>
            </a:r>
            <a:r>
              <a:rPr lang="zh-TW" altLang="pt-BR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Raleway Light"/>
              </a:rPr>
              <a:t>中描述新耶路撒冷</a:t>
            </a:r>
            <a:r>
              <a:rPr lang="zh-TW" altLang="pt-BR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Raleway Light"/>
              </a:rPr>
              <a:t>（</a:t>
            </a:r>
            <a:r>
              <a:rPr lang="pt-BR" altLang="zh-TW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Raleway Light"/>
              </a:rPr>
              <a:t>21:1,2,16</a:t>
            </a:r>
            <a:r>
              <a:rPr lang="zh-TW" altLang="pt-BR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Raleway Light"/>
              </a:rPr>
              <a:t>，</a:t>
            </a:r>
            <a:r>
              <a:rPr lang="pt-BR" altLang="zh-TW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Raleway Light"/>
              </a:rPr>
              <a:t>17</a:t>
            </a:r>
            <a:r>
              <a:rPr lang="zh-TW" altLang="pt-BR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Raleway Light"/>
              </a:rPr>
              <a:t>，</a:t>
            </a:r>
            <a:r>
              <a:rPr lang="pt-BR" altLang="zh-TW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Raleway Light"/>
              </a:rPr>
              <a:t>18</a:t>
            </a:r>
            <a:r>
              <a:rPr lang="zh-TW" altLang="pt-BR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Raleway Light"/>
              </a:rPr>
              <a:t>）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  <a:cs typeface="Raleway Light"/>
              </a:rPr>
              <a:t>:</a:t>
            </a:r>
            <a:endParaRPr lang="zh-TW" altLang="pt-BR" sz="24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Raleway Light"/>
            </a:endParaRPr>
          </a:p>
          <a:p>
            <a:pPr algn="just" defTabSz="766763">
              <a:lnSpc>
                <a:spcPct val="130000"/>
              </a:lnSpc>
            </a:pPr>
            <a:r>
              <a:rPr lang="zh-TW" altLang="pt-BR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Raleway Light"/>
              </a:rPr>
              <a:t>  「我又看見了一個新天新地；因為先前的天地已經過去了，海也不再有了。我又看見聖城新耶路撒冷由上天那裏從天而降，預備好了，就如新婦妝飾整齊，等候</a:t>
            </a:r>
            <a:r>
              <a:rPr lang="zh-TW" altLang="pt-BR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Raleway Light"/>
              </a:rPr>
              <a:t>丈夫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  <a:cs typeface="Raleway Light"/>
              </a:rPr>
              <a:t>。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  <a:cs typeface="Raleway Light"/>
              </a:rPr>
              <a:t>」</a:t>
            </a:r>
            <a:endParaRPr lang="zh-TW" altLang="en-US" sz="24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Raleway Light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8313" y="214290"/>
            <a:ext cx="4637087" cy="151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405" tIns="19202" rIns="38405" bIns="19202">
            <a:spAutoFit/>
          </a:bodyPr>
          <a:lstStyle/>
          <a:p>
            <a:pPr defTabSz="766763"/>
            <a:r>
              <a:rPr lang="id-ID" sz="32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天人和人</a:t>
            </a:r>
            <a:br>
              <a:rPr lang="id-ID" sz="32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id-ID" sz="32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對上天的話解讀不同</a:t>
            </a:r>
            <a:endParaRPr lang="en-US" altLang="zh-TW" sz="3200" b="1" dirty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/>
            <a:r>
              <a:rPr lang="id-ID" sz="32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卻相應合一</a:t>
            </a:r>
          </a:p>
        </p:txBody>
      </p:sp>
      <p:pic>
        <p:nvPicPr>
          <p:cNvPr id="50190" name="Picture 14" descr="lake-904480_1920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4586288" y="0"/>
            <a:ext cx="455771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007"/>
          <a:stretch/>
        </p:blipFill>
        <p:spPr>
          <a:xfrm>
            <a:off x="0" y="0"/>
            <a:ext cx="9180512" cy="6891930"/>
          </a:xfrm>
          <a:prstGeom prst="rect">
            <a:avLst/>
          </a:prstGeom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395536" y="2636912"/>
            <a:ext cx="3744416" cy="129614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/>
              <a:t/>
            </a:r>
            <a:br>
              <a:rPr lang="zh-TW" altLang="en-US" b="1" dirty="0" smtClean="0"/>
            </a:br>
            <a:r>
              <a:rPr lang="zh-TW" altLang="en-US" b="1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雙語的困惑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6480720"/>
            <a:ext cx="9180512" cy="40466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泡泡孩子的</a:t>
            </a:r>
            <a:r>
              <a:rPr lang="zh-TW" altLang="en-US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夢</a:t>
            </a:r>
          </a:p>
        </p:txBody>
      </p:sp>
    </p:spTree>
    <p:extLst>
      <p:ext uri="{BB962C8B-B14F-4D97-AF65-F5344CB8AC3E}">
        <p14:creationId xmlns="" xmlns:p14="http://schemas.microsoft.com/office/powerpoint/2010/main" val="246377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9750" y="1571613"/>
            <a:ext cx="3719513" cy="5044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405" tIns="19202" rIns="38405" bIns="19202">
            <a:spAutoFit/>
          </a:bodyPr>
          <a:lstStyle/>
          <a:p>
            <a:pPr algn="just" defTabSz="766763">
              <a:lnSpc>
                <a:spcPct val="130000"/>
              </a:lnSpc>
            </a:pPr>
            <a:r>
              <a:rPr lang="zh-TW" altLang="pt-BR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Raleway Light"/>
              </a:rPr>
              <a:t>「</a:t>
            </a:r>
            <a:r>
              <a:rPr lang="zh-TW" altLang="pt-BR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Raleway Light"/>
              </a:rPr>
              <a:t>城是四方的，長寬一樣。天使用葦子量那城，共有四千里，長、寬、高都是一樣；又量了城牆，按著人的尺寸，就是天使的尺寸，共有一百四十四肘。牆是碧玉造的；城是精金的，如同明淨的玻璃。城牆的根基是用各樣寶石修飾的；第一根基是碧玉；第二是藍寶石；第三是綠瑪瑙；第四是綠寶石；第五是紅瑪瑙；第六是紅寶石；第七是黃碧璽；第八是水蒼玉：第九是紅碧璽；第十是翡翠；第十一是紫瑪瑙；第十二是紫晶。十二個門是十二顆珍珠，每門是一顆珍珠」 </a:t>
            </a:r>
            <a:endParaRPr lang="zh-TW" altLang="en-US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Raleway Light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8313" y="0"/>
            <a:ext cx="4637087" cy="151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405" tIns="19202" rIns="38405" bIns="19202">
            <a:spAutoFit/>
          </a:bodyPr>
          <a:lstStyle/>
          <a:p>
            <a:pPr defTabSz="766763"/>
            <a:r>
              <a:rPr lang="id-ID" sz="32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天人和人</a:t>
            </a:r>
            <a:br>
              <a:rPr lang="id-ID" sz="32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id-ID" sz="32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對上天的話解讀不同</a:t>
            </a:r>
            <a:endParaRPr lang="en-US" altLang="zh-TW" sz="3200" b="1" dirty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/>
            <a:r>
              <a:rPr lang="id-ID" sz="32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卻相應合一</a:t>
            </a:r>
          </a:p>
        </p:txBody>
      </p:sp>
      <p:pic>
        <p:nvPicPr>
          <p:cNvPr id="50190" name="Picture 14" descr="lake-904480_1920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4586288" y="0"/>
            <a:ext cx="455771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68313" y="1785926"/>
            <a:ext cx="3719512" cy="410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405" tIns="19202" rIns="38405" bIns="19202">
            <a:spAutoFit/>
          </a:bodyPr>
          <a:lstStyle/>
          <a:p>
            <a:pPr defTabSz="766763"/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字面意思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defTabSz="766763"/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可見</a:t>
            </a: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天地</a:t>
            </a: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將會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消失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而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出現</a:t>
            </a: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新天地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。接著</a:t>
            </a: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聖城耶路撒冷就會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從天而降。</a:t>
            </a:r>
            <a:endParaRPr lang="zh-TW" altLang="en-US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/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pPr defTabSz="766763"/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天</a:t>
            </a:r>
            <a:r>
              <a:rPr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人從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心靈了解的意涵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上天啟示的天界教誨」。而「長、寬、和高都是一樣尺寸，共有四千里」的意思是說，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那些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教誨</a:t>
            </a:r>
            <a:r>
              <a:rPr lang="zh-TW" altLang="en-US" sz="2400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說明白良善</a:t>
            </a:r>
            <a:r>
              <a:rPr lang="zh-TW" altLang="en-US" sz="24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2400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真理的規範。</a:t>
            </a:r>
            <a:endParaRPr lang="zh-TW" altLang="en-US" sz="2400" b="1" dirty="0">
              <a:solidFill>
                <a:srgbClr val="FF006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8313" y="260350"/>
            <a:ext cx="4637087" cy="151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405" tIns="19202" rIns="38405" bIns="19202">
            <a:spAutoFit/>
          </a:bodyPr>
          <a:lstStyle/>
          <a:p>
            <a:pPr defTabSz="766763"/>
            <a:r>
              <a:rPr lang="id-ID" sz="32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天人和人</a:t>
            </a:r>
            <a:br>
              <a:rPr lang="id-ID" sz="32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id-ID" sz="32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對上天的話解讀不同</a:t>
            </a:r>
            <a:endParaRPr lang="en-US" altLang="zh-TW" sz="3200" b="1" dirty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/>
            <a:r>
              <a:rPr lang="id-ID" sz="32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卻相應合一</a:t>
            </a:r>
          </a:p>
        </p:txBody>
      </p:sp>
      <p:pic>
        <p:nvPicPr>
          <p:cNvPr id="51204" name="Picture 4" descr="lake-904480_1920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4586288" y="0"/>
            <a:ext cx="455771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68313" y="1916112"/>
            <a:ext cx="3719512" cy="373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405" tIns="19202" rIns="38405" bIns="19202">
            <a:spAutoFit/>
          </a:bodyPr>
          <a:lstStyle/>
          <a:p>
            <a:pPr defTabSz="766763"/>
            <a:r>
              <a:rPr lang="zh-TW" altLang="en-US" sz="2400" b="1" i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2400" b="1" i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牆</a:t>
            </a:r>
            <a:r>
              <a:rPr lang="zh-TW" altLang="en-US" sz="2400" b="1" i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」</a:t>
            </a:r>
            <a:r>
              <a:rPr lang="en-US" altLang="zh-TW" sz="2400" b="1" i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defTabSz="766763"/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保障</a:t>
            </a:r>
            <a:r>
              <a:rPr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安全的真理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/>
            <a:r>
              <a:rPr lang="zh-TW" altLang="en-US" sz="2400" b="1" i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2400" b="1" i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牆的尺寸是一百四十四個肘長</a:t>
            </a:r>
            <a:r>
              <a:rPr lang="zh-TW" altLang="en-US" sz="2400" b="1" i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」</a:t>
            </a:r>
            <a:r>
              <a:rPr lang="en-US" altLang="zh-TW" sz="2400" b="1" i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defTabSz="766763"/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（</a:t>
            </a:r>
            <a:r>
              <a:rPr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腕尺：由肘到手的中指尖的長度，約</a:t>
            </a:r>
            <a:r>
              <a:rPr lang="en-US" altLang="zh-TW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18</a:t>
            </a:r>
            <a:r>
              <a:rPr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22</a:t>
            </a:r>
            <a:r>
              <a:rPr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吋），指對天人的評價標準，讓他們了解所保護的真理的數量和特質。</a:t>
            </a:r>
          </a:p>
          <a:p>
            <a:pPr defTabSz="766763"/>
            <a:r>
              <a:rPr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 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8313" y="260350"/>
            <a:ext cx="4637087" cy="151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405" tIns="19202" rIns="38405" bIns="19202">
            <a:spAutoFit/>
          </a:bodyPr>
          <a:lstStyle/>
          <a:p>
            <a:pPr defTabSz="766763"/>
            <a:r>
              <a:rPr lang="id-ID" sz="32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天人和人</a:t>
            </a:r>
            <a:br>
              <a:rPr lang="id-ID" sz="32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id-ID" sz="32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對上天的話解讀不同</a:t>
            </a:r>
            <a:endParaRPr lang="en-US" altLang="zh-TW" sz="3200" b="1" dirty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/>
            <a:r>
              <a:rPr lang="id-ID" sz="32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卻相應合一</a:t>
            </a:r>
          </a:p>
        </p:txBody>
      </p:sp>
      <p:pic>
        <p:nvPicPr>
          <p:cNvPr id="51204" name="Picture 4" descr="lake-904480_1920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4586288" y="0"/>
            <a:ext cx="455771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68313" y="1916113"/>
            <a:ext cx="3719512" cy="4009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405" tIns="19202" rIns="38405" bIns="19202">
            <a:spAutoFit/>
          </a:bodyPr>
          <a:lstStyle/>
          <a:p>
            <a:pPr defTabSz="766763"/>
            <a:r>
              <a:rPr lang="zh-TW" altLang="en-US" sz="2400" b="1" i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  </a:t>
            </a:r>
            <a:endParaRPr lang="zh-TW" altLang="en-US" sz="2400" b="1" i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/>
            <a:r>
              <a:rPr lang="zh-TW" altLang="en-US" sz="2400" b="1" i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「</a:t>
            </a:r>
            <a:r>
              <a:rPr lang="zh-TW" altLang="en-US" sz="2400" b="1" i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十二個大珍珠大門</a:t>
            </a:r>
            <a:r>
              <a:rPr lang="zh-TW" altLang="en-US" sz="2400" b="1" i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」</a:t>
            </a:r>
            <a:r>
              <a:rPr lang="en-US" altLang="zh-TW" sz="2400" b="1" i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defTabSz="766763"/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引導</a:t>
            </a:r>
            <a:r>
              <a:rPr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性的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真理</a:t>
            </a: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珍珠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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真理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/>
            <a:r>
              <a:rPr lang="zh-TW" altLang="en-US" sz="2400" b="1" i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由</a:t>
            </a:r>
            <a:r>
              <a:rPr lang="zh-TW" altLang="en-US" sz="2400" b="1" i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寶石做成的城牆</a:t>
            </a:r>
            <a:r>
              <a:rPr lang="zh-TW" altLang="en-US" sz="2400" b="1" i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地基</a:t>
            </a:r>
            <a:r>
              <a:rPr lang="en-US" altLang="zh-TW" sz="2400" b="1" i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奠</a:t>
            </a:r>
            <a:r>
              <a:rPr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立教義的基礎性知識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/>
            <a:r>
              <a:rPr lang="zh-TW" altLang="en-US" sz="2400" b="1" i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城市</a:t>
            </a:r>
            <a:r>
              <a:rPr lang="zh-TW" altLang="en-US" sz="2400" b="1" i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和街道明淨如玻璃般的</a:t>
            </a:r>
            <a:r>
              <a:rPr lang="zh-TW" altLang="en-US" sz="2400" b="1" i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黃金</a:t>
            </a: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把</a:t>
            </a:r>
            <a:r>
              <a:rPr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教義中「善是從愛之中產生的真理」說明的清晰又明白。</a:t>
            </a:r>
          </a:p>
          <a:p>
            <a:pPr defTabSz="766763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8313" y="260350"/>
            <a:ext cx="4637087" cy="151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405" tIns="19202" rIns="38405" bIns="19202">
            <a:spAutoFit/>
          </a:bodyPr>
          <a:lstStyle/>
          <a:p>
            <a:pPr defTabSz="766763"/>
            <a:r>
              <a:rPr lang="id-ID" sz="32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天人和人</a:t>
            </a:r>
            <a:br>
              <a:rPr lang="id-ID" sz="32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id-ID" sz="32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對上天的話解讀不同</a:t>
            </a:r>
            <a:endParaRPr lang="en-US" altLang="zh-TW" sz="3200" b="1" dirty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/>
            <a:r>
              <a:rPr lang="id-ID" sz="32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卻相應合一</a:t>
            </a:r>
          </a:p>
        </p:txBody>
      </p:sp>
      <p:pic>
        <p:nvPicPr>
          <p:cNvPr id="51204" name="Picture 4" descr="lake-904480_1920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4586288" y="0"/>
            <a:ext cx="455771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7" descr="guy-924870_128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 l="12195"/>
          <a:stretch>
            <a:fillRect/>
          </a:stretch>
        </p:blipFill>
        <p:spPr>
          <a:xfrm>
            <a:off x="0" y="11106"/>
            <a:ext cx="9144000" cy="6938963"/>
          </a:xfrm>
        </p:spPr>
      </p:pic>
      <p:sp>
        <p:nvSpPr>
          <p:cNvPr id="15362" name="Rectangle 16"/>
          <p:cNvSpPr>
            <a:spLocks noChangeArrowheads="1"/>
          </p:cNvSpPr>
          <p:nvPr/>
        </p:nvSpPr>
        <p:spPr bwMode="auto">
          <a:xfrm rot="-5400000">
            <a:off x="-1388271" y="1373982"/>
            <a:ext cx="6919913" cy="4143372"/>
          </a:xfrm>
          <a:prstGeom prst="rect">
            <a:avLst/>
          </a:prstGeom>
          <a:solidFill>
            <a:srgbClr val="041B31">
              <a:alpha val="70195"/>
            </a:srgbClr>
          </a:solidFill>
          <a:ln w="6350">
            <a:noFill/>
            <a:miter lim="800000"/>
            <a:headEnd/>
            <a:tailEnd/>
          </a:ln>
        </p:spPr>
        <p:txBody>
          <a:bodyPr lIns="38405" tIns="19202" rIns="38405" bIns="19202" anchor="ctr"/>
          <a:lstStyle/>
          <a:p>
            <a:pPr algn="ctr" defTabSz="766763"/>
            <a:endParaRPr lang="zh-TW" altLang="en-US" sz="1500" b="0">
              <a:solidFill>
                <a:srgbClr val="FFFFFF"/>
              </a:solidFill>
              <a:latin typeface="Lato Light"/>
              <a:ea typeface="MS PGothic" pitchFamily="34" charset="-128"/>
            </a:endParaRPr>
          </a:p>
        </p:txBody>
      </p:sp>
      <p:sp>
        <p:nvSpPr>
          <p:cNvPr id="25" name="AutoShape 2"/>
          <p:cNvSpPr>
            <a:spLocks/>
          </p:cNvSpPr>
          <p:nvPr/>
        </p:nvSpPr>
        <p:spPr bwMode="auto">
          <a:xfrm>
            <a:off x="114300" y="357166"/>
            <a:ext cx="3449638" cy="2143140"/>
          </a:xfrm>
          <a:custGeom>
            <a:avLst/>
            <a:gdLst>
              <a:gd name="T0" fmla="*/ 734576191 w 21600"/>
              <a:gd name="T1" fmla="*/ 43130136 h 21600"/>
              <a:gd name="T2" fmla="*/ 734576191 w 21600"/>
              <a:gd name="T3" fmla="*/ 43130136 h 21600"/>
              <a:gd name="T4" fmla="*/ 734576191 w 21600"/>
              <a:gd name="T5" fmla="*/ 43130136 h 21600"/>
              <a:gd name="T6" fmla="*/ 734576191 w 21600"/>
              <a:gd name="T7" fmla="*/ 4313013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21336" tIns="21336" rIns="21336" bIns="21336" anchor="ctr"/>
          <a:lstStyle/>
          <a:p>
            <a:pPr algn="ctr" defTabSz="766763"/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天界人間</a:t>
            </a:r>
            <a:r>
              <a:rPr lang="zh-TW" altLang="en-US" sz="28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存在</a:t>
            </a:r>
            <a:endParaRPr lang="en-US" altLang="zh-TW" sz="28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ctr" defTabSz="766763"/>
            <a:r>
              <a:rPr lang="zh-TW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相應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的關係</a:t>
            </a:r>
          </a:p>
          <a:p>
            <a:pPr algn="ctr" defTabSz="766763"/>
            <a:r>
              <a:rPr lang="en-US" altLang="zh-TW" sz="2800" b="1" dirty="0">
                <a:solidFill>
                  <a:schemeClr val="bg1"/>
                </a:solidFill>
                <a:ea typeface="標楷體" pitchFamily="65" charset="-120"/>
              </a:rPr>
              <a:t>Correspondence</a:t>
            </a:r>
            <a:r>
              <a:rPr lang="zh-TW" altLang="en-US" sz="28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28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s-ES" sz="28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48704" y="2500306"/>
            <a:ext cx="4284663" cy="312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794" tIns="38397" rIns="76794" bIns="38397">
            <a:spAutoFit/>
          </a:bodyPr>
          <a:lstStyle/>
          <a:p>
            <a:pPr defTabSz="766763">
              <a:lnSpc>
                <a:spcPct val="110000"/>
              </a:lnSpc>
              <a:buFontTx/>
              <a:buChar char="•"/>
            </a:pPr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相應是</a:t>
            </a:r>
            <a:r>
              <a:rPr lang="zh-TW" altLang="en-US" sz="24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通天</a:t>
            </a:r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的知識</a:t>
            </a:r>
          </a:p>
          <a:p>
            <a:pPr defTabSz="766763">
              <a:lnSpc>
                <a:spcPct val="110000"/>
              </a:lnSpc>
              <a:buFontTx/>
              <a:buChar char="•"/>
            </a:pPr>
            <a:endParaRPr lang="zh-TW" altLang="en-US" sz="1800" b="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110000"/>
              </a:lnSpc>
              <a:buFontTx/>
              <a:buChar char="•"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相應法是</a:t>
            </a:r>
            <a:r>
              <a:rPr lang="zh-TW" altLang="en-US" sz="24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了解生死的鑰匙</a:t>
            </a:r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110000"/>
              </a:lnSpc>
              <a:buFontTx/>
              <a:buChar char="•"/>
            </a:pPr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天界是</a:t>
            </a:r>
            <a:r>
              <a:rPr lang="zh-TW" altLang="en-US" sz="24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因</a:t>
            </a:r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，自然界是</a:t>
            </a:r>
            <a:r>
              <a:rPr lang="zh-TW" altLang="en-US" sz="24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果</a:t>
            </a:r>
          </a:p>
          <a:p>
            <a:pPr defTabSz="766763">
              <a:lnSpc>
                <a:spcPct val="110000"/>
              </a:lnSpc>
              <a:buFontTx/>
              <a:buChar char="•"/>
            </a:pPr>
            <a:endParaRPr lang="zh-TW" altLang="en-US" sz="2400" b="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110000"/>
              </a:lnSpc>
              <a:buFontTx/>
              <a:buChar char="•"/>
            </a:pPr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人</a:t>
            </a:r>
            <a:r>
              <a:rPr lang="zh-TW" altLang="en-US" sz="24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兼具</a:t>
            </a:r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靈性和物質性</a:t>
            </a:r>
          </a:p>
          <a:p>
            <a:pPr defTabSz="766763">
              <a:lnSpc>
                <a:spcPct val="110000"/>
              </a:lnSpc>
              <a:buFontTx/>
              <a:buChar char="•"/>
            </a:pPr>
            <a:endParaRPr lang="en-US" altLang="zh-TW" sz="1800" b="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utoUpdateAnimBg="0"/>
      <p:bldP spid="2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loudwire.com/files/2015/06/Angel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808" y="0"/>
            <a:ext cx="91588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相應</a:t>
            </a:r>
            <a:r>
              <a:rPr lang="en-US" altLang="zh-TW" b="1" dirty="0">
                <a:solidFill>
                  <a:srgbClr val="FFFF00"/>
                </a:solidFill>
                <a:ea typeface="標楷體" pitchFamily="65" charset="-120"/>
              </a:rPr>
              <a:t>(Correspondence)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是通天的知識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8" name="Picture 4" descr="https://drbillwooten.files.wordpress.com/2016/01/self-reflec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770485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84784"/>
            <a:ext cx="8147248" cy="252028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瑞登波的時代已經沒人知道「相應」是甚麼了。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只要人愛自我和物質世界，就和天界隔離了。因為愛了肉體感官的刺激，就只在意世間的事物，對靈性事物沒興趣、無法想像也不接受。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b="1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遠古的人認為，「相應」是最重要的知識。藉由「相應」，不但能獲得聰明和智慧，也讓信天的人能和天界溝通。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00439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photographyblogger.net/wp-content/uploads/2010/06/mountainreflection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877" y="-53464"/>
            <a:ext cx="9035721" cy="691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「相應法」是了解生死的鑰匙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了解「相應」才能明白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甚麼是靈界？</a:t>
            </a:r>
            <a:endParaRPr lang="en-US" altLang="zh-TW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靈界對自然界的「澆灌」是甚麼？</a:t>
            </a:r>
            <a:endParaRPr lang="en-US" altLang="zh-TW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所謂「屬靈的」相對於「屬世的」是甚麼？</a:t>
            </a:r>
            <a:endParaRPr lang="en-US" altLang="zh-TW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人的靈魂究竟是甚麼？</a:t>
            </a:r>
            <a:endParaRPr lang="en-US" altLang="zh-TW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人的靈魂進入肉體及死亡後的狀態？</a:t>
            </a:r>
            <a:endParaRPr lang="zh-TW" altLang="en-US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AutoShape 2" descr="「reflecti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4" descr="「reflection」的圖片搜尋結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84715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oudwire.com/files/2015/06/Angel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808" y="0"/>
            <a:ext cx="91588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天界是因，自然界是果</a:t>
            </a:r>
            <a:endParaRPr lang="zh-TW" altLang="en-US" dirty="0">
              <a:solidFill>
                <a:srgbClr val="FFC000"/>
              </a:solidFill>
            </a:endParaRPr>
          </a:p>
        </p:txBody>
      </p:sp>
      <p:pic>
        <p:nvPicPr>
          <p:cNvPr id="3074" name="Picture 2" descr="「reflection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81225"/>
            <a:ext cx="5544616" cy="25170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1874" y="1340768"/>
            <a:ext cx="7825444" cy="3312368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甚麼叫「相應」？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自然界和靈界存在相應的關係。不僅在自然界的一般事物中，也在各別或獨特的事物中。任何自然界事物，都是源自靈界的相應物。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自然界的存在和存續全都靠著靈界。整个來說，自然界對靈界的關係，就像因果關係一樣，而靈界是因，自然界是果。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所謂自然界，指的是一切在太陽之下，接受太陽的光和熱，而得以存活的一切事物。靈界在這裡指的是天界，以及各層次天界中的一切事物。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7000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oudwire.com/files/2015/06/Angel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808" y="0"/>
            <a:ext cx="91588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人兼具靈性和物質性</a:t>
            </a:r>
            <a:r>
              <a:rPr lang="zh-TW" altLang="en-US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solidFill>
                <a:srgbClr val="FFC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人是依據上天形象而生，就是較小形態的天界和世界，因此在人之中，同時具有靈界和自然界。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人的靈性指心意識、理解力和意志力。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人的物質指肉體和相關的知覺與行動。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人在物質界的作為，也就肉體的知覺和行動產生的作為，全都來自他的靈性，也就是心意識、理解力和意志力。這種就是「相應」的關係。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1059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9" descr="child-594519_64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411413" y="3357563"/>
            <a:ext cx="6732587" cy="4479925"/>
          </a:xfrm>
        </p:spPr>
      </p:pic>
      <p:pic>
        <p:nvPicPr>
          <p:cNvPr id="16386" name="Picture 8" descr="sunglasses-635269_64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419475" y="-26988"/>
            <a:ext cx="5724525" cy="3810001"/>
          </a:xfrm>
        </p:spPr>
      </p:pic>
      <p:sp>
        <p:nvSpPr>
          <p:cNvPr id="16387" name="Rectangle 9"/>
          <p:cNvSpPr>
            <a:spLocks noChangeArrowheads="1"/>
          </p:cNvSpPr>
          <p:nvPr/>
        </p:nvSpPr>
        <p:spPr bwMode="auto">
          <a:xfrm rot="-3960847">
            <a:off x="-3696048" y="-651644"/>
            <a:ext cx="10528301" cy="5399088"/>
          </a:xfrm>
          <a:prstGeom prst="rect">
            <a:avLst/>
          </a:prstGeom>
          <a:solidFill>
            <a:srgbClr val="041B31"/>
          </a:solidFill>
          <a:ln w="6350">
            <a:noFill/>
            <a:miter lim="800000"/>
            <a:headEnd/>
            <a:tailEnd/>
          </a:ln>
        </p:spPr>
        <p:txBody>
          <a:bodyPr vert="eaVert" lIns="38405" tIns="19202" rIns="38405" bIns="19202" anchor="ctr"/>
          <a:lstStyle/>
          <a:p>
            <a:pPr algn="ctr" defTabSz="766763"/>
            <a:endParaRPr lang="zh-TW" altLang="en-US" sz="1500" b="0">
              <a:solidFill>
                <a:srgbClr val="FFFFFF"/>
              </a:solidFill>
              <a:latin typeface="Lato Light"/>
              <a:ea typeface="MS PGothic" pitchFamily="34" charset="-128"/>
            </a:endParaRPr>
          </a:p>
        </p:txBody>
      </p:sp>
      <p:sp>
        <p:nvSpPr>
          <p:cNvPr id="28674" name="AutoShape 2"/>
          <p:cNvSpPr>
            <a:spLocks/>
          </p:cNvSpPr>
          <p:nvPr/>
        </p:nvSpPr>
        <p:spPr bwMode="auto">
          <a:xfrm>
            <a:off x="384175" y="2603500"/>
            <a:ext cx="3449638" cy="965200"/>
          </a:xfrm>
          <a:custGeom>
            <a:avLst/>
            <a:gdLst>
              <a:gd name="T0" fmla="*/ 734576191 w 21600"/>
              <a:gd name="T1" fmla="*/ 43130136 h 21600"/>
              <a:gd name="T2" fmla="*/ 734576191 w 21600"/>
              <a:gd name="T3" fmla="*/ 43130136 h 21600"/>
              <a:gd name="T4" fmla="*/ 734576191 w 21600"/>
              <a:gd name="T5" fmla="*/ 43130136 h 21600"/>
              <a:gd name="T6" fmla="*/ 734576191 w 21600"/>
              <a:gd name="T7" fmla="*/ 4313013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21336" tIns="21336" rIns="21336" bIns="21336" anchor="ctr"/>
          <a:lstStyle/>
          <a:p>
            <a:pPr algn="ctr" defTabSz="766763"/>
            <a:r>
              <a:rPr lang="zh-TW" altLang="en-US" sz="4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表情反映心靈</a:t>
            </a:r>
            <a:endParaRPr lang="es-ES" sz="4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1692275" y="3683000"/>
            <a:ext cx="792163" cy="0"/>
          </a:xfrm>
          <a:prstGeom prst="line">
            <a:avLst/>
          </a:prstGeom>
          <a:noFill/>
          <a:ln w="2540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1828434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0" b="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7158" y="3767138"/>
            <a:ext cx="2936905" cy="99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794" tIns="38397" rIns="76794" bIns="38397">
            <a:spAutoFit/>
          </a:bodyPr>
          <a:lstStyle/>
          <a:p>
            <a:pPr defTabSz="766763">
              <a:lnSpc>
                <a:spcPct val="110000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人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臉是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心靈的鏡子</a:t>
            </a:r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，可以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呈現</a:t>
            </a:r>
            <a:r>
              <a:rPr lang="zh-TW" altLang="en-US" sz="28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靈性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面貌</a:t>
            </a:r>
            <a:endParaRPr lang="en-US" altLang="zh-TW" sz="28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51"/>
          <a:stretch/>
        </p:blipFill>
        <p:spPr>
          <a:xfrm>
            <a:off x="-36512" y="0"/>
            <a:ext cx="9180512" cy="6888427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323528" y="4869160"/>
            <a:ext cx="5328592" cy="12961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 smtClean="0"/>
              <a:t/>
            </a:r>
            <a:br>
              <a:rPr lang="zh-TW" altLang="en-US" sz="3600" b="1" dirty="0" smtClean="0"/>
            </a:b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荷花池中的</a:t>
            </a: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異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次元世</a:t>
            </a: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界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3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6480720"/>
            <a:ext cx="9180512" cy="40466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泡泡孩子的</a:t>
            </a:r>
            <a:r>
              <a:rPr lang="zh-TW" altLang="en-US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夢</a:t>
            </a:r>
          </a:p>
        </p:txBody>
      </p:sp>
    </p:spTree>
    <p:extLst>
      <p:ext uri="{BB962C8B-B14F-4D97-AF65-F5344CB8AC3E}">
        <p14:creationId xmlns="" xmlns:p14="http://schemas.microsoft.com/office/powerpoint/2010/main" val="201476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5" descr="shado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1700213"/>
            <a:ext cx="4349750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itle 1"/>
          <p:cNvSpPr>
            <a:spLocks noGrp="1"/>
          </p:cNvSpPr>
          <p:nvPr>
            <p:ph type="ctrTitle" idx="4294967295"/>
          </p:nvPr>
        </p:nvSpPr>
        <p:spPr>
          <a:xfrm>
            <a:off x="639762" y="427038"/>
            <a:ext cx="7772400" cy="566737"/>
          </a:xfrm>
        </p:spPr>
        <p:txBody>
          <a:bodyPr lIns="91324" tIns="45662" rIns="91324" bIns="45662">
            <a:normAutofit/>
          </a:bodyPr>
          <a:lstStyle/>
          <a:p>
            <a:pPr eaLnBrk="1" hangingPunct="1"/>
            <a:r>
              <a:rPr lang="zh-TW" altLang="en-US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天界和人間的相應關係</a:t>
            </a:r>
            <a:endParaRPr lang="en-US" altLang="zh-TW" b="1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411" name="Subtitle 2"/>
          <p:cNvSpPr txBox="1">
            <a:spLocks/>
          </p:cNvSpPr>
          <p:nvPr/>
        </p:nvSpPr>
        <p:spPr bwMode="auto">
          <a:xfrm>
            <a:off x="4499992" y="836712"/>
            <a:ext cx="43719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24" tIns="45662" rIns="91324" bIns="45662"/>
          <a:lstStyle/>
          <a:p>
            <a:pPr algn="r" defTabSz="457200">
              <a:lnSpc>
                <a:spcPct val="120000"/>
              </a:lnSpc>
              <a:spcBef>
                <a:spcPct val="20000"/>
              </a:spcBef>
            </a:pPr>
            <a:r>
              <a:rPr lang="en-US" altLang="zh-TW" sz="1600" b="1" dirty="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000" b="1" dirty="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獨特性</a:t>
            </a:r>
            <a:r>
              <a:rPr lang="zh-TW" altLang="en-US" sz="2000" b="1" dirty="0" smtClean="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相應</a:t>
            </a:r>
            <a:endParaRPr lang="en-US" altLang="zh-TW" sz="2000" b="1" dirty="0" smtClean="0">
              <a:solidFill>
                <a:srgbClr val="FF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 defTabSz="457200">
              <a:lnSpc>
                <a:spcPct val="120000"/>
              </a:lnSpc>
              <a:spcBef>
                <a:spcPct val="20000"/>
              </a:spcBef>
            </a:pPr>
            <a:r>
              <a:rPr lang="zh-TW" altLang="en-US" sz="20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天</a:t>
            </a:r>
            <a:r>
              <a:rPr lang="zh-TW" altLang="en-US" sz="2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人社群的位置與</a:t>
            </a:r>
            <a:r>
              <a:rPr lang="zh-TW" altLang="en-US" sz="20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功能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2000" dirty="0">
                <a:latin typeface="標楷體" pitchFamily="65" charset="-120"/>
                <a:ea typeface="標楷體" pitchFamily="65" charset="-120"/>
              </a:rPr>
            </a:br>
            <a:endParaRPr lang="zh-TW" altLang="en-US" sz="2000" dirty="0"/>
          </a:p>
          <a:p>
            <a:pPr algn="ctr" defTabSz="457200">
              <a:lnSpc>
                <a:spcPct val="120000"/>
              </a:lnSpc>
              <a:spcBef>
                <a:spcPct val="20000"/>
              </a:spcBef>
              <a:buFont typeface="Arial" charset="0"/>
              <a:buNone/>
            </a:pPr>
            <a:endParaRPr lang="en-US" altLang="zh-TW" sz="20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31913" y="1557338"/>
            <a:ext cx="3030537" cy="325437"/>
            <a:chOff x="1848067" y="2697524"/>
            <a:chExt cx="2311184" cy="316190"/>
          </a:xfrm>
        </p:grpSpPr>
        <p:cxnSp>
          <p:nvCxnSpPr>
            <p:cNvPr id="57" name="Straight Connector 56"/>
            <p:cNvCxnSpPr/>
            <p:nvPr/>
          </p:nvCxnSpPr>
          <p:spPr>
            <a:xfrm flipH="1" flipV="1">
              <a:off x="3661663" y="2697524"/>
              <a:ext cx="497588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1848067" y="2697524"/>
              <a:ext cx="181359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1476375" y="1196975"/>
            <a:ext cx="2159000" cy="1136650"/>
            <a:chOff x="838200" y="2992185"/>
            <a:chExt cx="1600200" cy="852868"/>
          </a:xfrm>
        </p:grpSpPr>
        <p:sp>
          <p:nvSpPr>
            <p:cNvPr id="17446" name="TextBox 59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306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>
              <a:spAutoFit/>
            </a:bodyPr>
            <a:lstStyle/>
            <a:p>
              <a:pPr defTabSz="457200"/>
              <a:r>
                <a:rPr lang="zh-TW" altLang="en-US" sz="2400" b="1" dirty="0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</a:rPr>
                <a:t>頭部</a:t>
              </a:r>
              <a:endParaRPr lang="en-US" altLang="zh-TW" sz="2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7447" name="TextBox 60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/>
            <a:lstStyle/>
            <a:p>
              <a:pPr defTabSz="457200">
                <a:spcBef>
                  <a:spcPct val="20000"/>
                </a:spcBef>
                <a:buFont typeface="Arial" charset="0"/>
                <a:buNone/>
              </a:pPr>
              <a:r>
                <a:rPr lang="zh-TW" altLang="en-US" b="1" smtClean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 </a:t>
              </a:r>
              <a:endParaRPr lang="en-US" altLang="zh-TW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643438" y="2708275"/>
            <a:ext cx="2797175" cy="576263"/>
            <a:chOff x="7528087" y="2680840"/>
            <a:chExt cx="2061939" cy="316190"/>
          </a:xfrm>
        </p:grpSpPr>
        <p:cxnSp>
          <p:nvCxnSpPr>
            <p:cNvPr id="5" name="Straight Connector 61"/>
            <p:cNvCxnSpPr/>
            <p:nvPr/>
          </p:nvCxnSpPr>
          <p:spPr>
            <a:xfrm flipV="1">
              <a:off x="7528087" y="2680840"/>
              <a:ext cx="498516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62"/>
            <p:cNvCxnSpPr/>
            <p:nvPr/>
          </p:nvCxnSpPr>
          <p:spPr>
            <a:xfrm>
              <a:off x="8026603" y="2680840"/>
              <a:ext cx="156342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66"/>
          <p:cNvGrpSpPr>
            <a:grpSpLocks/>
          </p:cNvGrpSpPr>
          <p:nvPr/>
        </p:nvGrpSpPr>
        <p:grpSpPr bwMode="auto">
          <a:xfrm>
            <a:off x="5846762" y="2349500"/>
            <a:ext cx="2297137" cy="1136650"/>
            <a:chOff x="838199" y="2992185"/>
            <a:chExt cx="2297137" cy="852868"/>
          </a:xfrm>
        </p:grpSpPr>
        <p:sp>
          <p:nvSpPr>
            <p:cNvPr id="17442" name="TextBox 67"/>
            <p:cNvSpPr txBox="1">
              <a:spLocks noChangeArrowheads="1"/>
            </p:cNvSpPr>
            <p:nvPr/>
          </p:nvSpPr>
          <p:spPr bwMode="auto">
            <a:xfrm>
              <a:off x="838199" y="2992185"/>
              <a:ext cx="2297137" cy="260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8396" tIns="19198" rIns="38396" bIns="19198">
              <a:spAutoFit/>
            </a:bodyPr>
            <a:lstStyle/>
            <a:p>
              <a:pPr algn="r" defTabSz="457200"/>
              <a:r>
                <a:rPr lang="zh-TW" altLang="en-US" sz="2000" b="1" dirty="0">
                  <a:solidFill>
                    <a:schemeClr val="tx2"/>
                  </a:solidFill>
                  <a:latin typeface="微軟正黑體" pitchFamily="34" charset="-120"/>
                  <a:ea typeface="微軟正黑體" pitchFamily="34" charset="-120"/>
                </a:rPr>
                <a:t>肝臟胰臟與脾臟</a:t>
              </a:r>
            </a:p>
          </p:txBody>
        </p:sp>
        <p:sp>
          <p:nvSpPr>
            <p:cNvPr id="17443" name="TextBox 68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/>
            <a:lstStyle/>
            <a:p>
              <a:pPr algn="r" defTabSz="457200">
                <a:lnSpc>
                  <a:spcPct val="120000"/>
                </a:lnSpc>
              </a:pPr>
              <a:r>
                <a:rPr lang="zh-TW" altLang="en-US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淨化良善與真理有關的天人</a:t>
              </a:r>
            </a:p>
          </p:txBody>
        </p:sp>
      </p:grpSp>
      <p:grpSp>
        <p:nvGrpSpPr>
          <p:cNvPr id="10" name="Group 70"/>
          <p:cNvGrpSpPr>
            <a:grpSpLocks/>
          </p:cNvGrpSpPr>
          <p:nvPr/>
        </p:nvGrpSpPr>
        <p:grpSpPr bwMode="auto">
          <a:xfrm flipV="1">
            <a:off x="5435600" y="3716338"/>
            <a:ext cx="2005013" cy="433387"/>
            <a:chOff x="7528087" y="2680840"/>
            <a:chExt cx="2061939" cy="316190"/>
          </a:xfrm>
        </p:grpSpPr>
        <p:cxnSp>
          <p:nvCxnSpPr>
            <p:cNvPr id="72" name="Straight Connector 71"/>
            <p:cNvCxnSpPr/>
            <p:nvPr/>
          </p:nvCxnSpPr>
          <p:spPr>
            <a:xfrm flipV="1">
              <a:off x="7528087" y="2680840"/>
              <a:ext cx="497935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8026022" y="2680840"/>
              <a:ext cx="156400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73"/>
          <p:cNvGrpSpPr>
            <a:grpSpLocks/>
          </p:cNvGrpSpPr>
          <p:nvPr/>
        </p:nvGrpSpPr>
        <p:grpSpPr bwMode="auto">
          <a:xfrm>
            <a:off x="5867400" y="3716338"/>
            <a:ext cx="1600200" cy="1138237"/>
            <a:chOff x="838200" y="2992185"/>
            <a:chExt cx="1600200" cy="852868"/>
          </a:xfrm>
        </p:grpSpPr>
        <p:sp>
          <p:nvSpPr>
            <p:cNvPr id="17438" name="TextBox 74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259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>
              <a:spAutoFit/>
            </a:bodyPr>
            <a:lstStyle/>
            <a:p>
              <a:pPr algn="r" defTabSz="457200"/>
              <a:r>
                <a:rPr lang="zh-TW" altLang="en-US" sz="2000" b="1" dirty="0">
                  <a:solidFill>
                    <a:schemeClr val="tx2"/>
                  </a:solidFill>
                  <a:latin typeface="微軟正黑體" pitchFamily="34" charset="-120"/>
                  <a:ea typeface="微軟正黑體" pitchFamily="34" charset="-120"/>
                </a:rPr>
                <a:t>手臂與手掌</a:t>
              </a:r>
            </a:p>
          </p:txBody>
        </p:sp>
        <p:sp>
          <p:nvSpPr>
            <p:cNvPr id="17439" name="TextBox 75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/>
            <a:lstStyle/>
            <a:p>
              <a:pPr algn="r" defTabSz="457200">
                <a:lnSpc>
                  <a:spcPct val="120000"/>
                </a:lnSpc>
              </a:pPr>
              <a:r>
                <a:rPr lang="zh-TW" altLang="en-US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良善中獲得真理力量的天人</a:t>
              </a:r>
            </a:p>
          </p:txBody>
        </p:sp>
      </p:grpSp>
      <p:grpSp>
        <p:nvGrpSpPr>
          <p:cNvPr id="12" name="Group 76"/>
          <p:cNvGrpSpPr>
            <a:grpSpLocks/>
          </p:cNvGrpSpPr>
          <p:nvPr/>
        </p:nvGrpSpPr>
        <p:grpSpPr bwMode="auto">
          <a:xfrm flipV="1">
            <a:off x="1331913" y="2781300"/>
            <a:ext cx="3527425" cy="358775"/>
            <a:chOff x="1848067" y="2697524"/>
            <a:chExt cx="2311184" cy="316190"/>
          </a:xfrm>
        </p:grpSpPr>
        <p:cxnSp>
          <p:nvCxnSpPr>
            <p:cNvPr id="7" name="Straight Connector 77"/>
            <p:cNvCxnSpPr/>
            <p:nvPr/>
          </p:nvCxnSpPr>
          <p:spPr>
            <a:xfrm flipH="1" flipV="1">
              <a:off x="3661025" y="2697524"/>
              <a:ext cx="498226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8"/>
            <p:cNvCxnSpPr/>
            <p:nvPr/>
          </p:nvCxnSpPr>
          <p:spPr>
            <a:xfrm flipH="1">
              <a:off x="1848067" y="2697524"/>
              <a:ext cx="181295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79"/>
          <p:cNvGrpSpPr>
            <a:grpSpLocks/>
          </p:cNvGrpSpPr>
          <p:nvPr/>
        </p:nvGrpSpPr>
        <p:grpSpPr bwMode="auto">
          <a:xfrm>
            <a:off x="1476375" y="2807584"/>
            <a:ext cx="1944688" cy="1038929"/>
            <a:chOff x="838200" y="3066596"/>
            <a:chExt cx="1600200" cy="778457"/>
          </a:xfrm>
        </p:grpSpPr>
        <p:sp>
          <p:nvSpPr>
            <p:cNvPr id="17434" name="TextBox 80"/>
            <p:cNvSpPr txBox="1">
              <a:spLocks noChangeArrowheads="1"/>
            </p:cNvSpPr>
            <p:nvPr/>
          </p:nvSpPr>
          <p:spPr bwMode="auto">
            <a:xfrm>
              <a:off x="838200" y="3066596"/>
              <a:ext cx="1600200" cy="259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>
              <a:spAutoFit/>
            </a:bodyPr>
            <a:lstStyle/>
            <a:p>
              <a:pPr defTabSz="457200"/>
              <a:r>
                <a:rPr lang="zh-TW" altLang="en-US" sz="2000" b="1" dirty="0">
                  <a:solidFill>
                    <a:schemeClr val="tx2"/>
                  </a:solidFill>
                  <a:latin typeface="微軟正黑體" pitchFamily="34" charset="-120"/>
                  <a:ea typeface="微軟正黑體" pitchFamily="34" charset="-120"/>
                </a:rPr>
                <a:t>胸部</a:t>
              </a:r>
            </a:p>
          </p:txBody>
        </p:sp>
        <p:sp>
          <p:nvSpPr>
            <p:cNvPr id="17435" name="TextBox 81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/>
            <a:lstStyle/>
            <a:p>
              <a:pPr defTabSz="457200">
                <a:lnSpc>
                  <a:spcPct val="120000"/>
                </a:lnSpc>
              </a:pPr>
              <a:r>
                <a:rPr lang="zh-TW" altLang="en-US" b="1" dirty="0">
                  <a:solidFill>
                    <a:schemeClr val="tx1"/>
                  </a:solidFill>
                  <a:ea typeface="微軟正黑體" pitchFamily="34" charset="-120"/>
                </a:rPr>
                <a:t>出於仁愛與信心，實踐良善的天人</a:t>
              </a:r>
              <a:endParaRPr lang="en-US" altLang="zh-TW" b="1" dirty="0">
                <a:solidFill>
                  <a:schemeClr val="tx1"/>
                </a:solidFill>
                <a:ea typeface="微軟正黑體" pitchFamily="34" charset="-120"/>
              </a:endParaRPr>
            </a:p>
          </p:txBody>
        </p:sp>
      </p:grpSp>
      <p:sp>
        <p:nvSpPr>
          <p:cNvPr id="17420" name="Rectangle 36"/>
          <p:cNvSpPr>
            <a:spLocks noChangeArrowheads="1"/>
          </p:cNvSpPr>
          <p:nvPr/>
        </p:nvSpPr>
        <p:spPr bwMode="auto">
          <a:xfrm>
            <a:off x="8196263" y="6640513"/>
            <a:ext cx="984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zh-TW" sz="1000" b="0" dirty="0">
                <a:solidFill>
                  <a:schemeClr val="tx1"/>
                </a:solidFill>
              </a:rPr>
              <a:t>Image: </a:t>
            </a:r>
            <a:r>
              <a:rPr lang="en-US" altLang="zh-TW" sz="1000" b="0" dirty="0" err="1">
                <a:solidFill>
                  <a:schemeClr val="tx1"/>
                </a:solidFill>
              </a:rPr>
              <a:t>freepik</a:t>
            </a:r>
            <a:endParaRPr lang="en-US" altLang="zh-TW" sz="1000" b="0" dirty="0">
              <a:solidFill>
                <a:schemeClr val="tx1"/>
              </a:solidFill>
            </a:endParaRPr>
          </a:p>
        </p:txBody>
      </p:sp>
      <p:sp>
        <p:nvSpPr>
          <p:cNvPr id="17421" name="Rectangle 37"/>
          <p:cNvSpPr>
            <a:spLocks noChangeArrowheads="1"/>
          </p:cNvSpPr>
          <p:nvPr/>
        </p:nvSpPr>
        <p:spPr bwMode="auto">
          <a:xfrm>
            <a:off x="2741613" y="6164263"/>
            <a:ext cx="3917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558ED5"/>
                </a:solidFill>
                <a:latin typeface="微軟正黑體" pitchFamily="34" charset="-120"/>
                <a:ea typeface="微軟正黑體" pitchFamily="34" charset="-120"/>
              </a:rPr>
              <a:t>天界的形象         最偉大的人</a:t>
            </a:r>
          </a:p>
        </p:txBody>
      </p:sp>
      <p:grpSp>
        <p:nvGrpSpPr>
          <p:cNvPr id="14" name="Group 76"/>
          <p:cNvGrpSpPr>
            <a:grpSpLocks/>
          </p:cNvGrpSpPr>
          <p:nvPr/>
        </p:nvGrpSpPr>
        <p:grpSpPr bwMode="auto">
          <a:xfrm flipV="1">
            <a:off x="1331913" y="3714750"/>
            <a:ext cx="3240087" cy="793750"/>
            <a:chOff x="1848067" y="2697524"/>
            <a:chExt cx="2311184" cy="316190"/>
          </a:xfrm>
        </p:grpSpPr>
        <p:cxnSp>
          <p:nvCxnSpPr>
            <p:cNvPr id="78" name="Straight Connector 77"/>
            <p:cNvCxnSpPr/>
            <p:nvPr/>
          </p:nvCxnSpPr>
          <p:spPr>
            <a:xfrm flipH="1" flipV="1">
              <a:off x="3661004" y="2697524"/>
              <a:ext cx="498247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1848067" y="2697524"/>
              <a:ext cx="1812937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79"/>
          <p:cNvGrpSpPr>
            <a:grpSpLocks/>
          </p:cNvGrpSpPr>
          <p:nvPr/>
        </p:nvGrpSpPr>
        <p:grpSpPr bwMode="auto">
          <a:xfrm>
            <a:off x="1476375" y="4076700"/>
            <a:ext cx="1944688" cy="1138238"/>
            <a:chOff x="838200" y="2992185"/>
            <a:chExt cx="1600200" cy="852868"/>
          </a:xfrm>
        </p:grpSpPr>
        <p:sp>
          <p:nvSpPr>
            <p:cNvPr id="17430" name="TextBox 80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259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>
              <a:spAutoFit/>
            </a:bodyPr>
            <a:lstStyle/>
            <a:p>
              <a:pPr defTabSz="457200"/>
              <a:r>
                <a:rPr lang="zh-TW" altLang="en-US" sz="2000" b="1" dirty="0">
                  <a:solidFill>
                    <a:schemeClr val="tx2"/>
                  </a:solidFill>
                  <a:latin typeface="微軟正黑體" pitchFamily="34" charset="-120"/>
                  <a:ea typeface="微軟正黑體" pitchFamily="34" charset="-120"/>
                </a:rPr>
                <a:t>腰部與生殖器</a:t>
              </a:r>
            </a:p>
          </p:txBody>
        </p:sp>
        <p:sp>
          <p:nvSpPr>
            <p:cNvPr id="17431" name="TextBox 81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/>
            <a:lstStyle/>
            <a:p>
              <a:pPr defTabSz="457200">
                <a:lnSpc>
                  <a:spcPct val="120000"/>
                </a:lnSpc>
              </a:pPr>
              <a:r>
                <a:rPr lang="zh-TW" altLang="en-US" b="1" dirty="0">
                  <a:solidFill>
                    <a:schemeClr val="tx1"/>
                  </a:solidFill>
                  <a:ea typeface="微軟正黑體" pitchFamily="34" charset="-120"/>
                </a:rPr>
                <a:t>婚姻之愛與傳宗接代的天人相應</a:t>
              </a:r>
              <a:endParaRPr lang="zh-TW" altLang="en-US" sz="1800" b="1" dirty="0">
                <a:solidFill>
                  <a:schemeClr val="tx1"/>
                </a:solidFill>
                <a:ea typeface="微軟正黑體" pitchFamily="34" charset="-120"/>
              </a:endParaRPr>
            </a:p>
            <a:p>
              <a:pPr defTabSz="457200">
                <a:lnSpc>
                  <a:spcPct val="120000"/>
                </a:lnSpc>
              </a:pPr>
              <a:endParaRPr lang="en-US" altLang="zh-TW" sz="1800" b="0" dirty="0">
                <a:solidFill>
                  <a:schemeClr val="tx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4859338" y="5445125"/>
            <a:ext cx="2581275" cy="504825"/>
            <a:chOff x="7528087" y="2680840"/>
            <a:chExt cx="2061939" cy="316190"/>
          </a:xfrm>
        </p:grpSpPr>
        <p:cxnSp>
          <p:nvCxnSpPr>
            <p:cNvPr id="62" name="Straight Connector 61"/>
            <p:cNvCxnSpPr/>
            <p:nvPr/>
          </p:nvCxnSpPr>
          <p:spPr>
            <a:xfrm flipV="1">
              <a:off x="7528087" y="2680840"/>
              <a:ext cx="498365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8026452" y="2680840"/>
              <a:ext cx="156357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5842000" y="5100638"/>
            <a:ext cx="1600200" cy="1136650"/>
            <a:chOff x="838200" y="2992185"/>
            <a:chExt cx="1600200" cy="852868"/>
          </a:xfrm>
        </p:grpSpPr>
        <p:sp>
          <p:nvSpPr>
            <p:cNvPr id="17426" name="TextBox 67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260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>
              <a:spAutoFit/>
            </a:bodyPr>
            <a:lstStyle/>
            <a:p>
              <a:pPr algn="r" defTabSz="457200"/>
              <a:r>
                <a:rPr lang="zh-TW" altLang="en-US" sz="2000" b="1" dirty="0">
                  <a:solidFill>
                    <a:schemeClr val="tx2"/>
                  </a:solidFill>
                  <a:latin typeface="微軟正黑體" pitchFamily="34" charset="-120"/>
                  <a:ea typeface="微軟正黑體" pitchFamily="34" charset="-120"/>
                </a:rPr>
                <a:t>腳部</a:t>
              </a:r>
            </a:p>
          </p:txBody>
        </p:sp>
        <p:sp>
          <p:nvSpPr>
            <p:cNvPr id="17427" name="TextBox 68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/>
            <a:lstStyle/>
            <a:p>
              <a:pPr algn="r" defTabSz="457200">
                <a:lnSpc>
                  <a:spcPct val="120000"/>
                </a:lnSpc>
              </a:pPr>
              <a:r>
                <a:rPr lang="zh-TW" altLang="en-US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兼具物質與靈性良善特質的天人</a:t>
              </a:r>
            </a:p>
          </p:txBody>
        </p:sp>
      </p:grpSp>
      <p:sp>
        <p:nvSpPr>
          <p:cNvPr id="43" name="TextBox 81"/>
          <p:cNvSpPr txBox="1">
            <a:spLocks noChangeArrowheads="1"/>
          </p:cNvSpPr>
          <p:nvPr/>
        </p:nvSpPr>
        <p:spPr bwMode="auto">
          <a:xfrm>
            <a:off x="1331913" y="1628800"/>
            <a:ext cx="2303462" cy="86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396" tIns="19198" rIns="38396" bIns="19198"/>
          <a:lstStyle/>
          <a:p>
            <a:r>
              <a:rPr lang="zh-TW" altLang="en-US" b="1" dirty="0" smtClean="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最</a:t>
            </a:r>
            <a:r>
              <a:rPr lang="zh-TW" altLang="en-US" b="1" dirty="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優秀的一群</a:t>
            </a:r>
            <a:r>
              <a:rPr lang="zh-TW" altLang="en-US" b="1" dirty="0" smtClean="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。良善</a:t>
            </a:r>
            <a:r>
              <a:rPr lang="zh-TW" altLang="en-US" b="1" dirty="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特質超越其他天</a:t>
            </a:r>
            <a:r>
              <a:rPr lang="zh-TW" altLang="en-US" b="1" dirty="0" smtClean="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人，</a:t>
            </a:r>
            <a:r>
              <a:rPr lang="zh-TW" altLang="en-US" b="1" dirty="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還具備愛、和平、純真、智慧和理解力</a:t>
            </a:r>
            <a:r>
              <a:rPr lang="zh-TW" altLang="en-US" b="1" dirty="0" smtClean="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等。</a:t>
            </a:r>
            <a:endParaRPr lang="en-US" altLang="zh-TW" b="1" dirty="0">
              <a:solidFill>
                <a:srgbClr val="FF00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5" descr="head"/>
          <p:cNvPicPr>
            <a:picLocks noChangeAspect="1" noChangeArrowheads="1"/>
          </p:cNvPicPr>
          <p:nvPr/>
        </p:nvPicPr>
        <p:blipFill>
          <a:blip r:embed="rId3"/>
          <a:srcRect b="19310"/>
          <a:stretch>
            <a:fillRect/>
          </a:stretch>
        </p:blipFill>
        <p:spPr bwMode="auto">
          <a:xfrm>
            <a:off x="5076825" y="44450"/>
            <a:ext cx="5826125" cy="705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itle 1"/>
          <p:cNvSpPr>
            <a:spLocks noGrp="1"/>
          </p:cNvSpPr>
          <p:nvPr>
            <p:ph type="ctrTitle" idx="4294967295"/>
          </p:nvPr>
        </p:nvSpPr>
        <p:spPr>
          <a:xfrm>
            <a:off x="-1" y="271463"/>
            <a:ext cx="7235825" cy="566737"/>
          </a:xfrm>
        </p:spPr>
        <p:txBody>
          <a:bodyPr lIns="91324" tIns="45662" rIns="91324" bIns="45662">
            <a:normAutofit/>
          </a:bodyPr>
          <a:lstStyle/>
          <a:p>
            <a:pPr eaLnBrk="1" hangingPunct="1"/>
            <a:r>
              <a:rPr lang="zh-TW" altLang="en-US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      源自靈界顯於物質界</a:t>
            </a:r>
            <a:endParaRPr lang="en-US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459" name="Subtitle 2"/>
          <p:cNvSpPr txBox="1">
            <a:spLocks/>
          </p:cNvSpPr>
          <p:nvPr/>
        </p:nvSpPr>
        <p:spPr bwMode="auto">
          <a:xfrm>
            <a:off x="900113" y="841276"/>
            <a:ext cx="43719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24" tIns="45662" rIns="91324" bIns="45662"/>
          <a:lstStyle/>
          <a:p>
            <a:pPr defTabSz="457200">
              <a:lnSpc>
                <a:spcPct val="12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zh-TW" b="1" dirty="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b="1" dirty="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獨特性</a:t>
            </a:r>
            <a:r>
              <a:rPr lang="zh-TW" altLang="en-US" b="1" dirty="0" smtClean="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相應</a:t>
            </a:r>
            <a:endParaRPr lang="en-US" altLang="zh-TW" b="1" dirty="0" smtClean="0">
              <a:solidFill>
                <a:srgbClr val="FF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defTabSz="457200">
              <a:lnSpc>
                <a:spcPct val="120000"/>
              </a:lnSpc>
              <a:spcBef>
                <a:spcPct val="20000"/>
              </a:spcBef>
              <a:buFont typeface="Arial" charset="0"/>
              <a:buNone/>
            </a:pPr>
            <a:r>
              <a:rPr lang="zh-TW" altLang="en-US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肢體</a:t>
            </a:r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與器官名稱的靈性意涵</a:t>
            </a:r>
            <a:endParaRPr lang="en-US" altLang="zh-TW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 flipV="1">
            <a:off x="900113" y="1773238"/>
            <a:ext cx="6696075" cy="720725"/>
            <a:chOff x="1848067" y="2697524"/>
            <a:chExt cx="2311184" cy="316190"/>
          </a:xfrm>
        </p:grpSpPr>
        <p:cxnSp>
          <p:nvCxnSpPr>
            <p:cNvPr id="4" name="Straight Connector 56"/>
            <p:cNvCxnSpPr/>
            <p:nvPr/>
          </p:nvCxnSpPr>
          <p:spPr>
            <a:xfrm flipH="1" flipV="1">
              <a:off x="3661179" y="2697524"/>
              <a:ext cx="498072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57"/>
            <p:cNvCxnSpPr/>
            <p:nvPr/>
          </p:nvCxnSpPr>
          <p:spPr>
            <a:xfrm flipH="1">
              <a:off x="1848067" y="2697524"/>
              <a:ext cx="181311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1042988" y="2060575"/>
            <a:ext cx="3889375" cy="936625"/>
            <a:chOff x="838200" y="2992185"/>
            <a:chExt cx="1600200" cy="852868"/>
          </a:xfrm>
        </p:grpSpPr>
        <p:sp>
          <p:nvSpPr>
            <p:cNvPr id="19493" name="TextBox 59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567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>
              <a:spAutoFit/>
            </a:bodyPr>
            <a:lstStyle/>
            <a:p>
              <a:pPr defTabSz="457200"/>
              <a:r>
                <a:rPr lang="zh-TW" altLang="en-US" sz="2000" b="1" dirty="0">
                  <a:solidFill>
                    <a:srgbClr val="355E8F"/>
                  </a:solidFill>
                  <a:latin typeface="微軟正黑體" pitchFamily="34" charset="-120"/>
                  <a:ea typeface="微軟正黑體" pitchFamily="34" charset="-120"/>
                </a:rPr>
                <a:t>頭部：聰明和智慧 → 有頭腦的人</a:t>
              </a:r>
            </a:p>
            <a:p>
              <a:pPr defTabSz="457200"/>
              <a:endParaRPr lang="en-US" altLang="zh-TW" sz="1800" dirty="0">
                <a:solidFill>
                  <a:srgbClr val="355E8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494" name="TextBox 60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/>
            <a:lstStyle/>
            <a:p>
              <a:pPr defTabSz="457200">
                <a:spcBef>
                  <a:spcPct val="20000"/>
                </a:spcBef>
                <a:buFont typeface="Arial" charset="0"/>
                <a:buNone/>
              </a:pPr>
              <a:endParaRPr lang="en-US" altLang="zh-TW" b="0">
                <a:solidFill>
                  <a:schemeClr val="tx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8" name="Group 76"/>
          <p:cNvGrpSpPr>
            <a:grpSpLocks/>
          </p:cNvGrpSpPr>
          <p:nvPr/>
        </p:nvGrpSpPr>
        <p:grpSpPr bwMode="auto">
          <a:xfrm flipV="1">
            <a:off x="3132138" y="4149725"/>
            <a:ext cx="3527425" cy="358775"/>
            <a:chOff x="1848067" y="2697524"/>
            <a:chExt cx="2311184" cy="316190"/>
          </a:xfrm>
        </p:grpSpPr>
        <p:cxnSp>
          <p:nvCxnSpPr>
            <p:cNvPr id="6" name="Straight Connector 77"/>
            <p:cNvCxnSpPr/>
            <p:nvPr/>
          </p:nvCxnSpPr>
          <p:spPr>
            <a:xfrm flipH="1" flipV="1">
              <a:off x="3661025" y="2697524"/>
              <a:ext cx="498226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78"/>
            <p:cNvCxnSpPr/>
            <p:nvPr/>
          </p:nvCxnSpPr>
          <p:spPr>
            <a:xfrm flipH="1">
              <a:off x="1848067" y="2697524"/>
              <a:ext cx="181295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79"/>
          <p:cNvGrpSpPr>
            <a:grpSpLocks/>
          </p:cNvGrpSpPr>
          <p:nvPr/>
        </p:nvGrpSpPr>
        <p:grpSpPr bwMode="auto">
          <a:xfrm>
            <a:off x="3275013" y="4149725"/>
            <a:ext cx="1944687" cy="1138238"/>
            <a:chOff x="838200" y="2992185"/>
            <a:chExt cx="1600200" cy="852868"/>
          </a:xfrm>
        </p:grpSpPr>
        <p:sp>
          <p:nvSpPr>
            <p:cNvPr id="19489" name="TextBox 80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467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>
              <a:spAutoFit/>
            </a:bodyPr>
            <a:lstStyle/>
            <a:p>
              <a:pPr defTabSz="457200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耳朵</a:t>
              </a:r>
              <a:r>
                <a:rPr lang="zh-TW" altLang="en-US" sz="2000" b="1" dirty="0">
                  <a:ea typeface="微軟正黑體" pitchFamily="34" charset="-120"/>
                </a:rPr>
                <a:t>：</a:t>
              </a:r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順眼</a:t>
              </a:r>
            </a:p>
            <a:p>
              <a:pPr defTabSz="457200"/>
              <a:endParaRPr lang="zh-TW" altLang="en-US" sz="18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490" name="TextBox 81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/>
            <a:lstStyle/>
            <a:p>
              <a:pPr defTabSz="457200">
                <a:lnSpc>
                  <a:spcPct val="120000"/>
                </a:lnSpc>
              </a:pPr>
              <a:endParaRPr lang="en-US" altLang="zh-TW" b="0">
                <a:solidFill>
                  <a:schemeClr val="tx1"/>
                </a:solidFill>
                <a:ea typeface="微軟正黑體" pitchFamily="34" charset="-120"/>
              </a:endParaRPr>
            </a:p>
          </p:txBody>
        </p:sp>
      </p:grpSp>
      <p:sp>
        <p:nvSpPr>
          <p:cNvPr id="19464" name="Rectangle 29"/>
          <p:cNvSpPr>
            <a:spLocks noChangeArrowheads="1"/>
          </p:cNvSpPr>
          <p:nvPr/>
        </p:nvSpPr>
        <p:spPr bwMode="auto">
          <a:xfrm>
            <a:off x="8196263" y="6616700"/>
            <a:ext cx="1165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zh-TW" sz="1200" b="0">
                <a:solidFill>
                  <a:schemeClr val="tx1"/>
                </a:solidFill>
              </a:rPr>
              <a:t>Image: </a:t>
            </a:r>
            <a:r>
              <a:rPr lang="en-US" altLang="zh-TW" sz="1200" b="0">
                <a:solidFill>
                  <a:schemeClr val="tx1"/>
                </a:solidFill>
                <a:ea typeface="微軟正黑體" pitchFamily="34" charset="-120"/>
              </a:rPr>
              <a:t>Nissor </a:t>
            </a:r>
          </a:p>
        </p:txBody>
      </p:sp>
      <p:grpSp>
        <p:nvGrpSpPr>
          <p:cNvPr id="12" name="Group 76"/>
          <p:cNvGrpSpPr>
            <a:grpSpLocks/>
          </p:cNvGrpSpPr>
          <p:nvPr/>
        </p:nvGrpSpPr>
        <p:grpSpPr bwMode="auto">
          <a:xfrm flipV="1">
            <a:off x="2484438" y="4652963"/>
            <a:ext cx="6119812" cy="938212"/>
            <a:chOff x="1848067" y="2697524"/>
            <a:chExt cx="2311184" cy="316190"/>
          </a:xfrm>
        </p:grpSpPr>
        <p:cxnSp>
          <p:nvCxnSpPr>
            <p:cNvPr id="78" name="Straight Connector 77"/>
            <p:cNvCxnSpPr/>
            <p:nvPr/>
          </p:nvCxnSpPr>
          <p:spPr>
            <a:xfrm flipH="1" flipV="1">
              <a:off x="3661043" y="2697524"/>
              <a:ext cx="498208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1848067" y="2697524"/>
              <a:ext cx="181297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900113" y="3284538"/>
            <a:ext cx="7056437" cy="215900"/>
            <a:chOff x="1848067" y="2697524"/>
            <a:chExt cx="2311184" cy="316190"/>
          </a:xfrm>
        </p:grpSpPr>
        <p:cxnSp>
          <p:nvCxnSpPr>
            <p:cNvPr id="10" name="Straight Connector 56"/>
            <p:cNvCxnSpPr/>
            <p:nvPr/>
          </p:nvCxnSpPr>
          <p:spPr>
            <a:xfrm flipH="1" flipV="1">
              <a:off x="3661138" y="2697524"/>
              <a:ext cx="498113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57"/>
            <p:cNvCxnSpPr/>
            <p:nvPr/>
          </p:nvCxnSpPr>
          <p:spPr>
            <a:xfrm flipH="1">
              <a:off x="1848067" y="2697524"/>
              <a:ext cx="181307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58"/>
          <p:cNvGrpSpPr>
            <a:grpSpLocks/>
          </p:cNvGrpSpPr>
          <p:nvPr/>
        </p:nvGrpSpPr>
        <p:grpSpPr bwMode="auto">
          <a:xfrm>
            <a:off x="1042988" y="2924175"/>
            <a:ext cx="3600451" cy="1008063"/>
            <a:chOff x="838200" y="2992185"/>
            <a:chExt cx="1702277" cy="852868"/>
          </a:xfrm>
        </p:grpSpPr>
        <p:sp>
          <p:nvSpPr>
            <p:cNvPr id="19483" name="TextBox 59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702277" cy="527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8396" tIns="19198" rIns="38396" bIns="19198">
              <a:spAutoFit/>
            </a:bodyPr>
            <a:lstStyle/>
            <a:p>
              <a:pPr defTabSz="457200"/>
              <a:r>
                <a:rPr lang="zh-TW" altLang="en-US" sz="2000" b="1" dirty="0">
                  <a:solidFill>
                    <a:srgbClr val="355E8F"/>
                  </a:solidFill>
                  <a:latin typeface="微軟正黑體" pitchFamily="34" charset="-120"/>
                  <a:ea typeface="微軟正黑體" pitchFamily="34" charset="-120"/>
                </a:rPr>
                <a:t>眼睛：理解力 → 眼光銳利的人</a:t>
              </a:r>
            </a:p>
            <a:p>
              <a:pPr defTabSz="457200"/>
              <a:endParaRPr lang="en-US" altLang="zh-TW" sz="1800" dirty="0">
                <a:solidFill>
                  <a:srgbClr val="355E8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484" name="TextBox 60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/>
            <a:lstStyle/>
            <a:p>
              <a:pPr defTabSz="457200">
                <a:spcBef>
                  <a:spcPct val="20000"/>
                </a:spcBef>
                <a:buFont typeface="Arial" charset="0"/>
                <a:buNone/>
              </a:pPr>
              <a:endParaRPr lang="en-US" altLang="zh-TW" b="0">
                <a:solidFill>
                  <a:schemeClr val="tx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7" name="Group 58"/>
          <p:cNvGrpSpPr>
            <a:grpSpLocks/>
          </p:cNvGrpSpPr>
          <p:nvPr/>
        </p:nvGrpSpPr>
        <p:grpSpPr bwMode="auto">
          <a:xfrm>
            <a:off x="2555875" y="5229225"/>
            <a:ext cx="3384550" cy="1008063"/>
            <a:chOff x="838200" y="2992185"/>
            <a:chExt cx="1600200" cy="852868"/>
          </a:xfrm>
        </p:grpSpPr>
        <p:sp>
          <p:nvSpPr>
            <p:cNvPr id="19481" name="TextBox 59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527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>
              <a:spAutoFit/>
            </a:bodyPr>
            <a:lstStyle/>
            <a:p>
              <a:pPr defTabSz="457200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鼻子：感知力 → 鼻子很靈</a:t>
              </a:r>
            </a:p>
            <a:p>
              <a:pPr defTabSz="457200"/>
              <a:endParaRPr lang="en-US" altLang="zh-TW" sz="1800" dirty="0">
                <a:solidFill>
                  <a:srgbClr val="355E8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482" name="TextBox 60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/>
            <a:lstStyle/>
            <a:p>
              <a:pPr defTabSz="457200">
                <a:spcBef>
                  <a:spcPct val="20000"/>
                </a:spcBef>
                <a:buFont typeface="Arial" charset="0"/>
                <a:buNone/>
              </a:pPr>
              <a:endParaRPr lang="en-US" altLang="zh-TW" b="0">
                <a:solidFill>
                  <a:schemeClr val="tx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8" name="Group 2"/>
          <p:cNvGrpSpPr>
            <a:grpSpLocks/>
          </p:cNvGrpSpPr>
          <p:nvPr/>
        </p:nvGrpSpPr>
        <p:grpSpPr bwMode="auto">
          <a:xfrm rot="10800000">
            <a:off x="-323850" y="3644900"/>
            <a:ext cx="3276600" cy="504825"/>
            <a:chOff x="1848067" y="2697524"/>
            <a:chExt cx="2311184" cy="316190"/>
          </a:xfrm>
        </p:grpSpPr>
        <p:cxnSp>
          <p:nvCxnSpPr>
            <p:cNvPr id="15" name="Straight Connector 56"/>
            <p:cNvCxnSpPr/>
            <p:nvPr/>
          </p:nvCxnSpPr>
          <p:spPr>
            <a:xfrm flipH="1" flipV="1">
              <a:off x="3663197" y="2697524"/>
              <a:ext cx="498293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57"/>
            <p:cNvCxnSpPr/>
            <p:nvPr/>
          </p:nvCxnSpPr>
          <p:spPr>
            <a:xfrm flipH="1">
              <a:off x="1850307" y="2697524"/>
              <a:ext cx="18128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2"/>
          <p:cNvGrpSpPr>
            <a:grpSpLocks/>
          </p:cNvGrpSpPr>
          <p:nvPr/>
        </p:nvGrpSpPr>
        <p:grpSpPr bwMode="auto">
          <a:xfrm rot="10800000">
            <a:off x="-323850" y="5876925"/>
            <a:ext cx="4391025" cy="504825"/>
            <a:chOff x="1848067" y="2697524"/>
            <a:chExt cx="2311184" cy="316190"/>
          </a:xfrm>
        </p:grpSpPr>
        <p:cxnSp>
          <p:nvCxnSpPr>
            <p:cNvPr id="57" name="Straight Connector 56"/>
            <p:cNvCxnSpPr/>
            <p:nvPr/>
          </p:nvCxnSpPr>
          <p:spPr>
            <a:xfrm flipH="1" flipV="1">
              <a:off x="3662923" y="2697524"/>
              <a:ext cx="497999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1848067" y="2697524"/>
              <a:ext cx="181318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58"/>
          <p:cNvGrpSpPr>
            <a:grpSpLocks/>
          </p:cNvGrpSpPr>
          <p:nvPr/>
        </p:nvGrpSpPr>
        <p:grpSpPr bwMode="auto">
          <a:xfrm>
            <a:off x="395288" y="3716338"/>
            <a:ext cx="3889375" cy="936625"/>
            <a:chOff x="838200" y="2992185"/>
            <a:chExt cx="1600200" cy="852868"/>
          </a:xfrm>
        </p:grpSpPr>
        <p:sp>
          <p:nvSpPr>
            <p:cNvPr id="19475" name="TextBox 59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567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>
              <a:spAutoFit/>
            </a:bodyPr>
            <a:lstStyle/>
            <a:p>
              <a:pPr defTabSz="457200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胸部：慈愛 → 有胸懷的人</a:t>
              </a:r>
            </a:p>
            <a:p>
              <a:pPr defTabSz="457200"/>
              <a:endParaRPr lang="en-US" altLang="zh-TW" sz="1800" dirty="0">
                <a:solidFill>
                  <a:srgbClr val="89AAD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476" name="TextBox 60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/>
            <a:lstStyle/>
            <a:p>
              <a:pPr defTabSz="457200">
                <a:spcBef>
                  <a:spcPct val="20000"/>
                </a:spcBef>
                <a:buFont typeface="Arial" charset="0"/>
                <a:buNone/>
              </a:pPr>
              <a:endParaRPr lang="en-US" altLang="zh-TW" b="0">
                <a:solidFill>
                  <a:schemeClr val="tx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1" name="Group 58"/>
          <p:cNvGrpSpPr>
            <a:grpSpLocks/>
          </p:cNvGrpSpPr>
          <p:nvPr/>
        </p:nvGrpSpPr>
        <p:grpSpPr bwMode="auto">
          <a:xfrm>
            <a:off x="468313" y="5948363"/>
            <a:ext cx="4175126" cy="936625"/>
            <a:chOff x="838200" y="2992185"/>
            <a:chExt cx="1717766" cy="852868"/>
          </a:xfrm>
        </p:grpSpPr>
        <p:sp>
          <p:nvSpPr>
            <p:cNvPr id="19473" name="TextBox 59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717766" cy="567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8396" tIns="19198" rIns="38396" bIns="19198">
              <a:spAutoFit/>
            </a:bodyPr>
            <a:lstStyle/>
            <a:p>
              <a:pPr defTabSz="457200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手臂：真理的力量 → 手腕高明的人</a:t>
              </a:r>
            </a:p>
            <a:p>
              <a:pPr defTabSz="457200"/>
              <a:endParaRPr lang="en-US" altLang="zh-TW" sz="1800" dirty="0">
                <a:solidFill>
                  <a:srgbClr val="89AAD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474" name="TextBox 60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6" tIns="19198" rIns="38396" bIns="19198"/>
            <a:lstStyle/>
            <a:p>
              <a:pPr defTabSz="457200">
                <a:spcBef>
                  <a:spcPct val="20000"/>
                </a:spcBef>
                <a:buFont typeface="Arial" charset="0"/>
                <a:buNone/>
              </a:pPr>
              <a:endParaRPr lang="en-US" altLang="zh-TW" b="0">
                <a:solidFill>
                  <a:schemeClr val="tx1"/>
                </a:solidFill>
                <a:ea typeface="微軟正黑體" pitchFamily="34" charset="-120"/>
              </a:endParaRPr>
            </a:p>
          </p:txBody>
        </p:sp>
      </p:grpSp>
      <p:sp>
        <p:nvSpPr>
          <p:cNvPr id="42" name="標題 1"/>
          <p:cNvSpPr txBox="1">
            <a:spLocks/>
          </p:cNvSpPr>
          <p:nvPr/>
        </p:nvSpPr>
        <p:spPr>
          <a:xfrm>
            <a:off x="3728897" y="841276"/>
            <a:ext cx="3033876" cy="57150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158" y="4286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心與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愛與能量</a:t>
            </a:r>
            <a:r>
              <a:rPr lang="zh-TW" altLang="en-US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相應</a:t>
            </a:r>
            <a:r>
              <a:rPr lang="en-US" altLang="zh-TW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肺與</a:t>
            </a:r>
            <a:r>
              <a:rPr lang="zh-TW" altLang="en-US" b="1" dirty="0" smtClean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真理與運動</a:t>
            </a:r>
            <a:r>
              <a:rPr lang="zh-TW" altLang="en-US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相應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dirty="0"/>
          </a:p>
        </p:txBody>
      </p:sp>
      <p:pic>
        <p:nvPicPr>
          <p:cNvPr id="31746" name="Picture 2" descr="http://kids.nationalgeographic.com/content/dam/kids/photos/articles/Science/H-P/hear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BFFFF"/>
              </a:clrFrom>
              <a:clrTo>
                <a:srgbClr val="EB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815" y="3356992"/>
            <a:ext cx="3693258" cy="20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3130732"/>
            <a:ext cx="3809020" cy="1810436"/>
          </a:xfrm>
          <a:ln>
            <a:solidFill>
              <a:srgbClr val="FF0066"/>
            </a:solidFill>
          </a:ln>
        </p:spPr>
        <p:txBody>
          <a:bodyPr>
            <a:noAutofit/>
          </a:bodyPr>
          <a:lstStyle/>
          <a:p>
            <a:r>
              <a:rPr lang="zh-TW" altLang="en-US" sz="2100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神</a:t>
            </a:r>
            <a:r>
              <a:rPr lang="zh-TW" altLang="en-US" sz="21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性天國</a:t>
            </a:r>
            <a:r>
              <a:rPr lang="zh-TW" altLang="en-US" sz="2100" b="1" dirty="0" smtClean="0">
                <a:latin typeface="標楷體" pitchFamily="65" charset="-120"/>
                <a:ea typeface="標楷體" pitchFamily="65" charset="-120"/>
              </a:rPr>
              <a:t>相應：</a:t>
            </a:r>
            <a:endParaRPr lang="en-US" altLang="zh-TW" sz="21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100" b="1" dirty="0" smtClean="0">
                <a:latin typeface="標楷體" pitchFamily="65" charset="-120"/>
                <a:ea typeface="標楷體" pitchFamily="65" charset="-120"/>
              </a:rPr>
              <a:t>人</a:t>
            </a:r>
            <a:r>
              <a:rPr lang="zh-TW" altLang="en-US" sz="2100" b="1" dirty="0">
                <a:latin typeface="標楷體" pitchFamily="65" charset="-120"/>
                <a:ea typeface="標楷體" pitchFamily="65" charset="-120"/>
              </a:rPr>
              <a:t>的心血管系統</a:t>
            </a:r>
            <a:r>
              <a:rPr lang="zh-TW" altLang="en-US" sz="2100" b="1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1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100" b="1" dirty="0" smtClean="0">
                <a:latin typeface="標楷體" pitchFamily="65" charset="-120"/>
                <a:ea typeface="標楷體" pitchFamily="65" charset="-120"/>
              </a:rPr>
              <a:t>天界中的自主部份，其中作主的就是出於愛心而產生的良善，相應人體的心。</a:t>
            </a:r>
            <a:endParaRPr lang="en-US" altLang="zh-TW" sz="21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1748" name="Picture 4" descr="http://images.wisegeek.com/blue-diagram-of-lung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7995" y="3088027"/>
            <a:ext cx="2909564" cy="234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5004048" y="3181071"/>
            <a:ext cx="3555688" cy="180020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1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靈性天國</a:t>
            </a:r>
            <a:r>
              <a:rPr lang="zh-TW" altLang="en-US" sz="2100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相應：</a:t>
            </a:r>
            <a:endParaRPr lang="en-US" altLang="zh-TW" sz="2100" b="1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100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呼吸系統。</a:t>
            </a:r>
            <a:endParaRPr lang="en-US" altLang="zh-TW" sz="2100" b="1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100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是天界的知性部份，作主的是真理，相應人體肺。</a:t>
            </a:r>
            <a:endParaRPr lang="zh-TW" altLang="en-US" sz="21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755576" y="1522904"/>
            <a:ext cx="8040075" cy="165816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天界分為：</a:t>
            </a:r>
            <a:r>
              <a:rPr lang="zh-TW" altLang="en-US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神性天國</a:t>
            </a:r>
            <a:r>
              <a:rPr lang="zh-TW" altLang="en-US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靈性天國</a:t>
            </a:r>
            <a:r>
              <a:rPr lang="zh-TW" altLang="en-US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心臟和肺部，分別組成了人體中的兩个國度。心臟管理動脈到微血管系統，肺部則管理肌肉和運動系統。這兩个系統合在一起，運作人體中的能量和運動。</a:t>
            </a:r>
            <a:endParaRPr lang="en-US" altLang="zh-TW" b="1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540779" y="5085184"/>
            <a:ext cx="8279693" cy="16422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如此可知，基督教福音書中，心是指意志和出於愛的善，而肺部的呼吸，則指理解力和信仰中的真理。</a:t>
            </a:r>
            <a:endParaRPr lang="en-US" altLang="zh-TW" b="1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因此，情感是以心來解釋，雖然情感既不在心臟中，也不是由心臟所產生的。</a:t>
            </a:r>
            <a:endParaRPr lang="zh-TW" altLang="en-US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251520" y="133715"/>
            <a:ext cx="4824536" cy="558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b="1" dirty="0" smtClean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一般性</a:t>
            </a:r>
            <a:r>
              <a:rPr lang="zh-TW" altLang="en-US" sz="2400" b="1" dirty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相應</a:t>
            </a:r>
            <a:r>
              <a:rPr lang="en-US" altLang="zh-TW" sz="24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xmlns="" val="122314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567238" y="1627188"/>
            <a:ext cx="4325937" cy="519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405" tIns="19202" rIns="38405" bIns="19202">
            <a:spAutoFit/>
          </a:bodyPr>
          <a:lstStyle/>
          <a:p>
            <a:pPr defTabSz="76676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人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的一切都和天</a:t>
            </a: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界相應</a:t>
            </a:r>
            <a:endParaRPr lang="en-US" altLang="zh-TW" b="1" dirty="0"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90000"/>
              </a:lnSpc>
              <a:spcBef>
                <a:spcPct val="20000"/>
              </a:spcBef>
            </a:pP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相應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天界形象的</a:t>
            </a: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，不是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人的外表，而是</a:t>
            </a:r>
            <a:r>
              <a:rPr lang="zh-TW" altLang="en-US" sz="18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人的內在</a:t>
            </a: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18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90000"/>
              </a:lnSpc>
              <a:spcBef>
                <a:spcPct val="20000"/>
              </a:spcBef>
            </a:pP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 因為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接受</a:t>
            </a:r>
            <a:r>
              <a:rPr lang="zh-TW" altLang="en-US" sz="1800" b="1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天界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的是人的內在，而接受</a:t>
            </a:r>
            <a:r>
              <a:rPr lang="zh-TW" altLang="en-US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自然界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的是人的肉身</a:t>
            </a: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18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90000"/>
              </a:lnSpc>
              <a:spcBef>
                <a:spcPct val="20000"/>
              </a:spcBef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　　所以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，只要人心接受了天，對天人來說，這人的內心已經效法“最偉大的人”，而成為最小版本的天了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1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zh-TW" altLang="en-US" sz="1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肉身在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物質世界</a:t>
            </a: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形成</a:t>
            </a:r>
            <a:r>
              <a:rPr lang="en-US" altLang="zh-TW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受遺傳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及環境影響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90000"/>
              </a:lnSpc>
              <a:spcBef>
                <a:spcPct val="20000"/>
              </a:spcBef>
            </a:pP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 </a:t>
            </a:r>
            <a:r>
              <a:rPr lang="en-US" altLang="zh-TW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</a:t>
            </a: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各種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物質樣</a:t>
            </a: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貌</a:t>
            </a:r>
            <a:r>
              <a:rPr lang="en-US" altLang="zh-TW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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和靈性樣貌</a:t>
            </a:r>
            <a:r>
              <a:rPr lang="zh-TW" altLang="en-US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大不同</a:t>
            </a: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90000"/>
              </a:lnSpc>
              <a:spcBef>
                <a:spcPct val="20000"/>
              </a:spcBef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當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人肉身死亡後，靈魂呈現的形貌，就和人還在世時的靈魂樣貌，完全一樣的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1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zh-TW" altLang="en-US" sz="1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相應作用普遍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存在於</a:t>
            </a:r>
            <a:r>
              <a:rPr lang="zh-TW" altLang="en-US" sz="1800" b="1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各層次的天界</a:t>
            </a:r>
            <a:r>
              <a:rPr lang="zh-TW" altLang="en-US" sz="1800" b="1" dirty="0" smtClean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間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90000"/>
              </a:lnSpc>
              <a:spcBef>
                <a:spcPct val="20000"/>
              </a:spcBef>
            </a:pP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最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內層的天</a:t>
            </a: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界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</a:t>
            </a: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中間層天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界，</a:t>
            </a:r>
            <a:endParaRPr lang="en-US" altLang="zh-TW" b="1" dirty="0"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90000"/>
              </a:lnSpc>
              <a:spcBef>
                <a:spcPct val="20000"/>
              </a:spcBef>
            </a:pP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中間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層天</a:t>
            </a: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界</a:t>
            </a:r>
            <a:r>
              <a:rPr lang="en-US" altLang="zh-TW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</a:t>
            </a: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最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外</a:t>
            </a: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層天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界</a:t>
            </a: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sz="18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90000"/>
              </a:lnSpc>
              <a:spcBef>
                <a:spcPct val="20000"/>
              </a:spcBef>
            </a:pP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最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外</a:t>
            </a: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層天界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</a:t>
            </a: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人體各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肢體、器官和</a:t>
            </a:r>
            <a:r>
              <a:rPr lang="zh-TW" altLang="en-US" sz="1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內臟</a:t>
            </a:r>
            <a:endParaRPr lang="zh-TW" altLang="en-US" sz="1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84213" y="142852"/>
            <a:ext cx="7843837" cy="1268336"/>
            <a:chOff x="5988388" y="390921"/>
            <a:chExt cx="12359700" cy="2536013"/>
          </a:xfrm>
        </p:grpSpPr>
        <p:sp>
          <p:nvSpPr>
            <p:cNvPr id="21508" name="TextBox 23"/>
            <p:cNvSpPr txBox="1">
              <a:spLocks noChangeArrowheads="1"/>
            </p:cNvSpPr>
            <p:nvPr/>
          </p:nvSpPr>
          <p:spPr bwMode="auto">
            <a:xfrm>
              <a:off x="5988388" y="390921"/>
              <a:ext cx="12359700" cy="1431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8397" tIns="19199" rIns="38397" bIns="19199">
              <a:spAutoFit/>
            </a:bodyPr>
            <a:lstStyle/>
            <a:p>
              <a:pPr algn="ctr" defTabSz="766763"/>
              <a:r>
                <a:rPr lang="zh-TW" altLang="en-US" sz="4400" b="1" dirty="0">
                  <a:solidFill>
                    <a:srgbClr val="C00000"/>
                  </a:solidFill>
                  <a:ea typeface="微軟正黑體" pitchFamily="34" charset="-120"/>
                </a:rPr>
                <a:t>靈魂樣貌和肉身樣貌來源不同</a:t>
              </a:r>
              <a:endParaRPr lang="id-ID" sz="4400" b="1" dirty="0">
                <a:solidFill>
                  <a:schemeClr val="tx1"/>
                </a:solidFill>
                <a:ea typeface="微軟正黑體" pitchFamily="34" charset="-120"/>
              </a:endParaRPr>
            </a:p>
          </p:txBody>
        </p:sp>
        <p:sp>
          <p:nvSpPr>
            <p:cNvPr id="21510" name="Subtitle 2"/>
            <p:cNvSpPr txBox="1">
              <a:spLocks/>
            </p:cNvSpPr>
            <p:nvPr/>
          </p:nvSpPr>
          <p:spPr bwMode="auto">
            <a:xfrm>
              <a:off x="6340644" y="1927060"/>
              <a:ext cx="11655186" cy="999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46" tIns="45673" rIns="91346" bIns="45673"/>
            <a:lstStyle/>
            <a:p>
              <a:pPr algn="ctr" defTabSz="457200">
                <a:lnSpc>
                  <a:spcPct val="12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zh-TW" altLang="en-US" sz="2000" b="1" dirty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相應從</a:t>
              </a:r>
              <a:r>
                <a:rPr lang="zh-TW" altLang="en-US" sz="2000" b="1" dirty="0">
                  <a:solidFill>
                    <a:srgbClr val="00B0F0"/>
                  </a:solidFill>
                  <a:latin typeface="標楷體" pitchFamily="65" charset="-120"/>
                  <a:ea typeface="標楷體" pitchFamily="65" charset="-120"/>
                </a:rPr>
                <a:t>最內</a:t>
              </a:r>
              <a:r>
                <a:rPr lang="zh-TW" altLang="en-US" sz="2000" b="1" dirty="0" smtClean="0">
                  <a:solidFill>
                    <a:srgbClr val="00B0F0"/>
                  </a:solidFill>
                  <a:latin typeface="標楷體" pitchFamily="65" charset="-120"/>
                  <a:ea typeface="標楷體" pitchFamily="65" charset="-120"/>
                </a:rPr>
                <a:t>層天界</a:t>
              </a:r>
              <a:r>
                <a:rPr lang="zh-TW" altLang="en-US" sz="2000" b="1" dirty="0" smtClean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層層</a:t>
              </a:r>
              <a:r>
                <a:rPr lang="zh-TW" altLang="en-US" sz="2000" b="1" dirty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澆灌</a:t>
              </a:r>
              <a:r>
                <a:rPr lang="zh-TW" altLang="en-US" sz="2000" b="1" dirty="0" smtClean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到</a:t>
              </a:r>
              <a:r>
                <a:rPr lang="zh-TW" altLang="en-US" sz="2000" b="1" dirty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人身</a:t>
              </a:r>
              <a:r>
                <a:rPr lang="zh-TW" altLang="en-US" sz="2000" b="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/>
              </a:r>
              <a:br>
                <a:rPr lang="zh-TW" altLang="en-US" sz="2000" b="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</a:br>
              <a:endParaRPr lang="en-US" altLang="zh-TW" sz="2000" b="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pic>
        <p:nvPicPr>
          <p:cNvPr id="21507" name="Picture 16" descr="immortal-758418_64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 l="5617" r="4053"/>
          <a:stretch>
            <a:fillRect/>
          </a:stretch>
        </p:blipFill>
        <p:spPr>
          <a:xfrm>
            <a:off x="-36513" y="1628775"/>
            <a:ext cx="4449763" cy="522922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8" descr="pregnant-422982_64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15680" y="1388043"/>
            <a:ext cx="8576800" cy="3913165"/>
          </a:xfrm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92275" y="260350"/>
            <a:ext cx="5688013" cy="1127693"/>
            <a:chOff x="5988388" y="483017"/>
            <a:chExt cx="12359700" cy="2254801"/>
          </a:xfrm>
        </p:grpSpPr>
        <p:sp>
          <p:nvSpPr>
            <p:cNvPr id="22532" name="TextBox 7"/>
            <p:cNvSpPr txBox="1">
              <a:spLocks noChangeArrowheads="1"/>
            </p:cNvSpPr>
            <p:nvPr/>
          </p:nvSpPr>
          <p:spPr bwMode="auto">
            <a:xfrm>
              <a:off x="5988388" y="483017"/>
              <a:ext cx="12359700" cy="1431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7" tIns="19199" rIns="38397" bIns="19199">
              <a:spAutoFit/>
            </a:bodyPr>
            <a:lstStyle/>
            <a:p>
              <a:pPr algn="ctr" defTabSz="766763"/>
              <a:r>
                <a:rPr lang="zh-TW" altLang="en-US" sz="4400" b="1" dirty="0">
                  <a:solidFill>
                    <a:srgbClr val="C00000"/>
                  </a:solidFill>
                  <a:ea typeface="微軟正黑體" pitchFamily="34" charset="-120"/>
                </a:rPr>
                <a:t>上天為何要道成肉身？</a:t>
              </a:r>
              <a:endParaRPr lang="id-ID" sz="4400" b="1" dirty="0">
                <a:solidFill>
                  <a:schemeClr val="tx1"/>
                </a:solidFill>
                <a:ea typeface="微軟正黑體" pitchFamily="34" charset="-120"/>
              </a:endParaRPr>
            </a:p>
          </p:txBody>
        </p:sp>
        <p:sp>
          <p:nvSpPr>
            <p:cNvPr id="22534" name="Subtitle 2"/>
            <p:cNvSpPr txBox="1">
              <a:spLocks/>
            </p:cNvSpPr>
            <p:nvPr/>
          </p:nvSpPr>
          <p:spPr bwMode="auto">
            <a:xfrm>
              <a:off x="6334717" y="1898702"/>
              <a:ext cx="11655186" cy="839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46" tIns="45673" rIns="91346" bIns="45673"/>
            <a:lstStyle/>
            <a:p>
              <a:pPr algn="ctr" defTabSz="457200">
                <a:lnSpc>
                  <a:spcPct val="12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zh-TW" altLang="en-US" sz="1800" dirty="0">
                  <a:solidFill>
                    <a:srgbClr val="C00000"/>
                  </a:solidFill>
                  <a:ea typeface="微軟正黑體" pitchFamily="34" charset="-120"/>
                </a:rPr>
                <a:t>人昧於無知而見不到真相</a:t>
              </a:r>
              <a:endParaRPr lang="en-US" altLang="zh-TW" sz="1800" dirty="0">
                <a:solidFill>
                  <a:srgbClr val="C00000"/>
                </a:solidFill>
                <a:ea typeface="微軟正黑體" pitchFamily="34" charset="-120"/>
              </a:endParaRP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2729" y="5301208"/>
            <a:ext cx="7467104" cy="142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405" tIns="19202" rIns="38405" bIns="19202">
            <a:spAutoFit/>
          </a:bodyPr>
          <a:lstStyle/>
          <a:p>
            <a:pPr defTabSz="766763"/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人</a:t>
            </a:r>
            <a:r>
              <a:rPr lang="zh-TW" altLang="en-US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的理性能力來自</a:t>
            </a:r>
            <a:r>
              <a:rPr lang="zh-TW" altLang="en-US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上天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/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神創造自然界</a:t>
            </a:r>
            <a:r>
              <a:rPr lang="zh-TW" altLang="en-US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目的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協助</a:t>
            </a:r>
            <a:r>
              <a:rPr lang="zh-TW" altLang="en-US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人彰顯靈性</a:t>
            </a:r>
            <a:r>
              <a:rPr lang="zh-TW" altLang="en-US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，並以自然界的事物作為</a:t>
            </a:r>
            <a:r>
              <a:rPr lang="zh-TW" altLang="en-US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相應物</a:t>
            </a:r>
            <a:r>
              <a:rPr lang="zh-TW" altLang="en-US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，來彰顯最終的秩序。</a:t>
            </a:r>
          </a:p>
          <a:p>
            <a:pPr defTabSz="766763"/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以為</a:t>
            </a:r>
            <a:r>
              <a:rPr lang="zh-TW" altLang="en-US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一切源於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自然界，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而和上天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沒關係的人，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就</a:t>
            </a:r>
            <a:r>
              <a:rPr lang="zh-TW" altLang="en-US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像是夜鶯，能在黑暗中看東西，卻在光明中變成了瞎子。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792163" y="322263"/>
            <a:ext cx="7285037" cy="730250"/>
          </a:xfrm>
        </p:spPr>
        <p:txBody>
          <a:bodyPr lIns="102393" tIns="51197" rIns="102393" bIns="51197"/>
          <a:lstStyle/>
          <a:p>
            <a:pPr marL="0" indent="0" defTabSz="1219200" eaLnBrk="1" hangingPunct="1">
              <a:lnSpc>
                <a:spcPct val="90000"/>
              </a:lnSpc>
              <a:buFont typeface="Arial" charset="0"/>
              <a:buNone/>
            </a:pPr>
            <a:r>
              <a:rPr lang="zh-TW" altLang="en-US" sz="4400" b="1" dirty="0" smtClean="0">
                <a:solidFill>
                  <a:srgbClr val="C00000"/>
                </a:solidFill>
                <a:latin typeface="標楷體" pitchFamily="65" charset="-120"/>
                <a:ea typeface="微軟正黑體" pitchFamily="34" charset="-120"/>
              </a:rPr>
              <a:t>世間一切都是相應物</a:t>
            </a:r>
            <a:endParaRPr lang="en-US" altLang="zh-TW" b="1" dirty="0" smtClean="0">
              <a:solidFill>
                <a:schemeClr val="bg2"/>
              </a:solidFill>
              <a:latin typeface="Raleway ExtraBold"/>
            </a:endParaRPr>
          </a:p>
        </p:txBody>
      </p:sp>
      <p:sp>
        <p:nvSpPr>
          <p:cNvPr id="2355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827088" y="1093788"/>
            <a:ext cx="7285037" cy="390525"/>
          </a:xfrm>
        </p:spPr>
        <p:txBody>
          <a:bodyPr lIns="102393" tIns="51197" rIns="102393" bIns="51197"/>
          <a:lstStyle/>
          <a:p>
            <a:pPr marL="0" indent="0" defTabSz="1219200" eaLnBrk="1" hangingPunct="1">
              <a:buFont typeface="Arial" charset="0"/>
              <a:buNone/>
            </a:pPr>
            <a:r>
              <a:rPr lang="zh-TW" altLang="en-US" sz="1800" b="1" dirty="0" smtClean="0">
                <a:ea typeface="微軟正黑體" pitchFamily="34" charset="-120"/>
              </a:rPr>
              <a:t> 地球上與地球外的相應物，不論是自然界或靈界，全都根源自上天。</a:t>
            </a:r>
          </a:p>
          <a:p>
            <a:pPr marL="0" indent="0" defTabSz="1219200" eaLnBrk="1" hangingPunct="1">
              <a:buFont typeface="Arial" charset="0"/>
              <a:buNone/>
            </a:pPr>
            <a:endParaRPr lang="zh-TW" altLang="en-US" sz="1400" dirty="0" smtClean="0">
              <a:ea typeface="微軟正黑體" pitchFamily="34" charset="-120"/>
            </a:endParaRPr>
          </a:p>
        </p:txBody>
      </p:sp>
      <p:sp>
        <p:nvSpPr>
          <p:cNvPr id="23555" name="Slide Number Placeholder 3"/>
          <p:cNvSpPr txBox="1">
            <a:spLocks noGrp="1"/>
          </p:cNvSpPr>
          <p:nvPr/>
        </p:nvSpPr>
        <p:spPr bwMode="auto">
          <a:xfrm>
            <a:off x="8462963" y="357188"/>
            <a:ext cx="3984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393" tIns="51197" rIns="102393" bIns="51197" anchor="ctr"/>
          <a:lstStyle/>
          <a:p>
            <a:pPr algn="ctr" defTabSz="511175"/>
            <a:fld id="{09E961E0-D099-4AE4-9289-B27AA6FAED22}" type="slidenum">
              <a:rPr lang="zh-TW" altLang="en-US" sz="1000" b="0">
                <a:latin typeface="Raleway Regular"/>
                <a:ea typeface="MS PGothic" pitchFamily="34" charset="-128"/>
              </a:rPr>
              <a:pPr algn="ctr" defTabSz="511175"/>
              <a:t>75</a:t>
            </a:fld>
            <a:endParaRPr lang="en-US" altLang="zh-TW" sz="1000" b="0">
              <a:latin typeface="Raleway Regular"/>
              <a:ea typeface="MS PGothic" pitchFamily="34" charset="-128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771775" y="1550988"/>
            <a:ext cx="1736725" cy="230981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lIns="102393" tIns="51197" rIns="102393" bIns="51197" anchor="ctr"/>
          <a:lstStyle/>
          <a:p>
            <a:pPr algn="ctr" defTabSz="511175"/>
            <a:endParaRPr lang="zh-TW" altLang="en-US" sz="2000" b="0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768600" y="3994150"/>
            <a:ext cx="1736725" cy="2311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02393" tIns="51197" rIns="102393" bIns="51197" anchor="ctr"/>
          <a:lstStyle/>
          <a:p>
            <a:pPr algn="ctr" defTabSz="511175"/>
            <a:endParaRPr lang="zh-TW" altLang="en-US" sz="2000" b="0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6372225" y="1544638"/>
            <a:ext cx="1738313" cy="2309812"/>
          </a:xfrm>
          <a:prstGeom prst="rect">
            <a:avLst/>
          </a:prstGeom>
          <a:solidFill>
            <a:srgbClr val="329FD1"/>
          </a:solidFill>
          <a:ln w="9525">
            <a:noFill/>
            <a:miter lim="800000"/>
            <a:headEnd/>
            <a:tailEnd/>
          </a:ln>
        </p:spPr>
        <p:txBody>
          <a:bodyPr lIns="102393" tIns="51197" rIns="102393" bIns="51197" anchor="ctr"/>
          <a:lstStyle/>
          <a:p>
            <a:pPr algn="ctr" defTabSz="511175"/>
            <a:endParaRPr lang="zh-TW" altLang="en-US" sz="2000" b="0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372225" y="3998913"/>
            <a:ext cx="1736725" cy="23098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 lIns="102393" tIns="51197" rIns="102393" bIns="51197" anchor="ctr"/>
          <a:lstStyle/>
          <a:p>
            <a:pPr algn="ctr" defTabSz="511175"/>
            <a:endParaRPr lang="zh-TW" altLang="en-US" sz="2000" b="0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844800" y="1571612"/>
            <a:ext cx="1574800" cy="17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393" tIns="51197" rIns="102393" bIns="51197">
            <a:spAutoFit/>
          </a:bodyPr>
          <a:lstStyle/>
          <a:p>
            <a:pPr defTabSz="511175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第一層相應：</a:t>
            </a:r>
            <a:r>
              <a:rPr lang="zh-TW" altLang="en-US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動物界</a:t>
            </a:r>
            <a:endParaRPr lang="en-US" altLang="zh-TW" b="1" dirty="0" smtClean="0">
              <a:solidFill>
                <a:srgbClr val="FF0066"/>
              </a:solidFill>
              <a:latin typeface="標楷體" pitchFamily="65" charset="-120"/>
              <a:ea typeface="標楷體" pitchFamily="65" charset="-120"/>
            </a:endParaRPr>
          </a:p>
          <a:p>
            <a:pPr defTabSz="511175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因為各種動物都是活生生的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  <a:p>
            <a:pPr defTabSz="511175"/>
            <a:endParaRPr lang="en-US" altLang="zh-TW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429375" y="1493579"/>
            <a:ext cx="1576388" cy="279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393" tIns="51197" rIns="102393" bIns="51197">
            <a:spAutoFit/>
          </a:bodyPr>
          <a:lstStyle/>
          <a:p>
            <a:pPr defTabSz="511175">
              <a:lnSpc>
                <a:spcPct val="120000"/>
              </a:lnSpc>
            </a:pP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第二層：</a:t>
            </a:r>
            <a:endParaRPr lang="en-US" altLang="zh-TW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defTabSz="511175">
              <a:lnSpc>
                <a:spcPct val="120000"/>
              </a:lnSpc>
            </a:pPr>
            <a:r>
              <a:rPr lang="zh-TW" altLang="en-US" sz="2000" b="1" dirty="0" smtClean="0">
                <a:solidFill>
                  <a:srgbClr val="90FC24"/>
                </a:solidFill>
                <a:latin typeface="標楷體" pitchFamily="65" charset="-120"/>
                <a:ea typeface="標楷體" pitchFamily="65" charset="-120"/>
              </a:rPr>
              <a:t>植物界</a:t>
            </a:r>
            <a:endParaRPr lang="en-US" altLang="zh-TW" sz="2000" b="1" dirty="0" smtClean="0">
              <a:solidFill>
                <a:srgbClr val="90FC24"/>
              </a:solidFill>
              <a:latin typeface="標楷體" pitchFamily="65" charset="-120"/>
              <a:ea typeface="標楷體" pitchFamily="65" charset="-120"/>
            </a:endParaRPr>
          </a:p>
          <a:p>
            <a:pPr defTabSz="511175">
              <a:lnSpc>
                <a:spcPct val="120000"/>
              </a:lnSpc>
            </a:pP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因為</a:t>
            </a:r>
            <a:r>
              <a:rPr lang="zh-TW" altLang="en-US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它們只能成長。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包括花園</a:t>
            </a:r>
            <a:r>
              <a:rPr lang="zh-TW" altLang="en-US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、森林、田地和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草原的</a:t>
            </a:r>
            <a:r>
              <a:rPr lang="zh-TW" altLang="en-US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植物。</a:t>
            </a:r>
          </a:p>
          <a:p>
            <a:pPr defTabSz="511175">
              <a:lnSpc>
                <a:spcPct val="120000"/>
              </a:lnSpc>
            </a:pPr>
            <a:endParaRPr lang="en-US" altLang="zh-TW" dirty="0">
              <a:ea typeface="微軟正黑體" pitchFamily="34" charset="-12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844800" y="3929066"/>
            <a:ext cx="1574800" cy="243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393" tIns="51197" rIns="102393" bIns="51197">
            <a:spAutoFit/>
          </a:bodyPr>
          <a:lstStyle/>
          <a:p>
            <a:pPr defTabSz="511175">
              <a:lnSpc>
                <a:spcPct val="120000"/>
              </a:lnSpc>
            </a:pP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第三層：</a:t>
            </a:r>
            <a:endParaRPr lang="en-US" altLang="zh-TW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defTabSz="511175">
              <a:lnSpc>
                <a:spcPct val="120000"/>
              </a:lnSpc>
            </a:pPr>
            <a:r>
              <a:rPr lang="zh-TW" altLang="en-US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礦物</a:t>
            </a:r>
            <a:r>
              <a:rPr lang="zh-TW" altLang="en-US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界</a:t>
            </a:r>
            <a:endParaRPr lang="en-US" altLang="zh-TW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 defTabSz="511175">
              <a:lnSpc>
                <a:spcPct val="120000"/>
              </a:lnSpc>
            </a:pP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因為它們不是</a:t>
            </a:r>
            <a:r>
              <a:rPr lang="zh-TW" altLang="en-US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活著的。</a:t>
            </a:r>
            <a:r>
              <a:rPr lang="zh-TW" altLang="zh-TW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包括貴金屬、礦石土壤及</a:t>
            </a:r>
            <a:r>
              <a:rPr lang="zh-TW" altLang="zh-TW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各類液態物。</a:t>
            </a:r>
            <a:r>
              <a:rPr lang="zh-TW" altLang="en-US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429375" y="4000504"/>
            <a:ext cx="1576388" cy="243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393" tIns="51197" rIns="102393" bIns="51197">
            <a:spAutoFit/>
          </a:bodyPr>
          <a:lstStyle/>
          <a:p>
            <a:pPr defTabSz="511175">
              <a:lnSpc>
                <a:spcPct val="120000"/>
              </a:lnSpc>
            </a:pP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地球外的</a:t>
            </a:r>
            <a:r>
              <a:rPr lang="zh-TW" altLang="en-US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太陽、月亮和星星等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，及大氣層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以內的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雲、霧、雨、風、雷、電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等，也都是相應物。</a:t>
            </a:r>
          </a:p>
          <a:p>
            <a:pPr defTabSz="511175">
              <a:lnSpc>
                <a:spcPct val="120000"/>
              </a:lnSpc>
            </a:pPr>
            <a:endParaRPr lang="en-US" altLang="zh-TW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3564" name="Picture 17" descr="boy-20233_64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5213" y="1579563"/>
            <a:ext cx="1539875" cy="2314575"/>
          </a:xfrm>
        </p:spPr>
      </p:pic>
      <p:pic>
        <p:nvPicPr>
          <p:cNvPr id="23565" name="Picture 18" descr="tulip-271352_64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550988"/>
            <a:ext cx="1738313" cy="2303462"/>
          </a:xfrm>
        </p:spPr>
      </p:pic>
      <p:pic>
        <p:nvPicPr>
          <p:cNvPr id="23566" name="Picture 19" descr="stones-890732_192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62038" y="3989388"/>
            <a:ext cx="1544637" cy="2316162"/>
          </a:xfrm>
        </p:spPr>
      </p:pic>
      <p:pic>
        <p:nvPicPr>
          <p:cNvPr id="23567" name="Picture 20" descr="solar-system-566537_192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572000" y="3998913"/>
            <a:ext cx="1738313" cy="2303462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Oval 28" descr="sparrow-9950_640"/>
          <p:cNvSpPr>
            <a:spLocks noChangeArrowheads="1"/>
          </p:cNvSpPr>
          <p:nvPr/>
        </p:nvSpPr>
        <p:spPr bwMode="auto">
          <a:xfrm>
            <a:off x="6156325" y="1914773"/>
            <a:ext cx="1873250" cy="1946275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ea typeface="微軟正黑體" pitchFamily="34" charset="-120"/>
            </a:endParaRPr>
          </a:p>
        </p:txBody>
      </p:sp>
      <p:sp>
        <p:nvSpPr>
          <p:cNvPr id="24578" name="Oval 30" descr="nature-686465_640"/>
          <p:cNvSpPr>
            <a:spLocks noChangeArrowheads="1"/>
          </p:cNvSpPr>
          <p:nvPr/>
        </p:nvSpPr>
        <p:spPr bwMode="auto">
          <a:xfrm>
            <a:off x="3708400" y="1916113"/>
            <a:ext cx="1873250" cy="1946275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ea typeface="微軟正黑體" pitchFamily="34" charset="-120"/>
            </a:endParaRPr>
          </a:p>
        </p:txBody>
      </p:sp>
      <p:sp>
        <p:nvSpPr>
          <p:cNvPr id="24579" name="Oval 27" descr="dandelion-851614_640"/>
          <p:cNvSpPr>
            <a:spLocks noChangeArrowheads="1"/>
          </p:cNvSpPr>
          <p:nvPr/>
        </p:nvSpPr>
        <p:spPr bwMode="auto">
          <a:xfrm>
            <a:off x="1187450" y="1916113"/>
            <a:ext cx="1873250" cy="1946275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ea typeface="微軟正黑體" pitchFamily="34" charset="-120"/>
            </a:endParaRPr>
          </a:p>
        </p:txBody>
      </p:sp>
      <p:sp>
        <p:nvSpPr>
          <p:cNvPr id="33" name="Rounded Rectangle 32"/>
          <p:cNvSpPr>
            <a:spLocks noChangeArrowheads="1"/>
          </p:cNvSpPr>
          <p:nvPr/>
        </p:nvSpPr>
        <p:spPr bwMode="auto">
          <a:xfrm>
            <a:off x="1519854" y="3914774"/>
            <a:ext cx="1179938" cy="2873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lIns="102390" tIns="0" rIns="0" bIns="51195" anchor="ctr"/>
          <a:lstStyle/>
          <a:p>
            <a:pPr algn="ctr" defTabSz="766763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蜜蜂</a:t>
            </a:r>
          </a:p>
        </p:txBody>
      </p:sp>
      <p:sp>
        <p:nvSpPr>
          <p:cNvPr id="34" name="Rounded Rectangle 33"/>
          <p:cNvSpPr>
            <a:spLocks noChangeArrowheads="1"/>
          </p:cNvSpPr>
          <p:nvPr/>
        </p:nvSpPr>
        <p:spPr bwMode="auto">
          <a:xfrm>
            <a:off x="4091706" y="3914775"/>
            <a:ext cx="1106637" cy="28733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6350">
            <a:noFill/>
            <a:miter lim="800000"/>
            <a:headEnd/>
            <a:tailEnd/>
          </a:ln>
        </p:spPr>
        <p:txBody>
          <a:bodyPr lIns="102390" tIns="0" rIns="0" bIns="51195" anchor="ctr"/>
          <a:lstStyle/>
          <a:p>
            <a:pPr algn="ctr" defTabSz="766763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毛毛蟲</a:t>
            </a:r>
          </a:p>
        </p:txBody>
      </p:sp>
      <p:sp>
        <p:nvSpPr>
          <p:cNvPr id="35" name="Rounded Rectangle 34"/>
          <p:cNvSpPr>
            <a:spLocks noChangeArrowheads="1"/>
          </p:cNvSpPr>
          <p:nvPr/>
        </p:nvSpPr>
        <p:spPr bwMode="auto">
          <a:xfrm>
            <a:off x="6516216" y="3914775"/>
            <a:ext cx="1260859" cy="260350"/>
          </a:xfrm>
          <a:prstGeom prst="roundRect">
            <a:avLst>
              <a:gd name="adj" fmla="val 50000"/>
            </a:avLst>
          </a:prstGeom>
          <a:solidFill>
            <a:srgbClr val="92AF27"/>
          </a:solidFill>
          <a:ln w="6350">
            <a:noFill/>
            <a:miter lim="800000"/>
            <a:headEnd/>
            <a:tailEnd/>
          </a:ln>
        </p:spPr>
        <p:txBody>
          <a:bodyPr lIns="102390" tIns="0" rIns="0" bIns="51195" anchor="ctr"/>
          <a:lstStyle/>
          <a:p>
            <a:pPr algn="ctr" defTabSz="766763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小鳥</a:t>
            </a:r>
          </a:p>
        </p:txBody>
      </p:sp>
      <p:sp>
        <p:nvSpPr>
          <p:cNvPr id="24583" name="TextBox 13"/>
          <p:cNvSpPr txBox="1">
            <a:spLocks noChangeArrowheads="1"/>
          </p:cNvSpPr>
          <p:nvPr/>
        </p:nvSpPr>
        <p:spPr bwMode="auto">
          <a:xfrm>
            <a:off x="684213" y="5013325"/>
            <a:ext cx="7881937" cy="128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405" tIns="19202" rIns="38405" bIns="19202">
            <a:spAutoFit/>
          </a:bodyPr>
          <a:lstStyle/>
          <a:p>
            <a:pPr algn="just" defTabSz="766763">
              <a:lnSpc>
                <a:spcPct val="130000"/>
              </a:lnSpc>
            </a:pPr>
            <a:r>
              <a:rPr lang="zh-TW" altLang="en-US" sz="1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　　動物</a:t>
            </a:r>
            <a:r>
              <a:rPr lang="zh-TW" altLang="en-US" sz="1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1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本能：靈界賦予，</a:t>
            </a:r>
            <a:r>
              <a:rPr lang="zh-TW" altLang="en-US" sz="1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自然界</a:t>
            </a:r>
            <a:r>
              <a:rPr lang="zh-TW" altLang="en-US" sz="1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只提供</a:t>
            </a:r>
            <a:r>
              <a:rPr lang="zh-TW" altLang="en-US" sz="1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了</a:t>
            </a:r>
            <a:r>
              <a:rPr lang="zh-TW" altLang="en-US" sz="1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軀殼。</a:t>
            </a:r>
            <a:r>
              <a:rPr lang="en-US" altLang="zh-TW" sz="1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</a:t>
            </a:r>
            <a:r>
              <a:rPr lang="zh-TW" altLang="en-US" sz="1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靈</a:t>
            </a:r>
            <a:r>
              <a:rPr lang="zh-TW" altLang="en-US" sz="1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界所發生的因，在自然界顯示出了果</a:t>
            </a:r>
            <a:r>
              <a:rPr lang="zh-TW" altLang="en-US" sz="1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16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just" defTabSz="766763">
              <a:lnSpc>
                <a:spcPct val="1300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1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動物</a:t>
            </a:r>
            <a:r>
              <a:rPr lang="zh-TW" altLang="en-US" sz="1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被選作祭品，是依據它們的</a:t>
            </a:r>
            <a:r>
              <a:rPr lang="zh-TW" altLang="en-US" sz="1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靈性意涵</a:t>
            </a:r>
            <a:r>
              <a:rPr lang="zh-TW" altLang="en-US" sz="1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與天界對</a:t>
            </a:r>
            <a:r>
              <a:rPr lang="zh-TW" altLang="en-US" sz="1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靈性認知</a:t>
            </a:r>
            <a:r>
              <a:rPr lang="zh-TW" altLang="en-US" sz="1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的相應關係。事實上，依據動物的類別和物種的生存需求，而產生了各種與生俱來的性向和愛好。</a:t>
            </a:r>
          </a:p>
        </p:txBody>
      </p:sp>
      <p:sp>
        <p:nvSpPr>
          <p:cNvPr id="24584" name="TextBox 14"/>
          <p:cNvSpPr txBox="1">
            <a:spLocks noChangeArrowheads="1"/>
          </p:cNvSpPr>
          <p:nvPr/>
        </p:nvSpPr>
        <p:spPr bwMode="auto">
          <a:xfrm>
            <a:off x="684212" y="4508500"/>
            <a:ext cx="3407494" cy="46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405" tIns="19202" rIns="38405" bIns="19202">
            <a:spAutoFit/>
          </a:bodyPr>
          <a:lstStyle/>
          <a:p>
            <a:pPr defTabSz="766763"/>
            <a:r>
              <a:rPr lang="zh-TW" altLang="en-US" sz="2400" b="1" dirty="0">
                <a:solidFill>
                  <a:srgbClr val="00FFFF"/>
                </a:solidFill>
                <a:latin typeface="標楷體" pitchFamily="65" charset="-120"/>
                <a:ea typeface="標楷體" pitchFamily="65" charset="-120"/>
              </a:rPr>
              <a:t>靈界</a:t>
            </a:r>
            <a:r>
              <a:rPr lang="zh-TW" altLang="en-US" sz="24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生</a:t>
            </a:r>
            <a:r>
              <a:rPr lang="zh-TW" altLang="en-US" sz="2800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因</a:t>
            </a:r>
            <a:r>
              <a:rPr lang="zh-TW" altLang="en-US" sz="24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400" b="1" dirty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自然界</a:t>
            </a:r>
            <a:r>
              <a:rPr lang="zh-TW" altLang="en-US" sz="24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得</a:t>
            </a:r>
            <a:r>
              <a:rPr lang="zh-TW" altLang="en-US" sz="2800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果</a:t>
            </a:r>
            <a:endParaRPr lang="id-ID" sz="2400" dirty="0">
              <a:solidFill>
                <a:srgbClr val="FF006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585" name="TextBox 15"/>
          <p:cNvSpPr txBox="1">
            <a:spLocks noChangeArrowheads="1"/>
          </p:cNvSpPr>
          <p:nvPr/>
        </p:nvSpPr>
        <p:spPr bwMode="auto">
          <a:xfrm>
            <a:off x="604838" y="260350"/>
            <a:ext cx="5046662" cy="71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405" tIns="19202" rIns="38405" bIns="19202">
            <a:spAutoFit/>
          </a:bodyPr>
          <a:lstStyle/>
          <a:p>
            <a:pPr defTabSz="766763"/>
            <a:r>
              <a:rPr lang="zh-TW" altLang="en-US" sz="4400" b="1" dirty="0">
                <a:solidFill>
                  <a:srgbClr val="C00000"/>
                </a:solidFill>
                <a:ea typeface="微軟正黑體" pitchFamily="34" charset="-120"/>
              </a:rPr>
              <a:t>動物本能得自天賦</a:t>
            </a:r>
            <a:endParaRPr lang="id-ID" sz="4400" b="1" dirty="0">
              <a:solidFill>
                <a:srgbClr val="C00000"/>
              </a:solidFill>
              <a:ea typeface="微軟正黑體" pitchFamily="34" charset="-12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65163" y="1011238"/>
            <a:ext cx="1027112" cy="36512"/>
            <a:chOff x="1775295" y="2028842"/>
            <a:chExt cx="3631535" cy="45719"/>
          </a:xfrm>
        </p:grpSpPr>
        <p:sp>
          <p:nvSpPr>
            <p:cNvPr id="24587" name="Rectangle 17"/>
            <p:cNvSpPr>
              <a:spLocks noChangeArrowheads="1"/>
            </p:cNvSpPr>
            <p:nvPr/>
          </p:nvSpPr>
          <p:spPr bwMode="auto"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 w="6350">
              <a:noFill/>
              <a:miter lim="800000"/>
              <a:headEnd/>
              <a:tailEnd/>
            </a:ln>
          </p:spPr>
          <p:txBody>
            <a:bodyPr rot="10800000" lIns="102395" tIns="51198" rIns="102395" bIns="51198" anchor="ctr"/>
            <a:lstStyle/>
            <a:p>
              <a:pPr algn="ctr" defTabSz="766763"/>
              <a:endParaRPr lang="zh-TW" altLang="en-US" sz="1500" b="0">
                <a:solidFill>
                  <a:srgbClr val="FFFFFF"/>
                </a:solidFill>
                <a:latin typeface="Lato Light"/>
                <a:ea typeface="MS PGothic" pitchFamily="34" charset="-128"/>
              </a:endParaRPr>
            </a:p>
          </p:txBody>
        </p:sp>
        <p:sp>
          <p:nvSpPr>
            <p:cNvPr id="24588" name="Rectangle 18"/>
            <p:cNvSpPr>
              <a:spLocks noChangeArrowheads="1"/>
            </p:cNvSpPr>
            <p:nvPr/>
          </p:nvSpPr>
          <p:spPr bwMode="auto"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 w="6350">
              <a:noFill/>
              <a:miter lim="800000"/>
              <a:headEnd/>
              <a:tailEnd/>
            </a:ln>
          </p:spPr>
          <p:txBody>
            <a:bodyPr rot="10800000" lIns="102395" tIns="51198" rIns="102395" bIns="51198" anchor="ctr"/>
            <a:lstStyle/>
            <a:p>
              <a:pPr algn="ctr" defTabSz="766763"/>
              <a:endParaRPr lang="zh-TW" altLang="en-US" sz="1500" b="0">
                <a:solidFill>
                  <a:srgbClr val="FFFFFF"/>
                </a:solidFill>
                <a:latin typeface="Lato Light"/>
                <a:ea typeface="MS PGothic" pitchFamily="34" charset="-128"/>
              </a:endParaRPr>
            </a:p>
          </p:txBody>
        </p:sp>
        <p:sp>
          <p:nvSpPr>
            <p:cNvPr id="24589" name="Rectangle 21"/>
            <p:cNvSpPr>
              <a:spLocks noChangeArrowheads="1"/>
            </p:cNvSpPr>
            <p:nvPr/>
          </p:nvSpPr>
          <p:spPr bwMode="auto"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rgbClr val="92AF27"/>
            </a:solidFill>
            <a:ln w="6350">
              <a:noFill/>
              <a:miter lim="800000"/>
              <a:headEnd/>
              <a:tailEnd/>
            </a:ln>
          </p:spPr>
          <p:txBody>
            <a:bodyPr rot="10800000" lIns="102395" tIns="51198" rIns="102395" bIns="51198" anchor="ctr"/>
            <a:lstStyle/>
            <a:p>
              <a:pPr algn="ctr" defTabSz="766763"/>
              <a:endParaRPr lang="zh-TW" altLang="en-US" sz="1500" b="0">
                <a:solidFill>
                  <a:srgbClr val="FFFFFF"/>
                </a:solidFill>
                <a:latin typeface="Lato Light"/>
                <a:ea typeface="MS PGothic" pitchFamily="34" charset="-128"/>
              </a:endParaRPr>
            </a:p>
          </p:txBody>
        </p:sp>
        <p:sp>
          <p:nvSpPr>
            <p:cNvPr id="24590" name="Rectangle 22"/>
            <p:cNvSpPr>
              <a:spLocks noChangeArrowheads="1"/>
            </p:cNvSpPr>
            <p:nvPr/>
          </p:nvSpPr>
          <p:spPr bwMode="auto"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rgbClr val="38B28A"/>
            </a:solidFill>
            <a:ln w="6350">
              <a:noFill/>
              <a:miter lim="800000"/>
              <a:headEnd/>
              <a:tailEnd/>
            </a:ln>
          </p:spPr>
          <p:txBody>
            <a:bodyPr rot="10800000" lIns="102395" tIns="51198" rIns="102395" bIns="51198" anchor="ctr"/>
            <a:lstStyle/>
            <a:p>
              <a:pPr algn="ctr" defTabSz="766763"/>
              <a:endParaRPr lang="zh-TW" altLang="en-US" sz="1500" b="0">
                <a:solidFill>
                  <a:srgbClr val="FFFFFF"/>
                </a:solidFill>
                <a:latin typeface="Lato Light"/>
                <a:ea typeface="MS PGothic" pitchFamily="34" charset="-128"/>
              </a:endParaRPr>
            </a:p>
          </p:txBody>
        </p:sp>
        <p:sp>
          <p:nvSpPr>
            <p:cNvPr id="24591" name="Rectangle 23"/>
            <p:cNvSpPr>
              <a:spLocks noChangeArrowheads="1"/>
            </p:cNvSpPr>
            <p:nvPr/>
          </p:nvSpPr>
          <p:spPr bwMode="auto"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rgbClr val="16749F"/>
            </a:solidFill>
            <a:ln w="6350">
              <a:noFill/>
              <a:miter lim="800000"/>
              <a:headEnd/>
              <a:tailEnd/>
            </a:ln>
          </p:spPr>
          <p:txBody>
            <a:bodyPr rot="10800000" lIns="102395" tIns="51198" rIns="102395" bIns="51198" anchor="ctr"/>
            <a:lstStyle/>
            <a:p>
              <a:pPr algn="ctr" defTabSz="766763"/>
              <a:endParaRPr lang="zh-TW" altLang="en-US" sz="1500" b="0">
                <a:solidFill>
                  <a:srgbClr val="FFFFFF"/>
                </a:solidFill>
                <a:latin typeface="Lato Light"/>
                <a:ea typeface="MS PGothic" pitchFamily="34" charset="-128"/>
              </a:endParaRPr>
            </a:p>
          </p:txBody>
        </p:sp>
        <p:sp>
          <p:nvSpPr>
            <p:cNvPr id="24592" name="Rectangle 24"/>
            <p:cNvSpPr>
              <a:spLocks noChangeArrowheads="1"/>
            </p:cNvSpPr>
            <p:nvPr/>
          </p:nvSpPr>
          <p:spPr bwMode="auto"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rgbClr val="041B31"/>
            </a:solidFill>
            <a:ln w="6350">
              <a:noFill/>
              <a:miter lim="800000"/>
              <a:headEnd/>
              <a:tailEnd/>
            </a:ln>
          </p:spPr>
          <p:txBody>
            <a:bodyPr rot="10800000" lIns="102395" tIns="51198" rIns="102395" bIns="51198" anchor="ctr"/>
            <a:lstStyle/>
            <a:p>
              <a:pPr algn="ctr" defTabSz="766763"/>
              <a:endParaRPr lang="zh-TW" altLang="en-US" sz="1500" b="0">
                <a:solidFill>
                  <a:srgbClr val="FFFFFF"/>
                </a:solidFill>
                <a:latin typeface="Lato Light"/>
                <a:ea typeface="MS PGothic" pitchFamily="34" charset="-128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Oval 2" descr="bread-589807_640"/>
          <p:cNvSpPr>
            <a:spLocks noChangeArrowheads="1"/>
          </p:cNvSpPr>
          <p:nvPr/>
        </p:nvSpPr>
        <p:spPr bwMode="auto">
          <a:xfrm>
            <a:off x="6299150" y="1914773"/>
            <a:ext cx="1873250" cy="1946275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ea typeface="微軟正黑體" pitchFamily="34" charset="-120"/>
            </a:endParaRPr>
          </a:p>
        </p:txBody>
      </p:sp>
      <p:sp>
        <p:nvSpPr>
          <p:cNvPr id="25602" name="Oval 3" descr="cherry-167341_640"/>
          <p:cNvSpPr>
            <a:spLocks noChangeArrowheads="1"/>
          </p:cNvSpPr>
          <p:nvPr/>
        </p:nvSpPr>
        <p:spPr bwMode="auto">
          <a:xfrm>
            <a:off x="3708400" y="1916113"/>
            <a:ext cx="1873250" cy="1946275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ea typeface="微軟正黑體" pitchFamily="34" charset="-120"/>
            </a:endParaRPr>
          </a:p>
        </p:txBody>
      </p:sp>
      <p:sp>
        <p:nvSpPr>
          <p:cNvPr id="25603" name="Oval 4" descr="grass-534873_640"/>
          <p:cNvSpPr>
            <a:spLocks noChangeArrowheads="1"/>
          </p:cNvSpPr>
          <p:nvPr/>
        </p:nvSpPr>
        <p:spPr bwMode="auto">
          <a:xfrm>
            <a:off x="1187450" y="1916113"/>
            <a:ext cx="1873250" cy="1946275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ea typeface="微軟正黑體" pitchFamily="34" charset="-120"/>
            </a:endParaRPr>
          </a:p>
        </p:txBody>
      </p:sp>
      <p:sp>
        <p:nvSpPr>
          <p:cNvPr id="33" name="Rounded Rectangle 32"/>
          <p:cNvSpPr>
            <a:spLocks noChangeArrowheads="1"/>
          </p:cNvSpPr>
          <p:nvPr/>
        </p:nvSpPr>
        <p:spPr bwMode="auto">
          <a:xfrm>
            <a:off x="1345754" y="3932808"/>
            <a:ext cx="1281559" cy="2882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lIns="102390" tIns="0" rIns="0" bIns="51195" anchor="ctr"/>
          <a:lstStyle/>
          <a:p>
            <a:pPr algn="ctr" defTabSz="766763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花草樹木</a:t>
            </a:r>
          </a:p>
        </p:txBody>
      </p:sp>
      <p:sp>
        <p:nvSpPr>
          <p:cNvPr id="34" name="Rounded Rectangle 33"/>
          <p:cNvSpPr>
            <a:spLocks noChangeArrowheads="1"/>
          </p:cNvSpPr>
          <p:nvPr/>
        </p:nvSpPr>
        <p:spPr bwMode="auto">
          <a:xfrm>
            <a:off x="4140200" y="3933180"/>
            <a:ext cx="1079872" cy="2879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6350">
            <a:noFill/>
            <a:miter lim="800000"/>
            <a:headEnd/>
            <a:tailEnd/>
          </a:ln>
        </p:spPr>
        <p:txBody>
          <a:bodyPr lIns="102390" tIns="0" rIns="0" bIns="51195" anchor="ctr"/>
          <a:lstStyle/>
          <a:p>
            <a:pPr algn="ctr" defTabSz="766763"/>
            <a:r>
              <a:rPr lang="zh-TW" altLang="en-US" dirty="0">
                <a:latin typeface="Raleway Light"/>
                <a:ea typeface="微軟正黑體" pitchFamily="34" charset="-120"/>
              </a:rPr>
              <a:t>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果實</a:t>
            </a:r>
          </a:p>
        </p:txBody>
      </p:sp>
      <p:sp>
        <p:nvSpPr>
          <p:cNvPr id="35" name="Rounded Rectangle 34"/>
          <p:cNvSpPr>
            <a:spLocks noChangeArrowheads="1"/>
          </p:cNvSpPr>
          <p:nvPr/>
        </p:nvSpPr>
        <p:spPr bwMode="auto">
          <a:xfrm>
            <a:off x="6588124" y="3932163"/>
            <a:ext cx="1296243" cy="288925"/>
          </a:xfrm>
          <a:prstGeom prst="roundRect">
            <a:avLst>
              <a:gd name="adj" fmla="val 50000"/>
            </a:avLst>
          </a:prstGeom>
          <a:solidFill>
            <a:srgbClr val="92AF27"/>
          </a:solidFill>
          <a:ln w="6350">
            <a:noFill/>
            <a:miter lim="800000"/>
            <a:headEnd/>
            <a:tailEnd/>
          </a:ln>
        </p:spPr>
        <p:txBody>
          <a:bodyPr lIns="102390" tIns="0" rIns="0" bIns="51195" anchor="ctr"/>
          <a:lstStyle/>
          <a:p>
            <a:pPr algn="ctr" defTabSz="766763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穀類麵包</a:t>
            </a:r>
          </a:p>
        </p:txBody>
      </p:sp>
      <p:sp>
        <p:nvSpPr>
          <p:cNvPr id="25607" name="TextBox 13"/>
          <p:cNvSpPr txBox="1">
            <a:spLocks noChangeArrowheads="1"/>
          </p:cNvSpPr>
          <p:nvPr/>
        </p:nvSpPr>
        <p:spPr bwMode="auto">
          <a:xfrm>
            <a:off x="684213" y="4972050"/>
            <a:ext cx="7881937" cy="183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405" tIns="19202" rIns="38405" bIns="19202">
            <a:spAutoFit/>
          </a:bodyPr>
          <a:lstStyle/>
          <a:p>
            <a:pPr algn="just" defTabSz="766763">
              <a:lnSpc>
                <a:spcPct val="130000"/>
              </a:lnSpc>
            </a:pPr>
            <a: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食物從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植物所生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，穀類食物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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人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對</a:t>
            </a:r>
            <a:r>
              <a:rPr lang="zh-TW" altLang="en-US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善和真的愛好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，因為它們會滋養人的靈性生命，就像地上出產的食物，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能滋養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人的肉體生命一樣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just" defTabSz="766763">
              <a:lnSpc>
                <a:spcPct val="130000"/>
              </a:lnSpc>
            </a:pPr>
            <a: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由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穀物所作成的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麵包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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對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一切良善的熱愛，因為它是維持生命最主要的食物，所以它也象徵了所有的食物。</a:t>
            </a:r>
          </a:p>
          <a:p>
            <a:pPr algn="just" defTabSz="766763">
              <a:lnSpc>
                <a:spcPct val="130000"/>
              </a:lnSpc>
            </a:pPr>
            <a: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生命</a:t>
            </a:r>
            <a:r>
              <a:rPr lang="zh-TW" altLang="en-US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的麵包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：以色列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教會中，被放置在聖桌上的長條麵包叫聖臨麵包。</a:t>
            </a:r>
          </a:p>
        </p:txBody>
      </p:sp>
      <p:sp>
        <p:nvSpPr>
          <p:cNvPr id="25608" name="TextBox 14"/>
          <p:cNvSpPr txBox="1">
            <a:spLocks noChangeArrowheads="1"/>
          </p:cNvSpPr>
          <p:nvPr/>
        </p:nvSpPr>
        <p:spPr bwMode="auto">
          <a:xfrm>
            <a:off x="731623" y="4508500"/>
            <a:ext cx="3459159" cy="346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405" tIns="19202" rIns="38405" bIns="19202">
            <a:spAutoFit/>
          </a:bodyPr>
          <a:lstStyle/>
          <a:p>
            <a:pPr defTabSz="766763"/>
            <a:r>
              <a:rPr lang="zh-TW" altLang="en-US" sz="2000" b="1" dirty="0">
                <a:solidFill>
                  <a:srgbClr val="FF0066"/>
                </a:solidFill>
                <a:ea typeface="微軟正黑體" pitchFamily="34" charset="-120"/>
              </a:rPr>
              <a:t>食物</a:t>
            </a:r>
            <a:r>
              <a:rPr lang="zh-TW" altLang="en-US" sz="2000" b="1" dirty="0">
                <a:solidFill>
                  <a:srgbClr val="C00000"/>
                </a:solidFill>
                <a:ea typeface="微軟正黑體" pitchFamily="34" charset="-120"/>
              </a:rPr>
              <a:t>和</a:t>
            </a:r>
            <a:r>
              <a:rPr lang="zh-TW" altLang="en-US" sz="2000" b="1" dirty="0">
                <a:solidFill>
                  <a:srgbClr val="3399FF"/>
                </a:solidFill>
                <a:ea typeface="微軟正黑體" pitchFamily="34" charset="-120"/>
              </a:rPr>
              <a:t>宗教聖餐</a:t>
            </a:r>
            <a:r>
              <a:rPr lang="zh-TW" altLang="en-US" sz="2000" b="1" dirty="0">
                <a:solidFill>
                  <a:srgbClr val="C00000"/>
                </a:solidFill>
                <a:ea typeface="微軟正黑體" pitchFamily="34" charset="-120"/>
              </a:rPr>
              <a:t>的相應關係</a:t>
            </a:r>
            <a:endParaRPr lang="id-ID" sz="2000" b="1" dirty="0">
              <a:solidFill>
                <a:srgbClr val="C00000"/>
              </a:solidFill>
              <a:ea typeface="微軟正黑體" pitchFamily="34" charset="-120"/>
            </a:endParaRPr>
          </a:p>
        </p:txBody>
      </p:sp>
      <p:sp>
        <p:nvSpPr>
          <p:cNvPr id="25609" name="TextBox 15"/>
          <p:cNvSpPr txBox="1">
            <a:spLocks noChangeArrowheads="1"/>
          </p:cNvSpPr>
          <p:nvPr/>
        </p:nvSpPr>
        <p:spPr bwMode="auto">
          <a:xfrm>
            <a:off x="604838" y="260350"/>
            <a:ext cx="8070850" cy="71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405" tIns="19202" rIns="38405" bIns="19202">
            <a:spAutoFit/>
          </a:bodyPr>
          <a:lstStyle/>
          <a:p>
            <a:pPr defTabSz="766763"/>
            <a:r>
              <a:rPr lang="zh-TW" altLang="en-US" sz="4400" b="1" dirty="0">
                <a:solidFill>
                  <a:srgbClr val="C00000"/>
                </a:solidFill>
                <a:ea typeface="微軟正黑體" pitchFamily="34" charset="-120"/>
              </a:rPr>
              <a:t>植物界也全是靈界的相應物</a:t>
            </a:r>
            <a:endParaRPr lang="id-ID" sz="4400" b="1" dirty="0">
              <a:solidFill>
                <a:srgbClr val="C00000"/>
              </a:solidFill>
              <a:ea typeface="微軟正黑體" pitchFamily="34" charset="-12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65163" y="1011238"/>
            <a:ext cx="1027112" cy="36512"/>
            <a:chOff x="1775295" y="2028842"/>
            <a:chExt cx="3631535" cy="45719"/>
          </a:xfrm>
        </p:grpSpPr>
        <p:sp>
          <p:nvSpPr>
            <p:cNvPr id="25611" name="Rectangle 17"/>
            <p:cNvSpPr>
              <a:spLocks noChangeArrowheads="1"/>
            </p:cNvSpPr>
            <p:nvPr/>
          </p:nvSpPr>
          <p:spPr bwMode="auto"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 w="6350">
              <a:noFill/>
              <a:miter lim="800000"/>
              <a:headEnd/>
              <a:tailEnd/>
            </a:ln>
          </p:spPr>
          <p:txBody>
            <a:bodyPr rot="10800000" lIns="102395" tIns="51198" rIns="102395" bIns="51198" anchor="ctr"/>
            <a:lstStyle/>
            <a:p>
              <a:pPr algn="ctr" defTabSz="766763"/>
              <a:endParaRPr lang="zh-TW" altLang="en-US" sz="1500" b="0">
                <a:solidFill>
                  <a:srgbClr val="FFFFFF"/>
                </a:solidFill>
                <a:latin typeface="Lato Light"/>
                <a:ea typeface="MS PGothic" pitchFamily="34" charset="-128"/>
              </a:endParaRPr>
            </a:p>
          </p:txBody>
        </p:sp>
        <p:sp>
          <p:nvSpPr>
            <p:cNvPr id="25612" name="Rectangle 18"/>
            <p:cNvSpPr>
              <a:spLocks noChangeArrowheads="1"/>
            </p:cNvSpPr>
            <p:nvPr/>
          </p:nvSpPr>
          <p:spPr bwMode="auto"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 w="6350">
              <a:noFill/>
              <a:miter lim="800000"/>
              <a:headEnd/>
              <a:tailEnd/>
            </a:ln>
          </p:spPr>
          <p:txBody>
            <a:bodyPr rot="10800000" lIns="102395" tIns="51198" rIns="102395" bIns="51198" anchor="ctr"/>
            <a:lstStyle/>
            <a:p>
              <a:pPr algn="ctr" defTabSz="766763"/>
              <a:endParaRPr lang="zh-TW" altLang="en-US" sz="1500" b="0">
                <a:solidFill>
                  <a:srgbClr val="FFFFFF"/>
                </a:solidFill>
                <a:latin typeface="Lato Light"/>
                <a:ea typeface="MS PGothic" pitchFamily="34" charset="-128"/>
              </a:endParaRPr>
            </a:p>
          </p:txBody>
        </p:sp>
        <p:sp>
          <p:nvSpPr>
            <p:cNvPr id="25613" name="Rectangle 21"/>
            <p:cNvSpPr>
              <a:spLocks noChangeArrowheads="1"/>
            </p:cNvSpPr>
            <p:nvPr/>
          </p:nvSpPr>
          <p:spPr bwMode="auto"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rgbClr val="92AF27"/>
            </a:solidFill>
            <a:ln w="6350">
              <a:noFill/>
              <a:miter lim="800000"/>
              <a:headEnd/>
              <a:tailEnd/>
            </a:ln>
          </p:spPr>
          <p:txBody>
            <a:bodyPr rot="10800000" lIns="102395" tIns="51198" rIns="102395" bIns="51198" anchor="ctr"/>
            <a:lstStyle/>
            <a:p>
              <a:pPr algn="ctr" defTabSz="766763"/>
              <a:endParaRPr lang="zh-TW" altLang="en-US" sz="1500" b="0">
                <a:solidFill>
                  <a:srgbClr val="FFFFFF"/>
                </a:solidFill>
                <a:latin typeface="Lato Light"/>
                <a:ea typeface="MS PGothic" pitchFamily="34" charset="-128"/>
              </a:endParaRPr>
            </a:p>
          </p:txBody>
        </p:sp>
        <p:sp>
          <p:nvSpPr>
            <p:cNvPr id="25614" name="Rectangle 22"/>
            <p:cNvSpPr>
              <a:spLocks noChangeArrowheads="1"/>
            </p:cNvSpPr>
            <p:nvPr/>
          </p:nvSpPr>
          <p:spPr bwMode="auto"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rgbClr val="38B28A"/>
            </a:solidFill>
            <a:ln w="6350">
              <a:noFill/>
              <a:miter lim="800000"/>
              <a:headEnd/>
              <a:tailEnd/>
            </a:ln>
          </p:spPr>
          <p:txBody>
            <a:bodyPr rot="10800000" lIns="102395" tIns="51198" rIns="102395" bIns="51198" anchor="ctr"/>
            <a:lstStyle/>
            <a:p>
              <a:pPr algn="ctr" defTabSz="766763"/>
              <a:endParaRPr lang="zh-TW" altLang="en-US" sz="1500" b="0">
                <a:solidFill>
                  <a:srgbClr val="FFFFFF"/>
                </a:solidFill>
                <a:latin typeface="Lato Light"/>
                <a:ea typeface="MS PGothic" pitchFamily="34" charset="-128"/>
              </a:endParaRPr>
            </a:p>
          </p:txBody>
        </p:sp>
        <p:sp>
          <p:nvSpPr>
            <p:cNvPr id="25615" name="Rectangle 23"/>
            <p:cNvSpPr>
              <a:spLocks noChangeArrowheads="1"/>
            </p:cNvSpPr>
            <p:nvPr/>
          </p:nvSpPr>
          <p:spPr bwMode="auto"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rgbClr val="16749F"/>
            </a:solidFill>
            <a:ln w="6350">
              <a:noFill/>
              <a:miter lim="800000"/>
              <a:headEnd/>
              <a:tailEnd/>
            </a:ln>
          </p:spPr>
          <p:txBody>
            <a:bodyPr rot="10800000" lIns="102395" tIns="51198" rIns="102395" bIns="51198" anchor="ctr"/>
            <a:lstStyle/>
            <a:p>
              <a:pPr algn="ctr" defTabSz="766763"/>
              <a:endParaRPr lang="zh-TW" altLang="en-US" sz="1500" b="0">
                <a:solidFill>
                  <a:srgbClr val="FFFFFF"/>
                </a:solidFill>
                <a:latin typeface="Lato Light"/>
                <a:ea typeface="MS PGothic" pitchFamily="34" charset="-128"/>
              </a:endParaRPr>
            </a:p>
          </p:txBody>
        </p:sp>
        <p:sp>
          <p:nvSpPr>
            <p:cNvPr id="25616" name="Rectangle 24"/>
            <p:cNvSpPr>
              <a:spLocks noChangeArrowheads="1"/>
            </p:cNvSpPr>
            <p:nvPr/>
          </p:nvSpPr>
          <p:spPr bwMode="auto"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rgbClr val="041B31"/>
            </a:solidFill>
            <a:ln w="6350">
              <a:noFill/>
              <a:miter lim="800000"/>
              <a:headEnd/>
              <a:tailEnd/>
            </a:ln>
          </p:spPr>
          <p:txBody>
            <a:bodyPr rot="10800000" lIns="102395" tIns="51198" rIns="102395" bIns="51198" anchor="ctr"/>
            <a:lstStyle/>
            <a:p>
              <a:pPr algn="ctr" defTabSz="766763"/>
              <a:endParaRPr lang="zh-TW" altLang="en-US" sz="1500" b="0">
                <a:solidFill>
                  <a:srgbClr val="FFFFFF"/>
                </a:solidFill>
                <a:latin typeface="Lato Light"/>
                <a:ea typeface="MS PGothic" pitchFamily="34" charset="-128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"/>
          <p:cNvSpPr>
            <a:spLocks noChangeArrowheads="1"/>
          </p:cNvSpPr>
          <p:nvPr/>
        </p:nvSpPr>
        <p:spPr bwMode="auto">
          <a:xfrm>
            <a:off x="3005138" y="2609850"/>
            <a:ext cx="319087" cy="676275"/>
          </a:xfrm>
          <a:custGeom>
            <a:avLst/>
            <a:gdLst>
              <a:gd name="T0" fmla="*/ 15391839 w 1282"/>
              <a:gd name="T1" fmla="*/ 76108231 h 2032"/>
              <a:gd name="T2" fmla="*/ 15391839 w 1282"/>
              <a:gd name="T3" fmla="*/ 76108231 h 2032"/>
              <a:gd name="T4" fmla="*/ 124128560 w 1282"/>
              <a:gd name="T5" fmla="*/ 221245460 h 2032"/>
              <a:gd name="T6" fmla="*/ 15391839 w 1282"/>
              <a:gd name="T7" fmla="*/ 366382377 h 2032"/>
              <a:gd name="T8" fmla="*/ 15391839 w 1282"/>
              <a:gd name="T9" fmla="*/ 428552070 h 2032"/>
              <a:gd name="T10" fmla="*/ 62064156 w 1282"/>
              <a:gd name="T11" fmla="*/ 428552070 h 2032"/>
              <a:gd name="T12" fmla="*/ 212011390 w 1282"/>
              <a:gd name="T13" fmla="*/ 221245460 h 2032"/>
              <a:gd name="T14" fmla="*/ 62064156 w 1282"/>
              <a:gd name="T15" fmla="*/ 20797121 h 2032"/>
              <a:gd name="T16" fmla="*/ 15391839 w 1282"/>
              <a:gd name="T17" fmla="*/ 20797121 h 2032"/>
              <a:gd name="T18" fmla="*/ 5130531 w 1282"/>
              <a:gd name="T19" fmla="*/ 48452850 h 2032"/>
              <a:gd name="T20" fmla="*/ 15391839 w 1282"/>
              <a:gd name="T21" fmla="*/ 76108231 h 20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82"/>
              <a:gd name="T34" fmla="*/ 0 h 2032"/>
              <a:gd name="T35" fmla="*/ 1282 w 1282"/>
              <a:gd name="T36" fmla="*/ 2032 h 203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82" h="2032">
                <a:moveTo>
                  <a:pt x="93" y="344"/>
                </a:moveTo>
                <a:lnTo>
                  <a:pt x="93" y="344"/>
                </a:lnTo>
                <a:cubicBezTo>
                  <a:pt x="750" y="1000"/>
                  <a:pt x="750" y="1000"/>
                  <a:pt x="750" y="1000"/>
                </a:cubicBezTo>
                <a:cubicBezTo>
                  <a:pt x="93" y="1656"/>
                  <a:pt x="93" y="1656"/>
                  <a:pt x="93" y="1656"/>
                </a:cubicBezTo>
                <a:cubicBezTo>
                  <a:pt x="0" y="1750"/>
                  <a:pt x="0" y="1875"/>
                  <a:pt x="93" y="1937"/>
                </a:cubicBezTo>
                <a:cubicBezTo>
                  <a:pt x="156" y="2031"/>
                  <a:pt x="281" y="2031"/>
                  <a:pt x="375" y="1937"/>
                </a:cubicBezTo>
                <a:cubicBezTo>
                  <a:pt x="1281" y="1000"/>
                  <a:pt x="1281" y="1000"/>
                  <a:pt x="1281" y="1000"/>
                </a:cubicBezTo>
                <a:cubicBezTo>
                  <a:pt x="375" y="94"/>
                  <a:pt x="375" y="94"/>
                  <a:pt x="375" y="94"/>
                </a:cubicBezTo>
                <a:cubicBezTo>
                  <a:pt x="281" y="0"/>
                  <a:pt x="156" y="0"/>
                  <a:pt x="93" y="94"/>
                </a:cubicBezTo>
                <a:cubicBezTo>
                  <a:pt x="62" y="125"/>
                  <a:pt x="31" y="156"/>
                  <a:pt x="31" y="219"/>
                </a:cubicBezTo>
                <a:cubicBezTo>
                  <a:pt x="31" y="281"/>
                  <a:pt x="62" y="313"/>
                  <a:pt x="93" y="344"/>
                </a:cubicBezTo>
              </a:path>
            </a:pathLst>
          </a:custGeom>
          <a:solidFill>
            <a:schemeClr val="accent1"/>
          </a:solidFill>
          <a:ln w="9525" cap="flat">
            <a:noFill/>
            <a:bevel/>
            <a:headEnd/>
            <a:tailEnd/>
          </a:ln>
        </p:spPr>
        <p:txBody>
          <a:bodyPr wrap="none" lIns="182843" tIns="91422" rIns="182843" bIns="91422" anchor="ctr"/>
          <a:lstStyle/>
          <a:p>
            <a:endParaRPr lang="zh-TW" altLang="en-US"/>
          </a:p>
        </p:txBody>
      </p:sp>
      <p:sp>
        <p:nvSpPr>
          <p:cNvPr id="36" name="Freeform 27"/>
          <p:cNvSpPr>
            <a:spLocks noChangeArrowheads="1"/>
          </p:cNvSpPr>
          <p:nvPr/>
        </p:nvSpPr>
        <p:spPr bwMode="auto">
          <a:xfrm>
            <a:off x="5754688" y="4995863"/>
            <a:ext cx="320675" cy="665162"/>
          </a:xfrm>
          <a:custGeom>
            <a:avLst/>
            <a:gdLst>
              <a:gd name="T0" fmla="*/ 202438639 w 1283"/>
              <a:gd name="T1" fmla="*/ 365971478 h 2001"/>
              <a:gd name="T2" fmla="*/ 202438639 w 1283"/>
              <a:gd name="T3" fmla="*/ 365971478 h 2001"/>
              <a:gd name="T4" fmla="*/ 93497128 w 1283"/>
              <a:gd name="T5" fmla="*/ 220997361 h 2001"/>
              <a:gd name="T6" fmla="*/ 202438639 w 1283"/>
              <a:gd name="T7" fmla="*/ 76022933 h 2001"/>
              <a:gd name="T8" fmla="*/ 202438639 w 1283"/>
              <a:gd name="T9" fmla="*/ 13922863 h 2001"/>
              <a:gd name="T10" fmla="*/ 155773071 w 1283"/>
              <a:gd name="T11" fmla="*/ 13922863 h 2001"/>
              <a:gd name="T12" fmla="*/ 0 w 1283"/>
              <a:gd name="T13" fmla="*/ 220997361 h 2001"/>
              <a:gd name="T14" fmla="*/ 155773071 w 1283"/>
              <a:gd name="T15" fmla="*/ 428292588 h 2001"/>
              <a:gd name="T16" fmla="*/ 202438639 w 1283"/>
              <a:gd name="T17" fmla="*/ 428292588 h 2001"/>
              <a:gd name="T18" fmla="*/ 212901188 w 1283"/>
              <a:gd name="T19" fmla="*/ 393596138 h 2001"/>
              <a:gd name="T20" fmla="*/ 202438639 w 1283"/>
              <a:gd name="T21" fmla="*/ 365971478 h 200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83"/>
              <a:gd name="T34" fmla="*/ 0 h 2001"/>
              <a:gd name="T35" fmla="*/ 1283 w 1283"/>
              <a:gd name="T36" fmla="*/ 2001 h 200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83" h="2001">
                <a:moveTo>
                  <a:pt x="1219" y="1656"/>
                </a:moveTo>
                <a:lnTo>
                  <a:pt x="1219" y="1656"/>
                </a:lnTo>
                <a:cubicBezTo>
                  <a:pt x="563" y="1000"/>
                  <a:pt x="563" y="1000"/>
                  <a:pt x="563" y="1000"/>
                </a:cubicBezTo>
                <a:cubicBezTo>
                  <a:pt x="1219" y="344"/>
                  <a:pt x="1219" y="344"/>
                  <a:pt x="1219" y="344"/>
                </a:cubicBezTo>
                <a:cubicBezTo>
                  <a:pt x="1282" y="250"/>
                  <a:pt x="1282" y="125"/>
                  <a:pt x="1219" y="63"/>
                </a:cubicBezTo>
                <a:cubicBezTo>
                  <a:pt x="1157" y="0"/>
                  <a:pt x="1032" y="0"/>
                  <a:pt x="938" y="63"/>
                </a:cubicBezTo>
                <a:cubicBezTo>
                  <a:pt x="0" y="1000"/>
                  <a:pt x="0" y="1000"/>
                  <a:pt x="0" y="1000"/>
                </a:cubicBezTo>
                <a:cubicBezTo>
                  <a:pt x="938" y="1938"/>
                  <a:pt x="938" y="1938"/>
                  <a:pt x="938" y="1938"/>
                </a:cubicBezTo>
                <a:cubicBezTo>
                  <a:pt x="1032" y="2000"/>
                  <a:pt x="1157" y="2000"/>
                  <a:pt x="1219" y="1938"/>
                </a:cubicBezTo>
                <a:cubicBezTo>
                  <a:pt x="1251" y="1875"/>
                  <a:pt x="1282" y="1844"/>
                  <a:pt x="1282" y="1781"/>
                </a:cubicBezTo>
                <a:cubicBezTo>
                  <a:pt x="1282" y="1719"/>
                  <a:pt x="1251" y="1688"/>
                  <a:pt x="1219" y="1656"/>
                </a:cubicBezTo>
              </a:path>
            </a:pathLst>
          </a:custGeom>
          <a:solidFill>
            <a:schemeClr val="accent2"/>
          </a:solidFill>
          <a:ln w="9525" cap="flat">
            <a:noFill/>
            <a:bevel/>
            <a:headEnd/>
            <a:tailEnd/>
          </a:ln>
        </p:spPr>
        <p:txBody>
          <a:bodyPr wrap="none" lIns="182843" tIns="91422" rIns="182843" bIns="91422" anchor="ctr"/>
          <a:lstStyle/>
          <a:p>
            <a:endParaRPr lang="zh-TW" altLang="en-US"/>
          </a:p>
        </p:txBody>
      </p:sp>
      <p:grpSp>
        <p:nvGrpSpPr>
          <p:cNvPr id="2" name="Group 2"/>
          <p:cNvGrpSpPr/>
          <p:nvPr/>
        </p:nvGrpSpPr>
        <p:grpSpPr>
          <a:xfrm>
            <a:off x="901698" y="2853463"/>
            <a:ext cx="7303274" cy="2533160"/>
            <a:chOff x="6420323" y="2550227"/>
            <a:chExt cx="4941784" cy="2533160"/>
          </a:xfrm>
          <a:solidFill>
            <a:schemeClr val="bg1">
              <a:lumMod val="65000"/>
            </a:schemeClr>
          </a:solidFill>
        </p:grpSpPr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7626100" y="2550227"/>
              <a:ext cx="134789" cy="134789"/>
            </a:xfrm>
            <a:custGeom>
              <a:avLst/>
              <a:gdLst>
                <a:gd name="T0" fmla="*/ 187 w 407"/>
                <a:gd name="T1" fmla="*/ 406 h 407"/>
                <a:gd name="T2" fmla="*/ 187 w 407"/>
                <a:gd name="T3" fmla="*/ 406 h 407"/>
                <a:gd name="T4" fmla="*/ 0 w 407"/>
                <a:gd name="T5" fmla="*/ 187 h 407"/>
                <a:gd name="T6" fmla="*/ 187 w 407"/>
                <a:gd name="T7" fmla="*/ 0 h 407"/>
                <a:gd name="T8" fmla="*/ 406 w 407"/>
                <a:gd name="T9" fmla="*/ 187 h 407"/>
                <a:gd name="T10" fmla="*/ 187 w 407"/>
                <a:gd name="T11" fmla="*/ 406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407">
                  <a:moveTo>
                    <a:pt x="187" y="406"/>
                  </a:moveTo>
                  <a:lnTo>
                    <a:pt x="187" y="406"/>
                  </a:lnTo>
                  <a:cubicBezTo>
                    <a:pt x="94" y="406"/>
                    <a:pt x="0" y="312"/>
                    <a:pt x="0" y="187"/>
                  </a:cubicBezTo>
                  <a:cubicBezTo>
                    <a:pt x="0" y="93"/>
                    <a:pt x="94" y="0"/>
                    <a:pt x="187" y="0"/>
                  </a:cubicBezTo>
                  <a:cubicBezTo>
                    <a:pt x="312" y="0"/>
                    <a:pt x="406" y="93"/>
                    <a:pt x="406" y="187"/>
                  </a:cubicBezTo>
                  <a:cubicBezTo>
                    <a:pt x="406" y="312"/>
                    <a:pt x="312" y="406"/>
                    <a:pt x="187" y="406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7626100" y="4947132"/>
              <a:ext cx="134789" cy="136255"/>
            </a:xfrm>
            <a:custGeom>
              <a:avLst/>
              <a:gdLst>
                <a:gd name="T0" fmla="*/ 187 w 407"/>
                <a:gd name="T1" fmla="*/ 407 h 408"/>
                <a:gd name="T2" fmla="*/ 187 w 407"/>
                <a:gd name="T3" fmla="*/ 407 h 408"/>
                <a:gd name="T4" fmla="*/ 0 w 407"/>
                <a:gd name="T5" fmla="*/ 219 h 408"/>
                <a:gd name="T6" fmla="*/ 187 w 407"/>
                <a:gd name="T7" fmla="*/ 0 h 408"/>
                <a:gd name="T8" fmla="*/ 406 w 407"/>
                <a:gd name="T9" fmla="*/ 219 h 408"/>
                <a:gd name="T10" fmla="*/ 187 w 407"/>
                <a:gd name="T11" fmla="*/ 407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408">
                  <a:moveTo>
                    <a:pt x="187" y="407"/>
                  </a:moveTo>
                  <a:lnTo>
                    <a:pt x="187" y="407"/>
                  </a:lnTo>
                  <a:cubicBezTo>
                    <a:pt x="94" y="407"/>
                    <a:pt x="0" y="313"/>
                    <a:pt x="0" y="219"/>
                  </a:cubicBezTo>
                  <a:cubicBezTo>
                    <a:pt x="0" y="94"/>
                    <a:pt x="94" y="0"/>
                    <a:pt x="187" y="0"/>
                  </a:cubicBezTo>
                  <a:cubicBezTo>
                    <a:pt x="312" y="0"/>
                    <a:pt x="406" y="94"/>
                    <a:pt x="406" y="219"/>
                  </a:cubicBezTo>
                  <a:cubicBezTo>
                    <a:pt x="406" y="313"/>
                    <a:pt x="312" y="407"/>
                    <a:pt x="187" y="407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8820158" y="3754540"/>
              <a:ext cx="134789" cy="124534"/>
            </a:xfrm>
            <a:custGeom>
              <a:avLst/>
              <a:gdLst>
                <a:gd name="T0" fmla="*/ 0 w 406"/>
                <a:gd name="T1" fmla="*/ 187 h 375"/>
                <a:gd name="T2" fmla="*/ 0 w 406"/>
                <a:gd name="T3" fmla="*/ 187 h 375"/>
                <a:gd name="T4" fmla="*/ 218 w 406"/>
                <a:gd name="T5" fmla="*/ 0 h 375"/>
                <a:gd name="T6" fmla="*/ 405 w 406"/>
                <a:gd name="T7" fmla="*/ 187 h 375"/>
                <a:gd name="T8" fmla="*/ 218 w 406"/>
                <a:gd name="T9" fmla="*/ 374 h 375"/>
                <a:gd name="T10" fmla="*/ 0 w 406"/>
                <a:gd name="T11" fmla="*/ 187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6" h="375">
                  <a:moveTo>
                    <a:pt x="0" y="187"/>
                  </a:moveTo>
                  <a:lnTo>
                    <a:pt x="0" y="187"/>
                  </a:lnTo>
                  <a:cubicBezTo>
                    <a:pt x="0" y="62"/>
                    <a:pt x="93" y="0"/>
                    <a:pt x="218" y="0"/>
                  </a:cubicBezTo>
                  <a:cubicBezTo>
                    <a:pt x="311" y="0"/>
                    <a:pt x="405" y="62"/>
                    <a:pt x="405" y="187"/>
                  </a:cubicBezTo>
                  <a:cubicBezTo>
                    <a:pt x="405" y="280"/>
                    <a:pt x="311" y="374"/>
                    <a:pt x="218" y="374"/>
                  </a:cubicBezTo>
                  <a:cubicBezTo>
                    <a:pt x="93" y="374"/>
                    <a:pt x="0" y="280"/>
                    <a:pt x="0" y="187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Freeform 5"/>
            <p:cNvSpPr>
              <a:spLocks noChangeArrowheads="1"/>
            </p:cNvSpPr>
            <p:nvPr/>
          </p:nvSpPr>
          <p:spPr bwMode="auto">
            <a:xfrm>
              <a:off x="6420323" y="3754540"/>
              <a:ext cx="134789" cy="124534"/>
            </a:xfrm>
            <a:custGeom>
              <a:avLst/>
              <a:gdLst>
                <a:gd name="T0" fmla="*/ 0 w 407"/>
                <a:gd name="T1" fmla="*/ 187 h 375"/>
                <a:gd name="T2" fmla="*/ 0 w 407"/>
                <a:gd name="T3" fmla="*/ 187 h 375"/>
                <a:gd name="T4" fmla="*/ 219 w 407"/>
                <a:gd name="T5" fmla="*/ 0 h 375"/>
                <a:gd name="T6" fmla="*/ 406 w 407"/>
                <a:gd name="T7" fmla="*/ 187 h 375"/>
                <a:gd name="T8" fmla="*/ 219 w 407"/>
                <a:gd name="T9" fmla="*/ 374 h 375"/>
                <a:gd name="T10" fmla="*/ 0 w 407"/>
                <a:gd name="T11" fmla="*/ 187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375">
                  <a:moveTo>
                    <a:pt x="0" y="187"/>
                  </a:moveTo>
                  <a:lnTo>
                    <a:pt x="0" y="187"/>
                  </a:lnTo>
                  <a:cubicBezTo>
                    <a:pt x="0" y="62"/>
                    <a:pt x="94" y="0"/>
                    <a:pt x="219" y="0"/>
                  </a:cubicBezTo>
                  <a:cubicBezTo>
                    <a:pt x="312" y="0"/>
                    <a:pt x="406" y="62"/>
                    <a:pt x="406" y="187"/>
                  </a:cubicBezTo>
                  <a:cubicBezTo>
                    <a:pt x="406" y="280"/>
                    <a:pt x="312" y="374"/>
                    <a:pt x="219" y="374"/>
                  </a:cubicBezTo>
                  <a:cubicBezTo>
                    <a:pt x="94" y="374"/>
                    <a:pt x="0" y="280"/>
                    <a:pt x="0" y="187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Freeform 6"/>
            <p:cNvSpPr>
              <a:spLocks noChangeArrowheads="1"/>
            </p:cNvSpPr>
            <p:nvPr/>
          </p:nvSpPr>
          <p:spPr bwMode="auto">
            <a:xfrm>
              <a:off x="6763157" y="4594043"/>
              <a:ext cx="146510" cy="145044"/>
            </a:xfrm>
            <a:custGeom>
              <a:avLst/>
              <a:gdLst>
                <a:gd name="T0" fmla="*/ 94 w 439"/>
                <a:gd name="T1" fmla="*/ 344 h 438"/>
                <a:gd name="T2" fmla="*/ 94 w 439"/>
                <a:gd name="T3" fmla="*/ 344 h 438"/>
                <a:gd name="T4" fmla="*/ 94 w 439"/>
                <a:gd name="T5" fmla="*/ 62 h 438"/>
                <a:gd name="T6" fmla="*/ 375 w 439"/>
                <a:gd name="T7" fmla="*/ 62 h 438"/>
                <a:gd name="T8" fmla="*/ 375 w 439"/>
                <a:gd name="T9" fmla="*/ 344 h 438"/>
                <a:gd name="T10" fmla="*/ 94 w 439"/>
                <a:gd name="T11" fmla="*/ 344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8">
                  <a:moveTo>
                    <a:pt x="94" y="344"/>
                  </a:moveTo>
                  <a:lnTo>
                    <a:pt x="94" y="344"/>
                  </a:lnTo>
                  <a:cubicBezTo>
                    <a:pt x="0" y="281"/>
                    <a:pt x="0" y="156"/>
                    <a:pt x="94" y="62"/>
                  </a:cubicBezTo>
                  <a:cubicBezTo>
                    <a:pt x="156" y="0"/>
                    <a:pt x="281" y="0"/>
                    <a:pt x="375" y="62"/>
                  </a:cubicBezTo>
                  <a:cubicBezTo>
                    <a:pt x="438" y="156"/>
                    <a:pt x="438" y="281"/>
                    <a:pt x="375" y="344"/>
                  </a:cubicBezTo>
                  <a:cubicBezTo>
                    <a:pt x="281" y="437"/>
                    <a:pt x="156" y="437"/>
                    <a:pt x="94" y="344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16" name="Freeform 7"/>
            <p:cNvSpPr>
              <a:spLocks noChangeArrowheads="1"/>
            </p:cNvSpPr>
            <p:nvPr/>
          </p:nvSpPr>
          <p:spPr bwMode="auto">
            <a:xfrm>
              <a:off x="8467068" y="4594043"/>
              <a:ext cx="146510" cy="145044"/>
            </a:xfrm>
            <a:custGeom>
              <a:avLst/>
              <a:gdLst>
                <a:gd name="T0" fmla="*/ 63 w 439"/>
                <a:gd name="T1" fmla="*/ 62 h 438"/>
                <a:gd name="T2" fmla="*/ 63 w 439"/>
                <a:gd name="T3" fmla="*/ 62 h 438"/>
                <a:gd name="T4" fmla="*/ 344 w 439"/>
                <a:gd name="T5" fmla="*/ 62 h 438"/>
                <a:gd name="T6" fmla="*/ 344 w 439"/>
                <a:gd name="T7" fmla="*/ 344 h 438"/>
                <a:gd name="T8" fmla="*/ 63 w 439"/>
                <a:gd name="T9" fmla="*/ 344 h 438"/>
                <a:gd name="T10" fmla="*/ 63 w 439"/>
                <a:gd name="T11" fmla="*/ 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8">
                  <a:moveTo>
                    <a:pt x="63" y="62"/>
                  </a:moveTo>
                  <a:lnTo>
                    <a:pt x="63" y="62"/>
                  </a:lnTo>
                  <a:cubicBezTo>
                    <a:pt x="156" y="0"/>
                    <a:pt x="281" y="0"/>
                    <a:pt x="344" y="62"/>
                  </a:cubicBezTo>
                  <a:cubicBezTo>
                    <a:pt x="438" y="156"/>
                    <a:pt x="438" y="281"/>
                    <a:pt x="344" y="344"/>
                  </a:cubicBezTo>
                  <a:cubicBezTo>
                    <a:pt x="281" y="437"/>
                    <a:pt x="156" y="437"/>
                    <a:pt x="63" y="344"/>
                  </a:cubicBezTo>
                  <a:cubicBezTo>
                    <a:pt x="0" y="281"/>
                    <a:pt x="0" y="156"/>
                    <a:pt x="63" y="62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Freeform 8"/>
            <p:cNvSpPr>
              <a:spLocks noChangeArrowheads="1"/>
            </p:cNvSpPr>
            <p:nvPr/>
          </p:nvSpPr>
          <p:spPr bwMode="auto">
            <a:xfrm>
              <a:off x="6763157" y="2891596"/>
              <a:ext cx="146510" cy="145044"/>
            </a:xfrm>
            <a:custGeom>
              <a:avLst/>
              <a:gdLst>
                <a:gd name="T0" fmla="*/ 94 w 439"/>
                <a:gd name="T1" fmla="*/ 93 h 438"/>
                <a:gd name="T2" fmla="*/ 94 w 439"/>
                <a:gd name="T3" fmla="*/ 93 h 438"/>
                <a:gd name="T4" fmla="*/ 375 w 439"/>
                <a:gd name="T5" fmla="*/ 93 h 438"/>
                <a:gd name="T6" fmla="*/ 375 w 439"/>
                <a:gd name="T7" fmla="*/ 375 h 438"/>
                <a:gd name="T8" fmla="*/ 94 w 439"/>
                <a:gd name="T9" fmla="*/ 375 h 438"/>
                <a:gd name="T10" fmla="*/ 94 w 439"/>
                <a:gd name="T11" fmla="*/ 9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8">
                  <a:moveTo>
                    <a:pt x="94" y="93"/>
                  </a:moveTo>
                  <a:lnTo>
                    <a:pt x="94" y="93"/>
                  </a:lnTo>
                  <a:cubicBezTo>
                    <a:pt x="156" y="0"/>
                    <a:pt x="281" y="0"/>
                    <a:pt x="375" y="93"/>
                  </a:cubicBezTo>
                  <a:cubicBezTo>
                    <a:pt x="438" y="156"/>
                    <a:pt x="438" y="281"/>
                    <a:pt x="375" y="375"/>
                  </a:cubicBezTo>
                  <a:cubicBezTo>
                    <a:pt x="281" y="437"/>
                    <a:pt x="156" y="437"/>
                    <a:pt x="94" y="375"/>
                  </a:cubicBezTo>
                  <a:cubicBezTo>
                    <a:pt x="0" y="281"/>
                    <a:pt x="0" y="156"/>
                    <a:pt x="94" y="93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Freeform 9"/>
            <p:cNvSpPr>
              <a:spLocks noChangeArrowheads="1"/>
            </p:cNvSpPr>
            <p:nvPr/>
          </p:nvSpPr>
          <p:spPr bwMode="auto">
            <a:xfrm>
              <a:off x="7158734" y="4853365"/>
              <a:ext cx="145045" cy="146510"/>
            </a:xfrm>
            <a:custGeom>
              <a:avLst/>
              <a:gdLst>
                <a:gd name="T0" fmla="*/ 156 w 438"/>
                <a:gd name="T1" fmla="*/ 406 h 439"/>
                <a:gd name="T2" fmla="*/ 156 w 438"/>
                <a:gd name="T3" fmla="*/ 406 h 439"/>
                <a:gd name="T4" fmla="*/ 31 w 438"/>
                <a:gd name="T5" fmla="*/ 125 h 439"/>
                <a:gd name="T6" fmla="*/ 281 w 438"/>
                <a:gd name="T7" fmla="*/ 31 h 439"/>
                <a:gd name="T8" fmla="*/ 406 w 438"/>
                <a:gd name="T9" fmla="*/ 281 h 439"/>
                <a:gd name="T10" fmla="*/ 156 w 438"/>
                <a:gd name="T11" fmla="*/ 40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9">
                  <a:moveTo>
                    <a:pt x="156" y="406"/>
                  </a:moveTo>
                  <a:lnTo>
                    <a:pt x="156" y="406"/>
                  </a:lnTo>
                  <a:cubicBezTo>
                    <a:pt x="31" y="344"/>
                    <a:pt x="0" y="250"/>
                    <a:pt x="31" y="125"/>
                  </a:cubicBezTo>
                  <a:cubicBezTo>
                    <a:pt x="62" y="31"/>
                    <a:pt x="187" y="0"/>
                    <a:pt x="281" y="31"/>
                  </a:cubicBezTo>
                  <a:cubicBezTo>
                    <a:pt x="406" y="63"/>
                    <a:pt x="437" y="188"/>
                    <a:pt x="406" y="281"/>
                  </a:cubicBezTo>
                  <a:cubicBezTo>
                    <a:pt x="343" y="406"/>
                    <a:pt x="250" y="438"/>
                    <a:pt x="156" y="406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Freeform 10"/>
            <p:cNvSpPr>
              <a:spLocks noChangeArrowheads="1"/>
            </p:cNvSpPr>
            <p:nvPr/>
          </p:nvSpPr>
          <p:spPr bwMode="auto">
            <a:xfrm>
              <a:off x="8726391" y="4199930"/>
              <a:ext cx="146510" cy="146510"/>
            </a:xfrm>
            <a:custGeom>
              <a:avLst/>
              <a:gdLst>
                <a:gd name="T0" fmla="*/ 32 w 439"/>
                <a:gd name="T1" fmla="*/ 157 h 439"/>
                <a:gd name="T2" fmla="*/ 32 w 439"/>
                <a:gd name="T3" fmla="*/ 157 h 439"/>
                <a:gd name="T4" fmla="*/ 282 w 439"/>
                <a:gd name="T5" fmla="*/ 32 h 439"/>
                <a:gd name="T6" fmla="*/ 407 w 439"/>
                <a:gd name="T7" fmla="*/ 313 h 439"/>
                <a:gd name="T8" fmla="*/ 157 w 439"/>
                <a:gd name="T9" fmla="*/ 407 h 439"/>
                <a:gd name="T10" fmla="*/ 32 w 439"/>
                <a:gd name="T11" fmla="*/ 15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9">
                  <a:moveTo>
                    <a:pt x="32" y="157"/>
                  </a:moveTo>
                  <a:lnTo>
                    <a:pt x="32" y="157"/>
                  </a:lnTo>
                  <a:cubicBezTo>
                    <a:pt x="94" y="63"/>
                    <a:pt x="188" y="0"/>
                    <a:pt x="282" y="32"/>
                  </a:cubicBezTo>
                  <a:cubicBezTo>
                    <a:pt x="407" y="94"/>
                    <a:pt x="438" y="188"/>
                    <a:pt x="407" y="313"/>
                  </a:cubicBezTo>
                  <a:cubicBezTo>
                    <a:pt x="375" y="407"/>
                    <a:pt x="250" y="438"/>
                    <a:pt x="157" y="407"/>
                  </a:cubicBezTo>
                  <a:cubicBezTo>
                    <a:pt x="32" y="375"/>
                    <a:pt x="0" y="250"/>
                    <a:pt x="32" y="157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Freeform 11"/>
            <p:cNvSpPr>
              <a:spLocks noChangeArrowheads="1"/>
            </p:cNvSpPr>
            <p:nvPr/>
          </p:nvSpPr>
          <p:spPr bwMode="auto">
            <a:xfrm>
              <a:off x="6503833" y="3275452"/>
              <a:ext cx="156766" cy="156765"/>
            </a:xfrm>
            <a:custGeom>
              <a:avLst/>
              <a:gdLst>
                <a:gd name="T0" fmla="*/ 31 w 470"/>
                <a:gd name="T1" fmla="*/ 156 h 470"/>
                <a:gd name="T2" fmla="*/ 31 w 470"/>
                <a:gd name="T3" fmla="*/ 156 h 470"/>
                <a:gd name="T4" fmla="*/ 312 w 470"/>
                <a:gd name="T5" fmla="*/ 63 h 470"/>
                <a:gd name="T6" fmla="*/ 406 w 470"/>
                <a:gd name="T7" fmla="*/ 313 h 470"/>
                <a:gd name="T8" fmla="*/ 156 w 470"/>
                <a:gd name="T9" fmla="*/ 438 h 470"/>
                <a:gd name="T10" fmla="*/ 31 w 470"/>
                <a:gd name="T11" fmla="*/ 15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70">
                  <a:moveTo>
                    <a:pt x="31" y="156"/>
                  </a:moveTo>
                  <a:lnTo>
                    <a:pt x="31" y="156"/>
                  </a:lnTo>
                  <a:cubicBezTo>
                    <a:pt x="94" y="63"/>
                    <a:pt x="219" y="0"/>
                    <a:pt x="312" y="63"/>
                  </a:cubicBezTo>
                  <a:cubicBezTo>
                    <a:pt x="406" y="94"/>
                    <a:pt x="469" y="219"/>
                    <a:pt x="406" y="313"/>
                  </a:cubicBezTo>
                  <a:cubicBezTo>
                    <a:pt x="375" y="406"/>
                    <a:pt x="250" y="469"/>
                    <a:pt x="156" y="438"/>
                  </a:cubicBezTo>
                  <a:cubicBezTo>
                    <a:pt x="62" y="375"/>
                    <a:pt x="0" y="281"/>
                    <a:pt x="31" y="156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Freeform 12"/>
            <p:cNvSpPr>
              <a:spLocks noChangeArrowheads="1"/>
            </p:cNvSpPr>
            <p:nvPr/>
          </p:nvSpPr>
          <p:spPr bwMode="auto">
            <a:xfrm>
              <a:off x="6503833" y="4199930"/>
              <a:ext cx="156766" cy="146510"/>
            </a:xfrm>
            <a:custGeom>
              <a:avLst/>
              <a:gdLst>
                <a:gd name="T0" fmla="*/ 31 w 470"/>
                <a:gd name="T1" fmla="*/ 313 h 439"/>
                <a:gd name="T2" fmla="*/ 31 w 470"/>
                <a:gd name="T3" fmla="*/ 313 h 439"/>
                <a:gd name="T4" fmla="*/ 156 w 470"/>
                <a:gd name="T5" fmla="*/ 32 h 439"/>
                <a:gd name="T6" fmla="*/ 406 w 470"/>
                <a:gd name="T7" fmla="*/ 157 h 439"/>
                <a:gd name="T8" fmla="*/ 312 w 470"/>
                <a:gd name="T9" fmla="*/ 407 h 439"/>
                <a:gd name="T10" fmla="*/ 31 w 470"/>
                <a:gd name="T11" fmla="*/ 313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39">
                  <a:moveTo>
                    <a:pt x="31" y="313"/>
                  </a:moveTo>
                  <a:lnTo>
                    <a:pt x="31" y="313"/>
                  </a:lnTo>
                  <a:cubicBezTo>
                    <a:pt x="0" y="188"/>
                    <a:pt x="62" y="94"/>
                    <a:pt x="156" y="32"/>
                  </a:cubicBezTo>
                  <a:cubicBezTo>
                    <a:pt x="250" y="0"/>
                    <a:pt x="375" y="63"/>
                    <a:pt x="406" y="157"/>
                  </a:cubicBezTo>
                  <a:cubicBezTo>
                    <a:pt x="469" y="250"/>
                    <a:pt x="406" y="375"/>
                    <a:pt x="312" y="407"/>
                  </a:cubicBezTo>
                  <a:cubicBezTo>
                    <a:pt x="219" y="438"/>
                    <a:pt x="94" y="407"/>
                    <a:pt x="31" y="313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Freeform 13"/>
            <p:cNvSpPr>
              <a:spLocks noChangeArrowheads="1"/>
            </p:cNvSpPr>
            <p:nvPr/>
          </p:nvSpPr>
          <p:spPr bwMode="auto">
            <a:xfrm>
              <a:off x="8071491" y="4853365"/>
              <a:ext cx="155301" cy="146510"/>
            </a:xfrm>
            <a:custGeom>
              <a:avLst/>
              <a:gdLst>
                <a:gd name="T0" fmla="*/ 156 w 469"/>
                <a:gd name="T1" fmla="*/ 31 h 439"/>
                <a:gd name="T2" fmla="*/ 156 w 469"/>
                <a:gd name="T3" fmla="*/ 31 h 439"/>
                <a:gd name="T4" fmla="*/ 406 w 469"/>
                <a:gd name="T5" fmla="*/ 125 h 439"/>
                <a:gd name="T6" fmla="*/ 312 w 469"/>
                <a:gd name="T7" fmla="*/ 406 h 439"/>
                <a:gd name="T8" fmla="*/ 62 w 469"/>
                <a:gd name="T9" fmla="*/ 281 h 439"/>
                <a:gd name="T10" fmla="*/ 156 w 469"/>
                <a:gd name="T11" fmla="*/ 31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9" h="439">
                  <a:moveTo>
                    <a:pt x="156" y="31"/>
                  </a:moveTo>
                  <a:lnTo>
                    <a:pt x="156" y="31"/>
                  </a:lnTo>
                  <a:cubicBezTo>
                    <a:pt x="250" y="0"/>
                    <a:pt x="375" y="31"/>
                    <a:pt x="406" y="125"/>
                  </a:cubicBezTo>
                  <a:cubicBezTo>
                    <a:pt x="468" y="250"/>
                    <a:pt x="406" y="344"/>
                    <a:pt x="312" y="406"/>
                  </a:cubicBezTo>
                  <a:cubicBezTo>
                    <a:pt x="218" y="438"/>
                    <a:pt x="93" y="406"/>
                    <a:pt x="62" y="281"/>
                  </a:cubicBezTo>
                  <a:cubicBezTo>
                    <a:pt x="0" y="188"/>
                    <a:pt x="62" y="63"/>
                    <a:pt x="156" y="31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Freeform 14"/>
            <p:cNvSpPr>
              <a:spLocks noChangeArrowheads="1"/>
            </p:cNvSpPr>
            <p:nvPr/>
          </p:nvSpPr>
          <p:spPr bwMode="auto">
            <a:xfrm>
              <a:off x="7158734" y="2632273"/>
              <a:ext cx="145045" cy="145045"/>
            </a:xfrm>
            <a:custGeom>
              <a:avLst/>
              <a:gdLst>
                <a:gd name="T0" fmla="*/ 156 w 438"/>
                <a:gd name="T1" fmla="*/ 31 h 438"/>
                <a:gd name="T2" fmla="*/ 156 w 438"/>
                <a:gd name="T3" fmla="*/ 31 h 438"/>
                <a:gd name="T4" fmla="*/ 406 w 438"/>
                <a:gd name="T5" fmla="*/ 156 h 438"/>
                <a:gd name="T6" fmla="*/ 281 w 438"/>
                <a:gd name="T7" fmla="*/ 406 h 438"/>
                <a:gd name="T8" fmla="*/ 31 w 438"/>
                <a:gd name="T9" fmla="*/ 312 h 438"/>
                <a:gd name="T10" fmla="*/ 156 w 438"/>
                <a:gd name="T11" fmla="*/ 31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8">
                  <a:moveTo>
                    <a:pt x="156" y="31"/>
                  </a:moveTo>
                  <a:lnTo>
                    <a:pt x="156" y="31"/>
                  </a:lnTo>
                  <a:cubicBezTo>
                    <a:pt x="250" y="0"/>
                    <a:pt x="343" y="31"/>
                    <a:pt x="406" y="156"/>
                  </a:cubicBezTo>
                  <a:cubicBezTo>
                    <a:pt x="437" y="250"/>
                    <a:pt x="406" y="375"/>
                    <a:pt x="281" y="406"/>
                  </a:cubicBezTo>
                  <a:cubicBezTo>
                    <a:pt x="187" y="437"/>
                    <a:pt x="62" y="406"/>
                    <a:pt x="31" y="312"/>
                  </a:cubicBezTo>
                  <a:cubicBezTo>
                    <a:pt x="0" y="187"/>
                    <a:pt x="31" y="93"/>
                    <a:pt x="156" y="31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Freeform 15"/>
            <p:cNvSpPr>
              <a:spLocks noChangeArrowheads="1"/>
            </p:cNvSpPr>
            <p:nvPr/>
          </p:nvSpPr>
          <p:spPr bwMode="auto">
            <a:xfrm>
              <a:off x="7385824" y="2570739"/>
              <a:ext cx="146510" cy="134789"/>
            </a:xfrm>
            <a:custGeom>
              <a:avLst/>
              <a:gdLst>
                <a:gd name="T0" fmla="*/ 250 w 439"/>
                <a:gd name="T1" fmla="*/ 406 h 407"/>
                <a:gd name="T2" fmla="*/ 250 w 439"/>
                <a:gd name="T3" fmla="*/ 406 h 407"/>
                <a:gd name="T4" fmla="*/ 0 w 439"/>
                <a:gd name="T5" fmla="*/ 250 h 407"/>
                <a:gd name="T6" fmla="*/ 156 w 439"/>
                <a:gd name="T7" fmla="*/ 0 h 407"/>
                <a:gd name="T8" fmla="*/ 406 w 439"/>
                <a:gd name="T9" fmla="*/ 156 h 407"/>
                <a:gd name="T10" fmla="*/ 250 w 439"/>
                <a:gd name="T11" fmla="*/ 406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07">
                  <a:moveTo>
                    <a:pt x="250" y="406"/>
                  </a:moveTo>
                  <a:lnTo>
                    <a:pt x="250" y="406"/>
                  </a:lnTo>
                  <a:cubicBezTo>
                    <a:pt x="125" y="406"/>
                    <a:pt x="31" y="344"/>
                    <a:pt x="0" y="250"/>
                  </a:cubicBezTo>
                  <a:cubicBezTo>
                    <a:pt x="0" y="125"/>
                    <a:pt x="63" y="31"/>
                    <a:pt x="156" y="0"/>
                  </a:cubicBezTo>
                  <a:cubicBezTo>
                    <a:pt x="281" y="0"/>
                    <a:pt x="375" y="63"/>
                    <a:pt x="406" y="156"/>
                  </a:cubicBezTo>
                  <a:cubicBezTo>
                    <a:pt x="438" y="281"/>
                    <a:pt x="344" y="375"/>
                    <a:pt x="250" y="406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Freeform 16"/>
            <p:cNvSpPr>
              <a:spLocks noChangeArrowheads="1"/>
            </p:cNvSpPr>
            <p:nvPr/>
          </p:nvSpPr>
          <p:spPr bwMode="auto">
            <a:xfrm>
              <a:off x="7853191" y="4916365"/>
              <a:ext cx="146510" cy="145044"/>
            </a:xfrm>
            <a:custGeom>
              <a:avLst/>
              <a:gdLst>
                <a:gd name="T0" fmla="*/ 250 w 439"/>
                <a:gd name="T1" fmla="*/ 437 h 438"/>
                <a:gd name="T2" fmla="*/ 250 w 439"/>
                <a:gd name="T3" fmla="*/ 437 h 438"/>
                <a:gd name="T4" fmla="*/ 32 w 439"/>
                <a:gd name="T5" fmla="*/ 281 h 438"/>
                <a:gd name="T6" fmla="*/ 188 w 439"/>
                <a:gd name="T7" fmla="*/ 31 h 438"/>
                <a:gd name="T8" fmla="*/ 407 w 439"/>
                <a:gd name="T9" fmla="*/ 187 h 438"/>
                <a:gd name="T10" fmla="*/ 250 w 439"/>
                <a:gd name="T11" fmla="*/ 437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8">
                  <a:moveTo>
                    <a:pt x="250" y="437"/>
                  </a:moveTo>
                  <a:lnTo>
                    <a:pt x="250" y="437"/>
                  </a:lnTo>
                  <a:cubicBezTo>
                    <a:pt x="157" y="437"/>
                    <a:pt x="32" y="375"/>
                    <a:pt x="32" y="281"/>
                  </a:cubicBezTo>
                  <a:cubicBezTo>
                    <a:pt x="0" y="156"/>
                    <a:pt x="63" y="62"/>
                    <a:pt x="188" y="31"/>
                  </a:cubicBezTo>
                  <a:cubicBezTo>
                    <a:pt x="282" y="0"/>
                    <a:pt x="375" y="93"/>
                    <a:pt x="407" y="187"/>
                  </a:cubicBezTo>
                  <a:cubicBezTo>
                    <a:pt x="438" y="312"/>
                    <a:pt x="344" y="406"/>
                    <a:pt x="250" y="437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26" name="Freeform 17"/>
            <p:cNvSpPr>
              <a:spLocks noChangeArrowheads="1"/>
            </p:cNvSpPr>
            <p:nvPr/>
          </p:nvSpPr>
          <p:spPr bwMode="auto">
            <a:xfrm>
              <a:off x="6442299" y="3981631"/>
              <a:ext cx="146510" cy="134789"/>
            </a:xfrm>
            <a:custGeom>
              <a:avLst/>
              <a:gdLst>
                <a:gd name="T0" fmla="*/ 32 w 439"/>
                <a:gd name="T1" fmla="*/ 250 h 407"/>
                <a:gd name="T2" fmla="*/ 32 w 439"/>
                <a:gd name="T3" fmla="*/ 250 h 407"/>
                <a:gd name="T4" fmla="*/ 188 w 439"/>
                <a:gd name="T5" fmla="*/ 0 h 407"/>
                <a:gd name="T6" fmla="*/ 407 w 439"/>
                <a:gd name="T7" fmla="*/ 156 h 407"/>
                <a:gd name="T8" fmla="*/ 250 w 439"/>
                <a:gd name="T9" fmla="*/ 406 h 407"/>
                <a:gd name="T10" fmla="*/ 32 w 439"/>
                <a:gd name="T11" fmla="*/ 25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07">
                  <a:moveTo>
                    <a:pt x="32" y="250"/>
                  </a:moveTo>
                  <a:lnTo>
                    <a:pt x="32" y="250"/>
                  </a:lnTo>
                  <a:cubicBezTo>
                    <a:pt x="0" y="125"/>
                    <a:pt x="63" y="31"/>
                    <a:pt x="188" y="0"/>
                  </a:cubicBezTo>
                  <a:cubicBezTo>
                    <a:pt x="282" y="0"/>
                    <a:pt x="375" y="63"/>
                    <a:pt x="407" y="156"/>
                  </a:cubicBezTo>
                  <a:cubicBezTo>
                    <a:pt x="438" y="281"/>
                    <a:pt x="344" y="375"/>
                    <a:pt x="250" y="406"/>
                  </a:cubicBezTo>
                  <a:cubicBezTo>
                    <a:pt x="157" y="406"/>
                    <a:pt x="32" y="344"/>
                    <a:pt x="32" y="250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27" name="Freeform 18"/>
            <p:cNvSpPr>
              <a:spLocks noChangeArrowheads="1"/>
            </p:cNvSpPr>
            <p:nvPr/>
          </p:nvSpPr>
          <p:spPr bwMode="auto">
            <a:xfrm>
              <a:off x="6950689" y="4739087"/>
              <a:ext cx="145045" cy="146510"/>
            </a:xfrm>
            <a:custGeom>
              <a:avLst/>
              <a:gdLst>
                <a:gd name="T0" fmla="*/ 93 w 438"/>
                <a:gd name="T1" fmla="*/ 375 h 439"/>
                <a:gd name="T2" fmla="*/ 93 w 438"/>
                <a:gd name="T3" fmla="*/ 375 h 439"/>
                <a:gd name="T4" fmla="*/ 62 w 438"/>
                <a:gd name="T5" fmla="*/ 125 h 439"/>
                <a:gd name="T6" fmla="*/ 312 w 438"/>
                <a:gd name="T7" fmla="*/ 63 h 439"/>
                <a:gd name="T8" fmla="*/ 375 w 438"/>
                <a:gd name="T9" fmla="*/ 344 h 439"/>
                <a:gd name="T10" fmla="*/ 93 w 438"/>
                <a:gd name="T11" fmla="*/ 375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9">
                  <a:moveTo>
                    <a:pt x="93" y="375"/>
                  </a:moveTo>
                  <a:lnTo>
                    <a:pt x="93" y="375"/>
                  </a:lnTo>
                  <a:cubicBezTo>
                    <a:pt x="0" y="313"/>
                    <a:pt x="0" y="219"/>
                    <a:pt x="62" y="125"/>
                  </a:cubicBezTo>
                  <a:cubicBezTo>
                    <a:pt x="125" y="32"/>
                    <a:pt x="250" y="0"/>
                    <a:pt x="312" y="63"/>
                  </a:cubicBezTo>
                  <a:cubicBezTo>
                    <a:pt x="406" y="125"/>
                    <a:pt x="437" y="250"/>
                    <a:pt x="375" y="344"/>
                  </a:cubicBezTo>
                  <a:cubicBezTo>
                    <a:pt x="312" y="438"/>
                    <a:pt x="187" y="438"/>
                    <a:pt x="93" y="375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28" name="Freeform 19"/>
            <p:cNvSpPr>
              <a:spLocks noChangeArrowheads="1"/>
            </p:cNvSpPr>
            <p:nvPr/>
          </p:nvSpPr>
          <p:spPr bwMode="auto">
            <a:xfrm>
              <a:off x="8612114" y="4407975"/>
              <a:ext cx="155301" cy="146510"/>
            </a:xfrm>
            <a:custGeom>
              <a:avLst/>
              <a:gdLst>
                <a:gd name="T0" fmla="*/ 62 w 469"/>
                <a:gd name="T1" fmla="*/ 125 h 439"/>
                <a:gd name="T2" fmla="*/ 62 w 469"/>
                <a:gd name="T3" fmla="*/ 125 h 439"/>
                <a:gd name="T4" fmla="*/ 343 w 469"/>
                <a:gd name="T5" fmla="*/ 63 h 439"/>
                <a:gd name="T6" fmla="*/ 406 w 469"/>
                <a:gd name="T7" fmla="*/ 344 h 439"/>
                <a:gd name="T8" fmla="*/ 125 w 469"/>
                <a:gd name="T9" fmla="*/ 407 h 439"/>
                <a:gd name="T10" fmla="*/ 62 w 469"/>
                <a:gd name="T11" fmla="*/ 125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9" h="439">
                  <a:moveTo>
                    <a:pt x="62" y="125"/>
                  </a:moveTo>
                  <a:lnTo>
                    <a:pt x="62" y="125"/>
                  </a:lnTo>
                  <a:cubicBezTo>
                    <a:pt x="125" y="32"/>
                    <a:pt x="250" y="0"/>
                    <a:pt x="343" y="63"/>
                  </a:cubicBezTo>
                  <a:cubicBezTo>
                    <a:pt x="437" y="125"/>
                    <a:pt x="468" y="250"/>
                    <a:pt x="406" y="344"/>
                  </a:cubicBezTo>
                  <a:cubicBezTo>
                    <a:pt x="343" y="438"/>
                    <a:pt x="218" y="438"/>
                    <a:pt x="125" y="407"/>
                  </a:cubicBezTo>
                  <a:cubicBezTo>
                    <a:pt x="31" y="344"/>
                    <a:pt x="0" y="219"/>
                    <a:pt x="62" y="125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29" name="Freeform 20"/>
            <p:cNvSpPr>
              <a:spLocks noChangeArrowheads="1"/>
            </p:cNvSpPr>
            <p:nvPr/>
          </p:nvSpPr>
          <p:spPr bwMode="auto">
            <a:xfrm>
              <a:off x="6618111" y="3068873"/>
              <a:ext cx="145045" cy="156766"/>
            </a:xfrm>
            <a:custGeom>
              <a:avLst/>
              <a:gdLst>
                <a:gd name="T0" fmla="*/ 62 w 438"/>
                <a:gd name="T1" fmla="*/ 125 h 470"/>
                <a:gd name="T2" fmla="*/ 62 w 438"/>
                <a:gd name="T3" fmla="*/ 125 h 470"/>
                <a:gd name="T4" fmla="*/ 343 w 438"/>
                <a:gd name="T5" fmla="*/ 63 h 470"/>
                <a:gd name="T6" fmla="*/ 375 w 438"/>
                <a:gd name="T7" fmla="*/ 344 h 470"/>
                <a:gd name="T8" fmla="*/ 125 w 438"/>
                <a:gd name="T9" fmla="*/ 406 h 470"/>
                <a:gd name="T10" fmla="*/ 62 w 438"/>
                <a:gd name="T11" fmla="*/ 125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70">
                  <a:moveTo>
                    <a:pt x="62" y="125"/>
                  </a:moveTo>
                  <a:lnTo>
                    <a:pt x="62" y="125"/>
                  </a:lnTo>
                  <a:cubicBezTo>
                    <a:pt x="125" y="31"/>
                    <a:pt x="250" y="0"/>
                    <a:pt x="343" y="63"/>
                  </a:cubicBezTo>
                  <a:cubicBezTo>
                    <a:pt x="437" y="125"/>
                    <a:pt x="437" y="250"/>
                    <a:pt x="375" y="344"/>
                  </a:cubicBezTo>
                  <a:cubicBezTo>
                    <a:pt x="312" y="438"/>
                    <a:pt x="187" y="469"/>
                    <a:pt x="125" y="406"/>
                  </a:cubicBezTo>
                  <a:cubicBezTo>
                    <a:pt x="31" y="344"/>
                    <a:pt x="0" y="219"/>
                    <a:pt x="62" y="125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30" name="Freeform 21"/>
            <p:cNvSpPr>
              <a:spLocks noChangeArrowheads="1"/>
            </p:cNvSpPr>
            <p:nvPr/>
          </p:nvSpPr>
          <p:spPr bwMode="auto">
            <a:xfrm>
              <a:off x="7385824" y="4916365"/>
              <a:ext cx="146510" cy="145044"/>
            </a:xfrm>
            <a:custGeom>
              <a:avLst/>
              <a:gdLst>
                <a:gd name="T0" fmla="*/ 156 w 439"/>
                <a:gd name="T1" fmla="*/ 437 h 438"/>
                <a:gd name="T2" fmla="*/ 156 w 439"/>
                <a:gd name="T3" fmla="*/ 437 h 438"/>
                <a:gd name="T4" fmla="*/ 0 w 439"/>
                <a:gd name="T5" fmla="*/ 187 h 438"/>
                <a:gd name="T6" fmla="*/ 250 w 439"/>
                <a:gd name="T7" fmla="*/ 31 h 438"/>
                <a:gd name="T8" fmla="*/ 406 w 439"/>
                <a:gd name="T9" fmla="*/ 281 h 438"/>
                <a:gd name="T10" fmla="*/ 156 w 439"/>
                <a:gd name="T11" fmla="*/ 437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8">
                  <a:moveTo>
                    <a:pt x="156" y="437"/>
                  </a:moveTo>
                  <a:lnTo>
                    <a:pt x="156" y="437"/>
                  </a:lnTo>
                  <a:cubicBezTo>
                    <a:pt x="63" y="406"/>
                    <a:pt x="0" y="312"/>
                    <a:pt x="0" y="187"/>
                  </a:cubicBezTo>
                  <a:cubicBezTo>
                    <a:pt x="31" y="93"/>
                    <a:pt x="125" y="0"/>
                    <a:pt x="250" y="31"/>
                  </a:cubicBezTo>
                  <a:cubicBezTo>
                    <a:pt x="344" y="62"/>
                    <a:pt x="438" y="156"/>
                    <a:pt x="406" y="281"/>
                  </a:cubicBezTo>
                  <a:cubicBezTo>
                    <a:pt x="375" y="375"/>
                    <a:pt x="281" y="437"/>
                    <a:pt x="156" y="437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Freeform 22"/>
            <p:cNvSpPr>
              <a:spLocks noChangeArrowheads="1"/>
            </p:cNvSpPr>
            <p:nvPr/>
          </p:nvSpPr>
          <p:spPr bwMode="auto">
            <a:xfrm>
              <a:off x="8798181" y="3981631"/>
              <a:ext cx="145045" cy="134789"/>
            </a:xfrm>
            <a:custGeom>
              <a:avLst/>
              <a:gdLst>
                <a:gd name="T0" fmla="*/ 0 w 438"/>
                <a:gd name="T1" fmla="*/ 156 h 407"/>
                <a:gd name="T2" fmla="*/ 0 w 438"/>
                <a:gd name="T3" fmla="*/ 156 h 407"/>
                <a:gd name="T4" fmla="*/ 250 w 438"/>
                <a:gd name="T5" fmla="*/ 0 h 407"/>
                <a:gd name="T6" fmla="*/ 405 w 438"/>
                <a:gd name="T7" fmla="*/ 250 h 407"/>
                <a:gd name="T8" fmla="*/ 156 w 438"/>
                <a:gd name="T9" fmla="*/ 406 h 407"/>
                <a:gd name="T10" fmla="*/ 0 w 438"/>
                <a:gd name="T11" fmla="*/ 156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07">
                  <a:moveTo>
                    <a:pt x="0" y="156"/>
                  </a:moveTo>
                  <a:lnTo>
                    <a:pt x="0" y="156"/>
                  </a:lnTo>
                  <a:cubicBezTo>
                    <a:pt x="31" y="63"/>
                    <a:pt x="125" y="0"/>
                    <a:pt x="250" y="0"/>
                  </a:cubicBezTo>
                  <a:cubicBezTo>
                    <a:pt x="343" y="31"/>
                    <a:pt x="437" y="125"/>
                    <a:pt x="405" y="250"/>
                  </a:cubicBezTo>
                  <a:cubicBezTo>
                    <a:pt x="374" y="344"/>
                    <a:pt x="281" y="406"/>
                    <a:pt x="156" y="406"/>
                  </a:cubicBezTo>
                  <a:cubicBezTo>
                    <a:pt x="63" y="375"/>
                    <a:pt x="0" y="281"/>
                    <a:pt x="0" y="156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Freeform 23"/>
            <p:cNvSpPr>
              <a:spLocks noChangeArrowheads="1"/>
            </p:cNvSpPr>
            <p:nvPr/>
          </p:nvSpPr>
          <p:spPr bwMode="auto">
            <a:xfrm>
              <a:off x="6442299" y="3505473"/>
              <a:ext cx="146510" cy="145045"/>
            </a:xfrm>
            <a:custGeom>
              <a:avLst/>
              <a:gdLst>
                <a:gd name="T0" fmla="*/ 32 w 439"/>
                <a:gd name="T1" fmla="*/ 187 h 438"/>
                <a:gd name="T2" fmla="*/ 32 w 439"/>
                <a:gd name="T3" fmla="*/ 187 h 438"/>
                <a:gd name="T4" fmla="*/ 250 w 439"/>
                <a:gd name="T5" fmla="*/ 31 h 438"/>
                <a:gd name="T6" fmla="*/ 407 w 439"/>
                <a:gd name="T7" fmla="*/ 281 h 438"/>
                <a:gd name="T8" fmla="*/ 188 w 439"/>
                <a:gd name="T9" fmla="*/ 437 h 438"/>
                <a:gd name="T10" fmla="*/ 32 w 439"/>
                <a:gd name="T11" fmla="*/ 187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8">
                  <a:moveTo>
                    <a:pt x="32" y="187"/>
                  </a:moveTo>
                  <a:lnTo>
                    <a:pt x="32" y="187"/>
                  </a:lnTo>
                  <a:cubicBezTo>
                    <a:pt x="32" y="93"/>
                    <a:pt x="157" y="0"/>
                    <a:pt x="250" y="31"/>
                  </a:cubicBezTo>
                  <a:cubicBezTo>
                    <a:pt x="344" y="62"/>
                    <a:pt x="438" y="156"/>
                    <a:pt x="407" y="281"/>
                  </a:cubicBezTo>
                  <a:cubicBezTo>
                    <a:pt x="375" y="375"/>
                    <a:pt x="282" y="437"/>
                    <a:pt x="188" y="437"/>
                  </a:cubicBezTo>
                  <a:cubicBezTo>
                    <a:pt x="63" y="406"/>
                    <a:pt x="0" y="312"/>
                    <a:pt x="32" y="187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33" name="Freeform 24"/>
            <p:cNvSpPr>
              <a:spLocks noChangeArrowheads="1"/>
            </p:cNvSpPr>
            <p:nvPr/>
          </p:nvSpPr>
          <p:spPr bwMode="auto">
            <a:xfrm>
              <a:off x="6618111" y="4407975"/>
              <a:ext cx="145045" cy="146510"/>
            </a:xfrm>
            <a:custGeom>
              <a:avLst/>
              <a:gdLst>
                <a:gd name="T0" fmla="*/ 62 w 438"/>
                <a:gd name="T1" fmla="*/ 344 h 439"/>
                <a:gd name="T2" fmla="*/ 62 w 438"/>
                <a:gd name="T3" fmla="*/ 344 h 439"/>
                <a:gd name="T4" fmla="*/ 125 w 438"/>
                <a:gd name="T5" fmla="*/ 63 h 439"/>
                <a:gd name="T6" fmla="*/ 375 w 438"/>
                <a:gd name="T7" fmla="*/ 125 h 439"/>
                <a:gd name="T8" fmla="*/ 343 w 438"/>
                <a:gd name="T9" fmla="*/ 407 h 439"/>
                <a:gd name="T10" fmla="*/ 62 w 438"/>
                <a:gd name="T11" fmla="*/ 344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9">
                  <a:moveTo>
                    <a:pt x="62" y="344"/>
                  </a:moveTo>
                  <a:lnTo>
                    <a:pt x="62" y="344"/>
                  </a:lnTo>
                  <a:cubicBezTo>
                    <a:pt x="0" y="250"/>
                    <a:pt x="31" y="125"/>
                    <a:pt x="125" y="63"/>
                  </a:cubicBezTo>
                  <a:cubicBezTo>
                    <a:pt x="187" y="0"/>
                    <a:pt x="312" y="32"/>
                    <a:pt x="375" y="125"/>
                  </a:cubicBezTo>
                  <a:cubicBezTo>
                    <a:pt x="437" y="219"/>
                    <a:pt x="437" y="344"/>
                    <a:pt x="343" y="407"/>
                  </a:cubicBezTo>
                  <a:cubicBezTo>
                    <a:pt x="250" y="438"/>
                    <a:pt x="125" y="438"/>
                    <a:pt x="62" y="344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34" name="Freeform 25"/>
            <p:cNvSpPr>
              <a:spLocks noChangeArrowheads="1"/>
            </p:cNvSpPr>
            <p:nvPr/>
          </p:nvSpPr>
          <p:spPr bwMode="auto">
            <a:xfrm>
              <a:off x="8279535" y="4739087"/>
              <a:ext cx="155301" cy="146510"/>
            </a:xfrm>
            <a:custGeom>
              <a:avLst/>
              <a:gdLst>
                <a:gd name="T0" fmla="*/ 125 w 469"/>
                <a:gd name="T1" fmla="*/ 63 h 439"/>
                <a:gd name="T2" fmla="*/ 125 w 469"/>
                <a:gd name="T3" fmla="*/ 63 h 439"/>
                <a:gd name="T4" fmla="*/ 406 w 469"/>
                <a:gd name="T5" fmla="*/ 125 h 439"/>
                <a:gd name="T6" fmla="*/ 343 w 469"/>
                <a:gd name="T7" fmla="*/ 375 h 439"/>
                <a:gd name="T8" fmla="*/ 62 w 469"/>
                <a:gd name="T9" fmla="*/ 344 h 439"/>
                <a:gd name="T10" fmla="*/ 125 w 469"/>
                <a:gd name="T11" fmla="*/ 63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9" h="439">
                  <a:moveTo>
                    <a:pt x="125" y="63"/>
                  </a:moveTo>
                  <a:lnTo>
                    <a:pt x="125" y="63"/>
                  </a:lnTo>
                  <a:cubicBezTo>
                    <a:pt x="218" y="0"/>
                    <a:pt x="343" y="32"/>
                    <a:pt x="406" y="125"/>
                  </a:cubicBezTo>
                  <a:cubicBezTo>
                    <a:pt x="468" y="219"/>
                    <a:pt x="437" y="313"/>
                    <a:pt x="343" y="375"/>
                  </a:cubicBezTo>
                  <a:cubicBezTo>
                    <a:pt x="250" y="438"/>
                    <a:pt x="125" y="438"/>
                    <a:pt x="62" y="344"/>
                  </a:cubicBezTo>
                  <a:cubicBezTo>
                    <a:pt x="0" y="250"/>
                    <a:pt x="31" y="125"/>
                    <a:pt x="125" y="63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35" name="Freeform 26"/>
            <p:cNvSpPr>
              <a:spLocks noChangeArrowheads="1"/>
            </p:cNvSpPr>
            <p:nvPr/>
          </p:nvSpPr>
          <p:spPr bwMode="auto">
            <a:xfrm>
              <a:off x="6950689" y="2746551"/>
              <a:ext cx="145045" cy="146510"/>
            </a:xfrm>
            <a:custGeom>
              <a:avLst/>
              <a:gdLst>
                <a:gd name="T0" fmla="*/ 93 w 438"/>
                <a:gd name="T1" fmla="*/ 63 h 439"/>
                <a:gd name="T2" fmla="*/ 93 w 438"/>
                <a:gd name="T3" fmla="*/ 63 h 439"/>
                <a:gd name="T4" fmla="*/ 375 w 438"/>
                <a:gd name="T5" fmla="*/ 94 h 439"/>
                <a:gd name="T6" fmla="*/ 312 w 438"/>
                <a:gd name="T7" fmla="*/ 375 h 439"/>
                <a:gd name="T8" fmla="*/ 62 w 438"/>
                <a:gd name="T9" fmla="*/ 313 h 439"/>
                <a:gd name="T10" fmla="*/ 93 w 438"/>
                <a:gd name="T11" fmla="*/ 63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9">
                  <a:moveTo>
                    <a:pt x="93" y="63"/>
                  </a:moveTo>
                  <a:lnTo>
                    <a:pt x="93" y="63"/>
                  </a:lnTo>
                  <a:cubicBezTo>
                    <a:pt x="187" y="0"/>
                    <a:pt x="312" y="0"/>
                    <a:pt x="375" y="94"/>
                  </a:cubicBezTo>
                  <a:cubicBezTo>
                    <a:pt x="437" y="188"/>
                    <a:pt x="406" y="313"/>
                    <a:pt x="312" y="375"/>
                  </a:cubicBezTo>
                  <a:cubicBezTo>
                    <a:pt x="250" y="438"/>
                    <a:pt x="125" y="407"/>
                    <a:pt x="62" y="313"/>
                  </a:cubicBezTo>
                  <a:cubicBezTo>
                    <a:pt x="0" y="219"/>
                    <a:pt x="0" y="94"/>
                    <a:pt x="93" y="63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Freeform 28"/>
            <p:cNvSpPr>
              <a:spLocks noChangeArrowheads="1"/>
            </p:cNvSpPr>
            <p:nvPr/>
          </p:nvSpPr>
          <p:spPr bwMode="auto">
            <a:xfrm>
              <a:off x="10023005" y="4947132"/>
              <a:ext cx="134789" cy="136255"/>
            </a:xfrm>
            <a:custGeom>
              <a:avLst/>
              <a:gdLst>
                <a:gd name="T0" fmla="*/ 187 w 407"/>
                <a:gd name="T1" fmla="*/ 0 h 408"/>
                <a:gd name="T2" fmla="*/ 187 w 407"/>
                <a:gd name="T3" fmla="*/ 0 h 408"/>
                <a:gd name="T4" fmla="*/ 406 w 407"/>
                <a:gd name="T5" fmla="*/ 219 h 408"/>
                <a:gd name="T6" fmla="*/ 187 w 407"/>
                <a:gd name="T7" fmla="*/ 407 h 408"/>
                <a:gd name="T8" fmla="*/ 0 w 407"/>
                <a:gd name="T9" fmla="*/ 219 h 408"/>
                <a:gd name="T10" fmla="*/ 187 w 407"/>
                <a:gd name="T11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408">
                  <a:moveTo>
                    <a:pt x="187" y="0"/>
                  </a:moveTo>
                  <a:lnTo>
                    <a:pt x="187" y="0"/>
                  </a:lnTo>
                  <a:cubicBezTo>
                    <a:pt x="312" y="0"/>
                    <a:pt x="406" y="94"/>
                    <a:pt x="406" y="219"/>
                  </a:cubicBezTo>
                  <a:cubicBezTo>
                    <a:pt x="406" y="313"/>
                    <a:pt x="312" y="407"/>
                    <a:pt x="187" y="407"/>
                  </a:cubicBezTo>
                  <a:cubicBezTo>
                    <a:pt x="93" y="407"/>
                    <a:pt x="0" y="313"/>
                    <a:pt x="0" y="219"/>
                  </a:cubicBezTo>
                  <a:cubicBezTo>
                    <a:pt x="0" y="94"/>
                    <a:pt x="93" y="0"/>
                    <a:pt x="187" y="0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38" name="Freeform 29"/>
            <p:cNvSpPr>
              <a:spLocks noChangeArrowheads="1"/>
            </p:cNvSpPr>
            <p:nvPr/>
          </p:nvSpPr>
          <p:spPr bwMode="auto">
            <a:xfrm>
              <a:off x="10023005" y="2550227"/>
              <a:ext cx="134789" cy="134789"/>
            </a:xfrm>
            <a:custGeom>
              <a:avLst/>
              <a:gdLst>
                <a:gd name="T0" fmla="*/ 187 w 407"/>
                <a:gd name="T1" fmla="*/ 0 h 407"/>
                <a:gd name="T2" fmla="*/ 187 w 407"/>
                <a:gd name="T3" fmla="*/ 0 h 407"/>
                <a:gd name="T4" fmla="*/ 406 w 407"/>
                <a:gd name="T5" fmla="*/ 187 h 407"/>
                <a:gd name="T6" fmla="*/ 187 w 407"/>
                <a:gd name="T7" fmla="*/ 406 h 407"/>
                <a:gd name="T8" fmla="*/ 0 w 407"/>
                <a:gd name="T9" fmla="*/ 187 h 407"/>
                <a:gd name="T10" fmla="*/ 187 w 407"/>
                <a:gd name="T11" fmla="*/ 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407">
                  <a:moveTo>
                    <a:pt x="187" y="0"/>
                  </a:moveTo>
                  <a:lnTo>
                    <a:pt x="187" y="0"/>
                  </a:lnTo>
                  <a:cubicBezTo>
                    <a:pt x="312" y="0"/>
                    <a:pt x="406" y="93"/>
                    <a:pt x="406" y="187"/>
                  </a:cubicBezTo>
                  <a:cubicBezTo>
                    <a:pt x="406" y="312"/>
                    <a:pt x="312" y="406"/>
                    <a:pt x="187" y="406"/>
                  </a:cubicBezTo>
                  <a:cubicBezTo>
                    <a:pt x="93" y="406"/>
                    <a:pt x="0" y="312"/>
                    <a:pt x="0" y="187"/>
                  </a:cubicBezTo>
                  <a:cubicBezTo>
                    <a:pt x="0" y="93"/>
                    <a:pt x="93" y="0"/>
                    <a:pt x="187" y="0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39" name="Freeform 30"/>
            <p:cNvSpPr>
              <a:spLocks noChangeArrowheads="1"/>
            </p:cNvSpPr>
            <p:nvPr/>
          </p:nvSpPr>
          <p:spPr bwMode="auto">
            <a:xfrm>
              <a:off x="11227318" y="3754540"/>
              <a:ext cx="134789" cy="124534"/>
            </a:xfrm>
            <a:custGeom>
              <a:avLst/>
              <a:gdLst>
                <a:gd name="T0" fmla="*/ 406 w 407"/>
                <a:gd name="T1" fmla="*/ 187 h 375"/>
                <a:gd name="T2" fmla="*/ 406 w 407"/>
                <a:gd name="T3" fmla="*/ 187 h 375"/>
                <a:gd name="T4" fmla="*/ 187 w 407"/>
                <a:gd name="T5" fmla="*/ 374 h 375"/>
                <a:gd name="T6" fmla="*/ 0 w 407"/>
                <a:gd name="T7" fmla="*/ 187 h 375"/>
                <a:gd name="T8" fmla="*/ 187 w 407"/>
                <a:gd name="T9" fmla="*/ 0 h 375"/>
                <a:gd name="T10" fmla="*/ 406 w 407"/>
                <a:gd name="T11" fmla="*/ 187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375">
                  <a:moveTo>
                    <a:pt x="406" y="187"/>
                  </a:moveTo>
                  <a:lnTo>
                    <a:pt x="406" y="187"/>
                  </a:lnTo>
                  <a:cubicBezTo>
                    <a:pt x="406" y="311"/>
                    <a:pt x="312" y="374"/>
                    <a:pt x="187" y="374"/>
                  </a:cubicBezTo>
                  <a:cubicBezTo>
                    <a:pt x="93" y="374"/>
                    <a:pt x="0" y="311"/>
                    <a:pt x="0" y="187"/>
                  </a:cubicBezTo>
                  <a:cubicBezTo>
                    <a:pt x="0" y="93"/>
                    <a:pt x="93" y="0"/>
                    <a:pt x="187" y="0"/>
                  </a:cubicBezTo>
                  <a:cubicBezTo>
                    <a:pt x="312" y="0"/>
                    <a:pt x="406" y="93"/>
                    <a:pt x="406" y="187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40" name="Freeform 31"/>
            <p:cNvSpPr>
              <a:spLocks noChangeArrowheads="1"/>
            </p:cNvSpPr>
            <p:nvPr/>
          </p:nvSpPr>
          <p:spPr bwMode="auto">
            <a:xfrm>
              <a:off x="10863973" y="2891596"/>
              <a:ext cx="145045" cy="145044"/>
            </a:xfrm>
            <a:custGeom>
              <a:avLst/>
              <a:gdLst>
                <a:gd name="T0" fmla="*/ 375 w 438"/>
                <a:gd name="T1" fmla="*/ 93 h 438"/>
                <a:gd name="T2" fmla="*/ 375 w 438"/>
                <a:gd name="T3" fmla="*/ 93 h 438"/>
                <a:gd name="T4" fmla="*/ 375 w 438"/>
                <a:gd name="T5" fmla="*/ 375 h 438"/>
                <a:gd name="T6" fmla="*/ 94 w 438"/>
                <a:gd name="T7" fmla="*/ 375 h 438"/>
                <a:gd name="T8" fmla="*/ 94 w 438"/>
                <a:gd name="T9" fmla="*/ 93 h 438"/>
                <a:gd name="T10" fmla="*/ 375 w 438"/>
                <a:gd name="T11" fmla="*/ 9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8">
                  <a:moveTo>
                    <a:pt x="375" y="93"/>
                  </a:moveTo>
                  <a:lnTo>
                    <a:pt x="375" y="93"/>
                  </a:lnTo>
                  <a:cubicBezTo>
                    <a:pt x="437" y="156"/>
                    <a:pt x="437" y="281"/>
                    <a:pt x="375" y="375"/>
                  </a:cubicBezTo>
                  <a:cubicBezTo>
                    <a:pt x="281" y="437"/>
                    <a:pt x="156" y="437"/>
                    <a:pt x="94" y="375"/>
                  </a:cubicBezTo>
                  <a:cubicBezTo>
                    <a:pt x="0" y="281"/>
                    <a:pt x="0" y="156"/>
                    <a:pt x="94" y="93"/>
                  </a:cubicBezTo>
                  <a:cubicBezTo>
                    <a:pt x="156" y="0"/>
                    <a:pt x="281" y="0"/>
                    <a:pt x="375" y="93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41" name="Freeform 32"/>
            <p:cNvSpPr>
              <a:spLocks noChangeArrowheads="1"/>
            </p:cNvSpPr>
            <p:nvPr/>
          </p:nvSpPr>
          <p:spPr bwMode="auto">
            <a:xfrm>
              <a:off x="9171782" y="2891596"/>
              <a:ext cx="146510" cy="145044"/>
            </a:xfrm>
            <a:custGeom>
              <a:avLst/>
              <a:gdLst>
                <a:gd name="T0" fmla="*/ 344 w 439"/>
                <a:gd name="T1" fmla="*/ 375 h 438"/>
                <a:gd name="T2" fmla="*/ 344 w 439"/>
                <a:gd name="T3" fmla="*/ 375 h 438"/>
                <a:gd name="T4" fmla="*/ 63 w 439"/>
                <a:gd name="T5" fmla="*/ 375 h 438"/>
                <a:gd name="T6" fmla="*/ 63 w 439"/>
                <a:gd name="T7" fmla="*/ 93 h 438"/>
                <a:gd name="T8" fmla="*/ 344 w 439"/>
                <a:gd name="T9" fmla="*/ 93 h 438"/>
                <a:gd name="T10" fmla="*/ 344 w 439"/>
                <a:gd name="T11" fmla="*/ 375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8">
                  <a:moveTo>
                    <a:pt x="344" y="375"/>
                  </a:moveTo>
                  <a:lnTo>
                    <a:pt x="344" y="375"/>
                  </a:lnTo>
                  <a:cubicBezTo>
                    <a:pt x="281" y="437"/>
                    <a:pt x="156" y="437"/>
                    <a:pt x="63" y="375"/>
                  </a:cubicBezTo>
                  <a:cubicBezTo>
                    <a:pt x="0" y="281"/>
                    <a:pt x="0" y="156"/>
                    <a:pt x="63" y="93"/>
                  </a:cubicBezTo>
                  <a:cubicBezTo>
                    <a:pt x="156" y="0"/>
                    <a:pt x="281" y="0"/>
                    <a:pt x="344" y="93"/>
                  </a:cubicBezTo>
                  <a:cubicBezTo>
                    <a:pt x="438" y="156"/>
                    <a:pt x="438" y="281"/>
                    <a:pt x="344" y="375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42" name="Freeform 33"/>
            <p:cNvSpPr>
              <a:spLocks noChangeArrowheads="1"/>
            </p:cNvSpPr>
            <p:nvPr/>
          </p:nvSpPr>
          <p:spPr bwMode="auto">
            <a:xfrm>
              <a:off x="10863973" y="4594043"/>
              <a:ext cx="145045" cy="145044"/>
            </a:xfrm>
            <a:custGeom>
              <a:avLst/>
              <a:gdLst>
                <a:gd name="T0" fmla="*/ 375 w 438"/>
                <a:gd name="T1" fmla="*/ 344 h 438"/>
                <a:gd name="T2" fmla="*/ 375 w 438"/>
                <a:gd name="T3" fmla="*/ 344 h 438"/>
                <a:gd name="T4" fmla="*/ 94 w 438"/>
                <a:gd name="T5" fmla="*/ 344 h 438"/>
                <a:gd name="T6" fmla="*/ 94 w 438"/>
                <a:gd name="T7" fmla="*/ 62 h 438"/>
                <a:gd name="T8" fmla="*/ 375 w 438"/>
                <a:gd name="T9" fmla="*/ 62 h 438"/>
                <a:gd name="T10" fmla="*/ 375 w 438"/>
                <a:gd name="T11" fmla="*/ 344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8">
                  <a:moveTo>
                    <a:pt x="375" y="344"/>
                  </a:moveTo>
                  <a:lnTo>
                    <a:pt x="375" y="344"/>
                  </a:lnTo>
                  <a:cubicBezTo>
                    <a:pt x="281" y="437"/>
                    <a:pt x="156" y="437"/>
                    <a:pt x="94" y="344"/>
                  </a:cubicBezTo>
                  <a:cubicBezTo>
                    <a:pt x="0" y="281"/>
                    <a:pt x="0" y="156"/>
                    <a:pt x="94" y="62"/>
                  </a:cubicBezTo>
                  <a:cubicBezTo>
                    <a:pt x="156" y="0"/>
                    <a:pt x="281" y="0"/>
                    <a:pt x="375" y="62"/>
                  </a:cubicBezTo>
                  <a:cubicBezTo>
                    <a:pt x="437" y="156"/>
                    <a:pt x="437" y="281"/>
                    <a:pt x="375" y="344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43" name="Freeform 34"/>
            <p:cNvSpPr>
              <a:spLocks noChangeArrowheads="1"/>
            </p:cNvSpPr>
            <p:nvPr/>
          </p:nvSpPr>
          <p:spPr bwMode="auto">
            <a:xfrm>
              <a:off x="10480116" y="2632273"/>
              <a:ext cx="145045" cy="155301"/>
            </a:xfrm>
            <a:custGeom>
              <a:avLst/>
              <a:gdLst>
                <a:gd name="T0" fmla="*/ 281 w 438"/>
                <a:gd name="T1" fmla="*/ 31 h 469"/>
                <a:gd name="T2" fmla="*/ 281 w 438"/>
                <a:gd name="T3" fmla="*/ 31 h 469"/>
                <a:gd name="T4" fmla="*/ 406 w 438"/>
                <a:gd name="T5" fmla="*/ 312 h 469"/>
                <a:gd name="T6" fmla="*/ 125 w 438"/>
                <a:gd name="T7" fmla="*/ 406 h 469"/>
                <a:gd name="T8" fmla="*/ 31 w 438"/>
                <a:gd name="T9" fmla="*/ 156 h 469"/>
                <a:gd name="T10" fmla="*/ 281 w 438"/>
                <a:gd name="T11" fmla="*/ 31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69">
                  <a:moveTo>
                    <a:pt x="281" y="31"/>
                  </a:moveTo>
                  <a:lnTo>
                    <a:pt x="281" y="31"/>
                  </a:lnTo>
                  <a:cubicBezTo>
                    <a:pt x="375" y="93"/>
                    <a:pt x="437" y="187"/>
                    <a:pt x="406" y="312"/>
                  </a:cubicBezTo>
                  <a:cubicBezTo>
                    <a:pt x="343" y="406"/>
                    <a:pt x="250" y="468"/>
                    <a:pt x="125" y="406"/>
                  </a:cubicBezTo>
                  <a:cubicBezTo>
                    <a:pt x="31" y="375"/>
                    <a:pt x="0" y="250"/>
                    <a:pt x="31" y="156"/>
                  </a:cubicBezTo>
                  <a:cubicBezTo>
                    <a:pt x="62" y="62"/>
                    <a:pt x="187" y="0"/>
                    <a:pt x="281" y="31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44" name="Freeform 35"/>
            <p:cNvSpPr>
              <a:spLocks noChangeArrowheads="1"/>
            </p:cNvSpPr>
            <p:nvPr/>
          </p:nvSpPr>
          <p:spPr bwMode="auto">
            <a:xfrm>
              <a:off x="8902203" y="3287173"/>
              <a:ext cx="155301" cy="146510"/>
            </a:xfrm>
            <a:custGeom>
              <a:avLst/>
              <a:gdLst>
                <a:gd name="T0" fmla="*/ 437 w 469"/>
                <a:gd name="T1" fmla="*/ 282 h 439"/>
                <a:gd name="T2" fmla="*/ 437 w 469"/>
                <a:gd name="T3" fmla="*/ 282 h 439"/>
                <a:gd name="T4" fmla="*/ 156 w 469"/>
                <a:gd name="T5" fmla="*/ 407 h 439"/>
                <a:gd name="T6" fmla="*/ 62 w 469"/>
                <a:gd name="T7" fmla="*/ 125 h 439"/>
                <a:gd name="T8" fmla="*/ 312 w 469"/>
                <a:gd name="T9" fmla="*/ 32 h 439"/>
                <a:gd name="T10" fmla="*/ 437 w 469"/>
                <a:gd name="T11" fmla="*/ 282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9" h="439">
                  <a:moveTo>
                    <a:pt x="437" y="282"/>
                  </a:moveTo>
                  <a:lnTo>
                    <a:pt x="437" y="282"/>
                  </a:lnTo>
                  <a:cubicBezTo>
                    <a:pt x="375" y="407"/>
                    <a:pt x="250" y="438"/>
                    <a:pt x="156" y="407"/>
                  </a:cubicBezTo>
                  <a:cubicBezTo>
                    <a:pt x="62" y="344"/>
                    <a:pt x="0" y="250"/>
                    <a:pt x="62" y="125"/>
                  </a:cubicBezTo>
                  <a:cubicBezTo>
                    <a:pt x="93" y="32"/>
                    <a:pt x="218" y="0"/>
                    <a:pt x="312" y="32"/>
                  </a:cubicBezTo>
                  <a:cubicBezTo>
                    <a:pt x="406" y="63"/>
                    <a:pt x="468" y="188"/>
                    <a:pt x="437" y="282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45" name="Freeform 36"/>
            <p:cNvSpPr>
              <a:spLocks noChangeArrowheads="1"/>
            </p:cNvSpPr>
            <p:nvPr/>
          </p:nvSpPr>
          <p:spPr bwMode="auto">
            <a:xfrm>
              <a:off x="11123296" y="4199930"/>
              <a:ext cx="156765" cy="156766"/>
            </a:xfrm>
            <a:custGeom>
              <a:avLst/>
              <a:gdLst>
                <a:gd name="T0" fmla="*/ 406 w 470"/>
                <a:gd name="T1" fmla="*/ 313 h 470"/>
                <a:gd name="T2" fmla="*/ 406 w 470"/>
                <a:gd name="T3" fmla="*/ 313 h 470"/>
                <a:gd name="T4" fmla="*/ 156 w 470"/>
                <a:gd name="T5" fmla="*/ 407 h 470"/>
                <a:gd name="T6" fmla="*/ 31 w 470"/>
                <a:gd name="T7" fmla="*/ 157 h 470"/>
                <a:gd name="T8" fmla="*/ 313 w 470"/>
                <a:gd name="T9" fmla="*/ 32 h 470"/>
                <a:gd name="T10" fmla="*/ 406 w 470"/>
                <a:gd name="T11" fmla="*/ 313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70">
                  <a:moveTo>
                    <a:pt x="406" y="313"/>
                  </a:moveTo>
                  <a:lnTo>
                    <a:pt x="406" y="313"/>
                  </a:lnTo>
                  <a:cubicBezTo>
                    <a:pt x="375" y="407"/>
                    <a:pt x="250" y="469"/>
                    <a:pt x="156" y="407"/>
                  </a:cubicBezTo>
                  <a:cubicBezTo>
                    <a:pt x="63" y="375"/>
                    <a:pt x="0" y="250"/>
                    <a:pt x="31" y="157"/>
                  </a:cubicBezTo>
                  <a:cubicBezTo>
                    <a:pt x="94" y="63"/>
                    <a:pt x="219" y="0"/>
                    <a:pt x="313" y="32"/>
                  </a:cubicBezTo>
                  <a:cubicBezTo>
                    <a:pt x="406" y="94"/>
                    <a:pt x="469" y="219"/>
                    <a:pt x="406" y="313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46" name="Freeform 37"/>
            <p:cNvSpPr>
              <a:spLocks noChangeArrowheads="1"/>
            </p:cNvSpPr>
            <p:nvPr/>
          </p:nvSpPr>
          <p:spPr bwMode="auto">
            <a:xfrm>
              <a:off x="11123296" y="3287173"/>
              <a:ext cx="156765" cy="146510"/>
            </a:xfrm>
            <a:custGeom>
              <a:avLst/>
              <a:gdLst>
                <a:gd name="T0" fmla="*/ 406 w 470"/>
                <a:gd name="T1" fmla="*/ 125 h 439"/>
                <a:gd name="T2" fmla="*/ 406 w 470"/>
                <a:gd name="T3" fmla="*/ 125 h 439"/>
                <a:gd name="T4" fmla="*/ 313 w 470"/>
                <a:gd name="T5" fmla="*/ 407 h 439"/>
                <a:gd name="T6" fmla="*/ 31 w 470"/>
                <a:gd name="T7" fmla="*/ 282 h 439"/>
                <a:gd name="T8" fmla="*/ 156 w 470"/>
                <a:gd name="T9" fmla="*/ 32 h 439"/>
                <a:gd name="T10" fmla="*/ 406 w 470"/>
                <a:gd name="T11" fmla="*/ 125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39">
                  <a:moveTo>
                    <a:pt x="406" y="125"/>
                  </a:moveTo>
                  <a:lnTo>
                    <a:pt x="406" y="125"/>
                  </a:lnTo>
                  <a:cubicBezTo>
                    <a:pt x="469" y="250"/>
                    <a:pt x="406" y="344"/>
                    <a:pt x="313" y="407"/>
                  </a:cubicBezTo>
                  <a:cubicBezTo>
                    <a:pt x="219" y="438"/>
                    <a:pt x="94" y="407"/>
                    <a:pt x="31" y="282"/>
                  </a:cubicBezTo>
                  <a:cubicBezTo>
                    <a:pt x="0" y="188"/>
                    <a:pt x="63" y="63"/>
                    <a:pt x="156" y="32"/>
                  </a:cubicBezTo>
                  <a:cubicBezTo>
                    <a:pt x="250" y="0"/>
                    <a:pt x="375" y="32"/>
                    <a:pt x="406" y="125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47" name="Freeform 38"/>
            <p:cNvSpPr>
              <a:spLocks noChangeArrowheads="1"/>
            </p:cNvSpPr>
            <p:nvPr/>
          </p:nvSpPr>
          <p:spPr bwMode="auto">
            <a:xfrm>
              <a:off x="9555638" y="2632273"/>
              <a:ext cx="146510" cy="155301"/>
            </a:xfrm>
            <a:custGeom>
              <a:avLst/>
              <a:gdLst>
                <a:gd name="T0" fmla="*/ 313 w 439"/>
                <a:gd name="T1" fmla="*/ 406 h 469"/>
                <a:gd name="T2" fmla="*/ 313 w 439"/>
                <a:gd name="T3" fmla="*/ 406 h 469"/>
                <a:gd name="T4" fmla="*/ 32 w 439"/>
                <a:gd name="T5" fmla="*/ 312 h 469"/>
                <a:gd name="T6" fmla="*/ 157 w 439"/>
                <a:gd name="T7" fmla="*/ 31 h 469"/>
                <a:gd name="T8" fmla="*/ 406 w 439"/>
                <a:gd name="T9" fmla="*/ 156 h 469"/>
                <a:gd name="T10" fmla="*/ 313 w 439"/>
                <a:gd name="T11" fmla="*/ 406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69">
                  <a:moveTo>
                    <a:pt x="313" y="406"/>
                  </a:moveTo>
                  <a:lnTo>
                    <a:pt x="313" y="406"/>
                  </a:lnTo>
                  <a:cubicBezTo>
                    <a:pt x="188" y="468"/>
                    <a:pt x="94" y="406"/>
                    <a:pt x="32" y="312"/>
                  </a:cubicBezTo>
                  <a:cubicBezTo>
                    <a:pt x="0" y="187"/>
                    <a:pt x="63" y="93"/>
                    <a:pt x="157" y="31"/>
                  </a:cubicBezTo>
                  <a:cubicBezTo>
                    <a:pt x="250" y="0"/>
                    <a:pt x="375" y="62"/>
                    <a:pt x="406" y="156"/>
                  </a:cubicBezTo>
                  <a:cubicBezTo>
                    <a:pt x="438" y="250"/>
                    <a:pt x="406" y="375"/>
                    <a:pt x="313" y="406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48" name="Freeform 39"/>
            <p:cNvSpPr>
              <a:spLocks noChangeArrowheads="1"/>
            </p:cNvSpPr>
            <p:nvPr/>
          </p:nvSpPr>
          <p:spPr bwMode="auto">
            <a:xfrm>
              <a:off x="10480116" y="4853365"/>
              <a:ext cx="145045" cy="146510"/>
            </a:xfrm>
            <a:custGeom>
              <a:avLst/>
              <a:gdLst>
                <a:gd name="T0" fmla="*/ 281 w 438"/>
                <a:gd name="T1" fmla="*/ 406 h 439"/>
                <a:gd name="T2" fmla="*/ 281 w 438"/>
                <a:gd name="T3" fmla="*/ 406 h 439"/>
                <a:gd name="T4" fmla="*/ 31 w 438"/>
                <a:gd name="T5" fmla="*/ 281 h 439"/>
                <a:gd name="T6" fmla="*/ 125 w 438"/>
                <a:gd name="T7" fmla="*/ 31 h 439"/>
                <a:gd name="T8" fmla="*/ 406 w 438"/>
                <a:gd name="T9" fmla="*/ 156 h 439"/>
                <a:gd name="T10" fmla="*/ 281 w 438"/>
                <a:gd name="T11" fmla="*/ 40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9">
                  <a:moveTo>
                    <a:pt x="281" y="406"/>
                  </a:moveTo>
                  <a:lnTo>
                    <a:pt x="281" y="406"/>
                  </a:lnTo>
                  <a:cubicBezTo>
                    <a:pt x="187" y="438"/>
                    <a:pt x="62" y="406"/>
                    <a:pt x="31" y="281"/>
                  </a:cubicBezTo>
                  <a:cubicBezTo>
                    <a:pt x="0" y="188"/>
                    <a:pt x="31" y="63"/>
                    <a:pt x="125" y="31"/>
                  </a:cubicBezTo>
                  <a:cubicBezTo>
                    <a:pt x="250" y="0"/>
                    <a:pt x="343" y="31"/>
                    <a:pt x="406" y="156"/>
                  </a:cubicBezTo>
                  <a:cubicBezTo>
                    <a:pt x="437" y="250"/>
                    <a:pt x="375" y="344"/>
                    <a:pt x="281" y="406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49" name="Freeform 40"/>
            <p:cNvSpPr>
              <a:spLocks noChangeArrowheads="1"/>
            </p:cNvSpPr>
            <p:nvPr/>
          </p:nvSpPr>
          <p:spPr bwMode="auto">
            <a:xfrm>
              <a:off x="10251561" y="4926620"/>
              <a:ext cx="146510" cy="134789"/>
            </a:xfrm>
            <a:custGeom>
              <a:avLst/>
              <a:gdLst>
                <a:gd name="T0" fmla="*/ 188 w 439"/>
                <a:gd name="T1" fmla="*/ 0 h 407"/>
                <a:gd name="T2" fmla="*/ 188 w 439"/>
                <a:gd name="T3" fmla="*/ 0 h 407"/>
                <a:gd name="T4" fmla="*/ 406 w 439"/>
                <a:gd name="T5" fmla="*/ 156 h 407"/>
                <a:gd name="T6" fmla="*/ 250 w 439"/>
                <a:gd name="T7" fmla="*/ 406 h 407"/>
                <a:gd name="T8" fmla="*/ 31 w 439"/>
                <a:gd name="T9" fmla="*/ 250 h 407"/>
                <a:gd name="T10" fmla="*/ 188 w 439"/>
                <a:gd name="T11" fmla="*/ 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07">
                  <a:moveTo>
                    <a:pt x="188" y="0"/>
                  </a:moveTo>
                  <a:lnTo>
                    <a:pt x="188" y="0"/>
                  </a:lnTo>
                  <a:cubicBezTo>
                    <a:pt x="281" y="0"/>
                    <a:pt x="406" y="62"/>
                    <a:pt x="406" y="156"/>
                  </a:cubicBezTo>
                  <a:cubicBezTo>
                    <a:pt x="438" y="281"/>
                    <a:pt x="375" y="375"/>
                    <a:pt x="250" y="406"/>
                  </a:cubicBezTo>
                  <a:cubicBezTo>
                    <a:pt x="156" y="406"/>
                    <a:pt x="31" y="344"/>
                    <a:pt x="31" y="250"/>
                  </a:cubicBezTo>
                  <a:cubicBezTo>
                    <a:pt x="0" y="125"/>
                    <a:pt x="63" y="31"/>
                    <a:pt x="188" y="0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50" name="Freeform 41"/>
            <p:cNvSpPr>
              <a:spLocks noChangeArrowheads="1"/>
            </p:cNvSpPr>
            <p:nvPr/>
          </p:nvSpPr>
          <p:spPr bwMode="auto">
            <a:xfrm>
              <a:off x="9784194" y="2570739"/>
              <a:ext cx="145045" cy="146510"/>
            </a:xfrm>
            <a:custGeom>
              <a:avLst/>
              <a:gdLst>
                <a:gd name="T0" fmla="*/ 187 w 438"/>
                <a:gd name="T1" fmla="*/ 0 h 439"/>
                <a:gd name="T2" fmla="*/ 187 w 438"/>
                <a:gd name="T3" fmla="*/ 0 h 439"/>
                <a:gd name="T4" fmla="*/ 406 w 438"/>
                <a:gd name="T5" fmla="*/ 156 h 439"/>
                <a:gd name="T6" fmla="*/ 250 w 438"/>
                <a:gd name="T7" fmla="*/ 406 h 439"/>
                <a:gd name="T8" fmla="*/ 31 w 438"/>
                <a:gd name="T9" fmla="*/ 250 h 439"/>
                <a:gd name="T10" fmla="*/ 187 w 438"/>
                <a:gd name="T11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9">
                  <a:moveTo>
                    <a:pt x="187" y="0"/>
                  </a:moveTo>
                  <a:lnTo>
                    <a:pt x="187" y="0"/>
                  </a:lnTo>
                  <a:cubicBezTo>
                    <a:pt x="281" y="0"/>
                    <a:pt x="375" y="63"/>
                    <a:pt x="406" y="156"/>
                  </a:cubicBezTo>
                  <a:cubicBezTo>
                    <a:pt x="437" y="281"/>
                    <a:pt x="375" y="375"/>
                    <a:pt x="250" y="406"/>
                  </a:cubicBezTo>
                  <a:cubicBezTo>
                    <a:pt x="156" y="438"/>
                    <a:pt x="31" y="344"/>
                    <a:pt x="31" y="250"/>
                  </a:cubicBezTo>
                  <a:cubicBezTo>
                    <a:pt x="0" y="125"/>
                    <a:pt x="62" y="31"/>
                    <a:pt x="187" y="0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51" name="Freeform 42"/>
            <p:cNvSpPr>
              <a:spLocks noChangeArrowheads="1"/>
            </p:cNvSpPr>
            <p:nvPr/>
          </p:nvSpPr>
          <p:spPr bwMode="auto">
            <a:xfrm>
              <a:off x="11196551" y="3515729"/>
              <a:ext cx="145045" cy="134789"/>
            </a:xfrm>
            <a:custGeom>
              <a:avLst/>
              <a:gdLst>
                <a:gd name="T0" fmla="*/ 406 w 438"/>
                <a:gd name="T1" fmla="*/ 156 h 407"/>
                <a:gd name="T2" fmla="*/ 406 w 438"/>
                <a:gd name="T3" fmla="*/ 156 h 407"/>
                <a:gd name="T4" fmla="*/ 250 w 438"/>
                <a:gd name="T5" fmla="*/ 406 h 407"/>
                <a:gd name="T6" fmla="*/ 31 w 438"/>
                <a:gd name="T7" fmla="*/ 250 h 407"/>
                <a:gd name="T8" fmla="*/ 187 w 438"/>
                <a:gd name="T9" fmla="*/ 0 h 407"/>
                <a:gd name="T10" fmla="*/ 406 w 438"/>
                <a:gd name="T11" fmla="*/ 156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07">
                  <a:moveTo>
                    <a:pt x="406" y="156"/>
                  </a:moveTo>
                  <a:lnTo>
                    <a:pt x="406" y="156"/>
                  </a:lnTo>
                  <a:cubicBezTo>
                    <a:pt x="437" y="281"/>
                    <a:pt x="375" y="375"/>
                    <a:pt x="250" y="406"/>
                  </a:cubicBezTo>
                  <a:cubicBezTo>
                    <a:pt x="156" y="406"/>
                    <a:pt x="31" y="344"/>
                    <a:pt x="31" y="250"/>
                  </a:cubicBezTo>
                  <a:cubicBezTo>
                    <a:pt x="0" y="125"/>
                    <a:pt x="62" y="31"/>
                    <a:pt x="187" y="0"/>
                  </a:cubicBezTo>
                  <a:cubicBezTo>
                    <a:pt x="281" y="0"/>
                    <a:pt x="375" y="62"/>
                    <a:pt x="406" y="156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52" name="Freeform 43"/>
            <p:cNvSpPr>
              <a:spLocks noChangeArrowheads="1"/>
            </p:cNvSpPr>
            <p:nvPr/>
          </p:nvSpPr>
          <p:spPr bwMode="auto">
            <a:xfrm>
              <a:off x="10677905" y="2746551"/>
              <a:ext cx="156765" cy="146510"/>
            </a:xfrm>
            <a:custGeom>
              <a:avLst/>
              <a:gdLst>
                <a:gd name="T0" fmla="*/ 344 w 470"/>
                <a:gd name="T1" fmla="*/ 63 h 439"/>
                <a:gd name="T2" fmla="*/ 344 w 470"/>
                <a:gd name="T3" fmla="*/ 63 h 439"/>
                <a:gd name="T4" fmla="*/ 407 w 470"/>
                <a:gd name="T5" fmla="*/ 313 h 439"/>
                <a:gd name="T6" fmla="*/ 125 w 470"/>
                <a:gd name="T7" fmla="*/ 375 h 439"/>
                <a:gd name="T8" fmla="*/ 63 w 470"/>
                <a:gd name="T9" fmla="*/ 94 h 439"/>
                <a:gd name="T10" fmla="*/ 344 w 470"/>
                <a:gd name="T11" fmla="*/ 63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39">
                  <a:moveTo>
                    <a:pt x="344" y="63"/>
                  </a:moveTo>
                  <a:lnTo>
                    <a:pt x="344" y="63"/>
                  </a:lnTo>
                  <a:cubicBezTo>
                    <a:pt x="438" y="125"/>
                    <a:pt x="469" y="250"/>
                    <a:pt x="407" y="313"/>
                  </a:cubicBezTo>
                  <a:cubicBezTo>
                    <a:pt x="344" y="407"/>
                    <a:pt x="219" y="438"/>
                    <a:pt x="125" y="375"/>
                  </a:cubicBezTo>
                  <a:cubicBezTo>
                    <a:pt x="32" y="313"/>
                    <a:pt x="0" y="188"/>
                    <a:pt x="63" y="94"/>
                  </a:cubicBezTo>
                  <a:cubicBezTo>
                    <a:pt x="125" y="0"/>
                    <a:pt x="250" y="0"/>
                    <a:pt x="344" y="63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53" name="Freeform 44"/>
            <p:cNvSpPr>
              <a:spLocks noChangeArrowheads="1"/>
            </p:cNvSpPr>
            <p:nvPr/>
          </p:nvSpPr>
          <p:spPr bwMode="auto">
            <a:xfrm>
              <a:off x="9016481" y="3079129"/>
              <a:ext cx="156765" cy="146510"/>
            </a:xfrm>
            <a:custGeom>
              <a:avLst/>
              <a:gdLst>
                <a:gd name="T0" fmla="*/ 407 w 470"/>
                <a:gd name="T1" fmla="*/ 313 h 439"/>
                <a:gd name="T2" fmla="*/ 407 w 470"/>
                <a:gd name="T3" fmla="*/ 313 h 439"/>
                <a:gd name="T4" fmla="*/ 125 w 470"/>
                <a:gd name="T5" fmla="*/ 375 h 439"/>
                <a:gd name="T6" fmla="*/ 63 w 470"/>
                <a:gd name="T7" fmla="*/ 94 h 439"/>
                <a:gd name="T8" fmla="*/ 344 w 470"/>
                <a:gd name="T9" fmla="*/ 63 h 439"/>
                <a:gd name="T10" fmla="*/ 407 w 470"/>
                <a:gd name="T11" fmla="*/ 313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39">
                  <a:moveTo>
                    <a:pt x="407" y="313"/>
                  </a:moveTo>
                  <a:lnTo>
                    <a:pt x="407" y="313"/>
                  </a:lnTo>
                  <a:cubicBezTo>
                    <a:pt x="344" y="407"/>
                    <a:pt x="219" y="438"/>
                    <a:pt x="125" y="375"/>
                  </a:cubicBezTo>
                  <a:cubicBezTo>
                    <a:pt x="32" y="313"/>
                    <a:pt x="0" y="188"/>
                    <a:pt x="63" y="94"/>
                  </a:cubicBezTo>
                  <a:cubicBezTo>
                    <a:pt x="125" y="0"/>
                    <a:pt x="250" y="0"/>
                    <a:pt x="344" y="63"/>
                  </a:cubicBezTo>
                  <a:cubicBezTo>
                    <a:pt x="438" y="125"/>
                    <a:pt x="469" y="219"/>
                    <a:pt x="407" y="313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54" name="Freeform 45"/>
            <p:cNvSpPr>
              <a:spLocks noChangeArrowheads="1"/>
            </p:cNvSpPr>
            <p:nvPr/>
          </p:nvSpPr>
          <p:spPr bwMode="auto">
            <a:xfrm>
              <a:off x="11009018" y="4407975"/>
              <a:ext cx="156765" cy="156766"/>
            </a:xfrm>
            <a:custGeom>
              <a:avLst/>
              <a:gdLst>
                <a:gd name="T0" fmla="*/ 407 w 470"/>
                <a:gd name="T1" fmla="*/ 344 h 470"/>
                <a:gd name="T2" fmla="*/ 407 w 470"/>
                <a:gd name="T3" fmla="*/ 344 h 470"/>
                <a:gd name="T4" fmla="*/ 125 w 470"/>
                <a:gd name="T5" fmla="*/ 407 h 470"/>
                <a:gd name="T6" fmla="*/ 63 w 470"/>
                <a:gd name="T7" fmla="*/ 125 h 470"/>
                <a:gd name="T8" fmla="*/ 344 w 470"/>
                <a:gd name="T9" fmla="*/ 63 h 470"/>
                <a:gd name="T10" fmla="*/ 407 w 470"/>
                <a:gd name="T11" fmla="*/ 344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70">
                  <a:moveTo>
                    <a:pt x="407" y="344"/>
                  </a:moveTo>
                  <a:lnTo>
                    <a:pt x="407" y="344"/>
                  </a:lnTo>
                  <a:cubicBezTo>
                    <a:pt x="344" y="438"/>
                    <a:pt x="219" y="469"/>
                    <a:pt x="125" y="407"/>
                  </a:cubicBezTo>
                  <a:cubicBezTo>
                    <a:pt x="32" y="344"/>
                    <a:pt x="0" y="219"/>
                    <a:pt x="63" y="125"/>
                  </a:cubicBezTo>
                  <a:cubicBezTo>
                    <a:pt x="125" y="32"/>
                    <a:pt x="250" y="0"/>
                    <a:pt x="344" y="63"/>
                  </a:cubicBezTo>
                  <a:cubicBezTo>
                    <a:pt x="438" y="125"/>
                    <a:pt x="469" y="250"/>
                    <a:pt x="407" y="344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55" name="Freeform 46"/>
            <p:cNvSpPr>
              <a:spLocks noChangeArrowheads="1"/>
            </p:cNvSpPr>
            <p:nvPr/>
          </p:nvSpPr>
          <p:spPr bwMode="auto">
            <a:xfrm>
              <a:off x="10251561" y="2570739"/>
              <a:ext cx="146510" cy="146510"/>
            </a:xfrm>
            <a:custGeom>
              <a:avLst/>
              <a:gdLst>
                <a:gd name="T0" fmla="*/ 250 w 439"/>
                <a:gd name="T1" fmla="*/ 0 h 439"/>
                <a:gd name="T2" fmla="*/ 250 w 439"/>
                <a:gd name="T3" fmla="*/ 0 h 439"/>
                <a:gd name="T4" fmla="*/ 406 w 439"/>
                <a:gd name="T5" fmla="*/ 250 h 439"/>
                <a:gd name="T6" fmla="*/ 188 w 439"/>
                <a:gd name="T7" fmla="*/ 406 h 439"/>
                <a:gd name="T8" fmla="*/ 31 w 439"/>
                <a:gd name="T9" fmla="*/ 156 h 439"/>
                <a:gd name="T10" fmla="*/ 250 w 439"/>
                <a:gd name="T11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9">
                  <a:moveTo>
                    <a:pt x="250" y="0"/>
                  </a:moveTo>
                  <a:lnTo>
                    <a:pt x="250" y="0"/>
                  </a:lnTo>
                  <a:cubicBezTo>
                    <a:pt x="375" y="31"/>
                    <a:pt x="438" y="125"/>
                    <a:pt x="406" y="250"/>
                  </a:cubicBezTo>
                  <a:cubicBezTo>
                    <a:pt x="406" y="344"/>
                    <a:pt x="281" y="438"/>
                    <a:pt x="188" y="406"/>
                  </a:cubicBezTo>
                  <a:cubicBezTo>
                    <a:pt x="63" y="375"/>
                    <a:pt x="0" y="281"/>
                    <a:pt x="31" y="156"/>
                  </a:cubicBezTo>
                  <a:cubicBezTo>
                    <a:pt x="31" y="63"/>
                    <a:pt x="156" y="0"/>
                    <a:pt x="250" y="0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56" name="Freeform 47"/>
            <p:cNvSpPr>
              <a:spLocks noChangeArrowheads="1"/>
            </p:cNvSpPr>
            <p:nvPr/>
          </p:nvSpPr>
          <p:spPr bwMode="auto">
            <a:xfrm>
              <a:off x="8840669" y="3515729"/>
              <a:ext cx="145045" cy="134789"/>
            </a:xfrm>
            <a:custGeom>
              <a:avLst/>
              <a:gdLst>
                <a:gd name="T0" fmla="*/ 405 w 438"/>
                <a:gd name="T1" fmla="*/ 250 h 407"/>
                <a:gd name="T2" fmla="*/ 405 w 438"/>
                <a:gd name="T3" fmla="*/ 250 h 407"/>
                <a:gd name="T4" fmla="*/ 187 w 438"/>
                <a:gd name="T5" fmla="*/ 406 h 407"/>
                <a:gd name="T6" fmla="*/ 31 w 438"/>
                <a:gd name="T7" fmla="*/ 156 h 407"/>
                <a:gd name="T8" fmla="*/ 249 w 438"/>
                <a:gd name="T9" fmla="*/ 0 h 407"/>
                <a:gd name="T10" fmla="*/ 405 w 438"/>
                <a:gd name="T11" fmla="*/ 25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07">
                  <a:moveTo>
                    <a:pt x="405" y="250"/>
                  </a:moveTo>
                  <a:lnTo>
                    <a:pt x="405" y="250"/>
                  </a:lnTo>
                  <a:cubicBezTo>
                    <a:pt x="405" y="344"/>
                    <a:pt x="280" y="406"/>
                    <a:pt x="187" y="406"/>
                  </a:cubicBezTo>
                  <a:cubicBezTo>
                    <a:pt x="63" y="375"/>
                    <a:pt x="0" y="281"/>
                    <a:pt x="31" y="156"/>
                  </a:cubicBezTo>
                  <a:cubicBezTo>
                    <a:pt x="63" y="62"/>
                    <a:pt x="156" y="0"/>
                    <a:pt x="249" y="0"/>
                  </a:cubicBezTo>
                  <a:cubicBezTo>
                    <a:pt x="374" y="31"/>
                    <a:pt x="437" y="125"/>
                    <a:pt x="405" y="250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57" name="Freeform 48"/>
            <p:cNvSpPr>
              <a:spLocks noChangeArrowheads="1"/>
            </p:cNvSpPr>
            <p:nvPr/>
          </p:nvSpPr>
          <p:spPr bwMode="auto">
            <a:xfrm>
              <a:off x="11196551" y="3981631"/>
              <a:ext cx="145045" cy="146510"/>
            </a:xfrm>
            <a:custGeom>
              <a:avLst/>
              <a:gdLst>
                <a:gd name="T0" fmla="*/ 406 w 438"/>
                <a:gd name="T1" fmla="*/ 250 h 439"/>
                <a:gd name="T2" fmla="*/ 406 w 438"/>
                <a:gd name="T3" fmla="*/ 250 h 439"/>
                <a:gd name="T4" fmla="*/ 187 w 438"/>
                <a:gd name="T5" fmla="*/ 406 h 439"/>
                <a:gd name="T6" fmla="*/ 31 w 438"/>
                <a:gd name="T7" fmla="*/ 156 h 439"/>
                <a:gd name="T8" fmla="*/ 250 w 438"/>
                <a:gd name="T9" fmla="*/ 0 h 439"/>
                <a:gd name="T10" fmla="*/ 406 w 438"/>
                <a:gd name="T11" fmla="*/ 25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9">
                  <a:moveTo>
                    <a:pt x="406" y="250"/>
                  </a:moveTo>
                  <a:lnTo>
                    <a:pt x="406" y="250"/>
                  </a:lnTo>
                  <a:cubicBezTo>
                    <a:pt x="375" y="344"/>
                    <a:pt x="281" y="438"/>
                    <a:pt x="187" y="406"/>
                  </a:cubicBezTo>
                  <a:cubicBezTo>
                    <a:pt x="62" y="375"/>
                    <a:pt x="0" y="281"/>
                    <a:pt x="31" y="156"/>
                  </a:cubicBezTo>
                  <a:cubicBezTo>
                    <a:pt x="31" y="63"/>
                    <a:pt x="156" y="0"/>
                    <a:pt x="250" y="0"/>
                  </a:cubicBezTo>
                  <a:cubicBezTo>
                    <a:pt x="375" y="31"/>
                    <a:pt x="437" y="125"/>
                    <a:pt x="406" y="250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58" name="Freeform 49"/>
            <p:cNvSpPr>
              <a:spLocks noChangeArrowheads="1"/>
            </p:cNvSpPr>
            <p:nvPr/>
          </p:nvSpPr>
          <p:spPr bwMode="auto">
            <a:xfrm>
              <a:off x="11009018" y="3079129"/>
              <a:ext cx="156765" cy="146510"/>
            </a:xfrm>
            <a:custGeom>
              <a:avLst/>
              <a:gdLst>
                <a:gd name="T0" fmla="*/ 407 w 470"/>
                <a:gd name="T1" fmla="*/ 94 h 439"/>
                <a:gd name="T2" fmla="*/ 407 w 470"/>
                <a:gd name="T3" fmla="*/ 94 h 439"/>
                <a:gd name="T4" fmla="*/ 344 w 470"/>
                <a:gd name="T5" fmla="*/ 375 h 439"/>
                <a:gd name="T6" fmla="*/ 63 w 470"/>
                <a:gd name="T7" fmla="*/ 313 h 439"/>
                <a:gd name="T8" fmla="*/ 125 w 470"/>
                <a:gd name="T9" fmla="*/ 63 h 439"/>
                <a:gd name="T10" fmla="*/ 407 w 470"/>
                <a:gd name="T11" fmla="*/ 94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39">
                  <a:moveTo>
                    <a:pt x="407" y="94"/>
                  </a:moveTo>
                  <a:lnTo>
                    <a:pt x="407" y="94"/>
                  </a:lnTo>
                  <a:cubicBezTo>
                    <a:pt x="469" y="188"/>
                    <a:pt x="438" y="313"/>
                    <a:pt x="344" y="375"/>
                  </a:cubicBezTo>
                  <a:cubicBezTo>
                    <a:pt x="250" y="438"/>
                    <a:pt x="125" y="407"/>
                    <a:pt x="63" y="313"/>
                  </a:cubicBezTo>
                  <a:cubicBezTo>
                    <a:pt x="0" y="219"/>
                    <a:pt x="32" y="125"/>
                    <a:pt x="125" y="63"/>
                  </a:cubicBezTo>
                  <a:cubicBezTo>
                    <a:pt x="219" y="0"/>
                    <a:pt x="344" y="0"/>
                    <a:pt x="407" y="94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59" name="Freeform 50"/>
            <p:cNvSpPr>
              <a:spLocks noChangeArrowheads="1"/>
            </p:cNvSpPr>
            <p:nvPr/>
          </p:nvSpPr>
          <p:spPr bwMode="auto">
            <a:xfrm>
              <a:off x="9349059" y="2746551"/>
              <a:ext cx="146510" cy="146510"/>
            </a:xfrm>
            <a:custGeom>
              <a:avLst/>
              <a:gdLst>
                <a:gd name="T0" fmla="*/ 344 w 439"/>
                <a:gd name="T1" fmla="*/ 375 h 439"/>
                <a:gd name="T2" fmla="*/ 344 w 439"/>
                <a:gd name="T3" fmla="*/ 375 h 439"/>
                <a:gd name="T4" fmla="*/ 63 w 439"/>
                <a:gd name="T5" fmla="*/ 313 h 439"/>
                <a:gd name="T6" fmla="*/ 125 w 439"/>
                <a:gd name="T7" fmla="*/ 63 h 439"/>
                <a:gd name="T8" fmla="*/ 407 w 439"/>
                <a:gd name="T9" fmla="*/ 94 h 439"/>
                <a:gd name="T10" fmla="*/ 344 w 439"/>
                <a:gd name="T11" fmla="*/ 375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9">
                  <a:moveTo>
                    <a:pt x="344" y="375"/>
                  </a:moveTo>
                  <a:lnTo>
                    <a:pt x="344" y="375"/>
                  </a:lnTo>
                  <a:cubicBezTo>
                    <a:pt x="250" y="438"/>
                    <a:pt x="125" y="407"/>
                    <a:pt x="63" y="313"/>
                  </a:cubicBezTo>
                  <a:cubicBezTo>
                    <a:pt x="0" y="250"/>
                    <a:pt x="32" y="125"/>
                    <a:pt x="125" y="63"/>
                  </a:cubicBezTo>
                  <a:cubicBezTo>
                    <a:pt x="219" y="0"/>
                    <a:pt x="344" y="0"/>
                    <a:pt x="407" y="94"/>
                  </a:cubicBezTo>
                  <a:cubicBezTo>
                    <a:pt x="438" y="188"/>
                    <a:pt x="438" y="313"/>
                    <a:pt x="344" y="375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60" name="Freeform 51"/>
            <p:cNvSpPr>
              <a:spLocks noChangeArrowheads="1"/>
            </p:cNvSpPr>
            <p:nvPr/>
          </p:nvSpPr>
          <p:spPr bwMode="auto">
            <a:xfrm>
              <a:off x="10677905" y="4739087"/>
              <a:ext cx="156765" cy="156766"/>
            </a:xfrm>
            <a:custGeom>
              <a:avLst/>
              <a:gdLst>
                <a:gd name="T0" fmla="*/ 344 w 470"/>
                <a:gd name="T1" fmla="*/ 407 h 470"/>
                <a:gd name="T2" fmla="*/ 344 w 470"/>
                <a:gd name="T3" fmla="*/ 407 h 470"/>
                <a:gd name="T4" fmla="*/ 63 w 470"/>
                <a:gd name="T5" fmla="*/ 344 h 470"/>
                <a:gd name="T6" fmla="*/ 125 w 470"/>
                <a:gd name="T7" fmla="*/ 63 h 470"/>
                <a:gd name="T8" fmla="*/ 407 w 470"/>
                <a:gd name="T9" fmla="*/ 125 h 470"/>
                <a:gd name="T10" fmla="*/ 344 w 470"/>
                <a:gd name="T11" fmla="*/ 407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70">
                  <a:moveTo>
                    <a:pt x="344" y="407"/>
                  </a:moveTo>
                  <a:lnTo>
                    <a:pt x="344" y="407"/>
                  </a:lnTo>
                  <a:cubicBezTo>
                    <a:pt x="250" y="469"/>
                    <a:pt x="125" y="438"/>
                    <a:pt x="63" y="344"/>
                  </a:cubicBezTo>
                  <a:cubicBezTo>
                    <a:pt x="0" y="250"/>
                    <a:pt x="32" y="125"/>
                    <a:pt x="125" y="63"/>
                  </a:cubicBezTo>
                  <a:cubicBezTo>
                    <a:pt x="219" y="0"/>
                    <a:pt x="344" y="32"/>
                    <a:pt x="407" y="125"/>
                  </a:cubicBezTo>
                  <a:cubicBezTo>
                    <a:pt x="469" y="219"/>
                    <a:pt x="438" y="344"/>
                    <a:pt x="344" y="407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8284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859338" y="4868863"/>
            <a:ext cx="847725" cy="865187"/>
          </a:xfrm>
          <a:prstGeom prst="ellipse">
            <a:avLst/>
          </a:prstGeom>
          <a:solidFill>
            <a:schemeClr val="accent2"/>
          </a:solidFill>
          <a:ln w="6350">
            <a:noFill/>
            <a:miter lim="800000"/>
            <a:headEnd/>
            <a:tailEnd/>
          </a:ln>
        </p:spPr>
        <p:txBody>
          <a:bodyPr lIns="76794" tIns="38397" rIns="76794" bIns="38397" anchor="ctr"/>
          <a:lstStyle/>
          <a:p>
            <a:pPr algn="ctr" defTabSz="766763"/>
            <a:r>
              <a:rPr lang="zh-TW" altLang="en-US" sz="1600">
                <a:solidFill>
                  <a:srgbClr val="FFFFFF"/>
                </a:solidFill>
                <a:latin typeface="Lato Light"/>
                <a:ea typeface="微軟正黑體" pitchFamily="34" charset="-120"/>
              </a:rPr>
              <a:t>自然界</a:t>
            </a:r>
          </a:p>
        </p:txBody>
      </p:sp>
      <p:sp>
        <p:nvSpPr>
          <p:cNvPr id="26629" name="Oval 8"/>
          <p:cNvSpPr>
            <a:spLocks noChangeArrowheads="1"/>
          </p:cNvSpPr>
          <p:nvPr/>
        </p:nvSpPr>
        <p:spPr bwMode="auto">
          <a:xfrm>
            <a:off x="3363913" y="2481263"/>
            <a:ext cx="777875" cy="876300"/>
          </a:xfrm>
          <a:prstGeom prst="ellipse">
            <a:avLst/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lIns="76794" tIns="38397" rIns="76794" bIns="38397" anchor="ctr"/>
          <a:lstStyle/>
          <a:p>
            <a:pPr algn="ctr" defTabSz="766763"/>
            <a:r>
              <a:rPr lang="zh-TW" altLang="en-US" sz="1600">
                <a:solidFill>
                  <a:srgbClr val="FFFFFF"/>
                </a:solidFill>
                <a:latin typeface="Lato Light"/>
                <a:ea typeface="微軟正黑體" pitchFamily="34" charset="-120"/>
              </a:rPr>
              <a:t>靈界</a:t>
            </a:r>
          </a:p>
        </p:txBody>
      </p:sp>
      <p:cxnSp>
        <p:nvCxnSpPr>
          <p:cNvPr id="65" name="Straight Connector 64"/>
          <p:cNvCxnSpPr/>
          <p:nvPr/>
        </p:nvCxnSpPr>
        <p:spPr>
          <a:xfrm>
            <a:off x="1905000" y="6911975"/>
            <a:ext cx="10547350" cy="0"/>
          </a:xfrm>
          <a:prstGeom prst="line">
            <a:avLst/>
          </a:prstGeom>
          <a:ln w="12700" cmpd="sng">
            <a:solidFill>
              <a:srgbClr val="E5E5E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88"/>
          <p:cNvGrpSpPr>
            <a:grpSpLocks/>
          </p:cNvGrpSpPr>
          <p:nvPr/>
        </p:nvGrpSpPr>
        <p:grpSpPr bwMode="auto">
          <a:xfrm>
            <a:off x="1189038" y="577850"/>
            <a:ext cx="6911975" cy="1147380"/>
            <a:chOff x="5988388" y="483017"/>
            <a:chExt cx="12359700" cy="2294164"/>
          </a:xfrm>
        </p:grpSpPr>
        <p:sp>
          <p:nvSpPr>
            <p:cNvPr id="26634" name="TextBox 89"/>
            <p:cNvSpPr txBox="1">
              <a:spLocks noChangeArrowheads="1"/>
            </p:cNvSpPr>
            <p:nvPr/>
          </p:nvSpPr>
          <p:spPr bwMode="auto">
            <a:xfrm>
              <a:off x="5988388" y="483017"/>
              <a:ext cx="12359700" cy="1431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7" tIns="19199" rIns="38397" bIns="19199">
              <a:spAutoFit/>
            </a:bodyPr>
            <a:lstStyle/>
            <a:p>
              <a:pPr algn="ctr" defTabSz="766763"/>
              <a:r>
                <a:rPr lang="zh-TW" altLang="en-US" sz="4400" b="1" dirty="0">
                  <a:solidFill>
                    <a:srgbClr val="C00000"/>
                  </a:solidFill>
                  <a:ea typeface="微軟正黑體" pitchFamily="34" charset="-120"/>
                </a:rPr>
                <a:t>人是靈界與自然界的中介</a:t>
              </a:r>
              <a:endParaRPr lang="id-ID" sz="4400" b="1" dirty="0">
                <a:solidFill>
                  <a:srgbClr val="C00000"/>
                </a:solidFill>
                <a:ea typeface="微軟正黑體" pitchFamily="34" charset="-120"/>
              </a:endParaRPr>
            </a:p>
          </p:txBody>
        </p:sp>
        <p:sp>
          <p:nvSpPr>
            <p:cNvPr id="26636" name="Subtitle 2"/>
            <p:cNvSpPr txBox="1">
              <a:spLocks/>
            </p:cNvSpPr>
            <p:nvPr/>
          </p:nvSpPr>
          <p:spPr bwMode="auto">
            <a:xfrm>
              <a:off x="6426415" y="1938065"/>
              <a:ext cx="11655186" cy="839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46" tIns="45673" rIns="91346" bIns="45673"/>
            <a:lstStyle/>
            <a:p>
              <a:pPr algn="ctr" defTabSz="457200">
                <a:lnSpc>
                  <a:spcPct val="12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zh-TW" altLang="en-US" b="1" dirty="0">
                  <a:solidFill>
                    <a:srgbClr val="0070C0"/>
                  </a:solidFill>
                  <a:latin typeface="標楷體" pitchFamily="65" charset="-120"/>
                  <a:ea typeface="標楷體" pitchFamily="65" charset="-120"/>
                </a:rPr>
                <a:t>人</a:t>
              </a:r>
              <a:r>
                <a:rPr lang="zh-TW" altLang="en-US" sz="2400" b="1" dirty="0">
                  <a:solidFill>
                    <a:srgbClr val="FF0066"/>
                  </a:solidFill>
                  <a:latin typeface="標楷體" pitchFamily="65" charset="-120"/>
                  <a:ea typeface="標楷體" pitchFamily="65" charset="-120"/>
                </a:rPr>
                <a:t>愛天</a:t>
              </a:r>
              <a:r>
                <a:rPr lang="zh-TW" altLang="en-US" b="1" dirty="0">
                  <a:solidFill>
                    <a:srgbClr val="0070C0"/>
                  </a:solidFill>
                  <a:latin typeface="標楷體" pitchFamily="65" charset="-120"/>
                  <a:ea typeface="標楷體" pitchFamily="65" charset="-120"/>
                </a:rPr>
                <a:t>和</a:t>
              </a:r>
              <a:r>
                <a:rPr lang="zh-TW" altLang="en-US" sz="24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愛人如己</a:t>
              </a:r>
              <a:r>
                <a:rPr lang="zh-TW" altLang="en-US" b="1" dirty="0">
                  <a:solidFill>
                    <a:srgbClr val="0070C0"/>
                  </a:solidFill>
                  <a:latin typeface="標楷體" pitchFamily="65" charset="-120"/>
                  <a:ea typeface="標楷體" pitchFamily="65" charset="-120"/>
                </a:rPr>
                <a:t>就和天界相應了</a:t>
              </a:r>
              <a:endParaRPr lang="en-US" altLang="zh-TW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sp>
        <p:nvSpPr>
          <p:cNvPr id="281618" name="Rectangle 18"/>
          <p:cNvSpPr>
            <a:spLocks noChangeArrowheads="1"/>
          </p:cNvSpPr>
          <p:nvPr/>
        </p:nvSpPr>
        <p:spPr bwMode="auto">
          <a:xfrm>
            <a:off x="1692275" y="3716338"/>
            <a:ext cx="21339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善</a:t>
            </a:r>
            <a:r>
              <a:rPr lang="zh-TW" altLang="en-US" sz="2800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相應</a:t>
            </a:r>
            <a:r>
              <a:rPr lang="zh-TW" altLang="en-US" sz="32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天界</a:t>
            </a:r>
            <a:endParaRPr lang="zh-TW" altLang="en-US" sz="28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1619" name="Rectangle 19"/>
          <p:cNvSpPr>
            <a:spLocks noChangeArrowheads="1"/>
          </p:cNvSpPr>
          <p:nvPr/>
        </p:nvSpPr>
        <p:spPr bwMode="auto">
          <a:xfrm>
            <a:off x="5435600" y="3694113"/>
            <a:ext cx="21339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惡</a:t>
            </a:r>
            <a:r>
              <a:rPr lang="zh-TW" altLang="en-US" sz="2800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相應</a:t>
            </a:r>
            <a:r>
              <a:rPr lang="zh-TW" altLang="en-US" sz="32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冥界</a:t>
            </a:r>
            <a:endPara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1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81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81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81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6" grpId="0" animBg="1"/>
      <p:bldP spid="8" grpId="0" animBg="1"/>
      <p:bldP spid="281618" grpId="0"/>
      <p:bldP spid="28161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7" descr="open-book-981405_640"/>
          <p:cNvPicPr>
            <a:picLocks noChangeAspect="1" noChangeArrowheads="1"/>
          </p:cNvPicPr>
          <p:nvPr/>
        </p:nvPicPr>
        <p:blipFill>
          <a:blip r:embed="rId2"/>
          <a:srcRect l="11507"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16"/>
          <p:cNvSpPr>
            <a:spLocks noChangeArrowheads="1"/>
          </p:cNvSpPr>
          <p:nvPr/>
        </p:nvSpPr>
        <p:spPr bwMode="auto">
          <a:xfrm rot="-5400000">
            <a:off x="-1651000" y="1636712"/>
            <a:ext cx="6919913" cy="3617913"/>
          </a:xfrm>
          <a:prstGeom prst="rect">
            <a:avLst/>
          </a:prstGeom>
          <a:solidFill>
            <a:srgbClr val="041B31">
              <a:alpha val="70195"/>
            </a:srgbClr>
          </a:solidFill>
          <a:ln w="6350">
            <a:noFill/>
            <a:miter lim="800000"/>
            <a:headEnd/>
            <a:tailEnd/>
          </a:ln>
        </p:spPr>
        <p:txBody>
          <a:bodyPr lIns="38405" tIns="19202" rIns="38405" bIns="19202" anchor="ctr"/>
          <a:lstStyle/>
          <a:p>
            <a:pPr algn="ctr" defTabSz="766763"/>
            <a:endParaRPr lang="zh-TW" altLang="en-US" sz="1500" b="0">
              <a:solidFill>
                <a:srgbClr val="FFFFFF"/>
              </a:solidFill>
              <a:latin typeface="Lato Light"/>
              <a:ea typeface="MS PGothic" pitchFamily="34" charset="-128"/>
            </a:endParaRPr>
          </a:p>
        </p:txBody>
      </p:sp>
      <p:sp>
        <p:nvSpPr>
          <p:cNvPr id="25" name="AutoShape 2"/>
          <p:cNvSpPr>
            <a:spLocks/>
          </p:cNvSpPr>
          <p:nvPr/>
        </p:nvSpPr>
        <p:spPr bwMode="auto">
          <a:xfrm>
            <a:off x="114300" y="2420888"/>
            <a:ext cx="3449638" cy="965200"/>
          </a:xfrm>
          <a:custGeom>
            <a:avLst/>
            <a:gdLst>
              <a:gd name="T0" fmla="*/ 734576191 w 21600"/>
              <a:gd name="T1" fmla="*/ 43130136 h 21600"/>
              <a:gd name="T2" fmla="*/ 734576191 w 21600"/>
              <a:gd name="T3" fmla="*/ 43130136 h 21600"/>
              <a:gd name="T4" fmla="*/ 734576191 w 21600"/>
              <a:gd name="T5" fmla="*/ 43130136 h 21600"/>
              <a:gd name="T6" fmla="*/ 734576191 w 21600"/>
              <a:gd name="T7" fmla="*/ 4313013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21336" tIns="21336" rIns="21336" bIns="21336" anchor="ctr"/>
          <a:lstStyle/>
          <a:p>
            <a:pPr algn="ctr" defTabSz="766763"/>
            <a:r>
              <a:rPr lang="zh-TW" altLang="en-US" sz="2400" b="1" dirty="0">
                <a:solidFill>
                  <a:schemeClr val="bg1"/>
                </a:solidFill>
                <a:ea typeface="微軟正黑體" pitchFamily="34" charset="-120"/>
              </a:rPr>
              <a:t>聖經以</a:t>
            </a:r>
            <a:r>
              <a:rPr lang="zh-TW" altLang="en-US" sz="2800" b="1" dirty="0">
                <a:solidFill>
                  <a:srgbClr val="FFFF00"/>
                </a:solidFill>
                <a:ea typeface="微軟正黑體" pitchFamily="34" charset="-120"/>
              </a:rPr>
              <a:t>相應法</a:t>
            </a:r>
            <a:r>
              <a:rPr lang="zh-TW" altLang="en-US" sz="2400" b="1" dirty="0">
                <a:solidFill>
                  <a:schemeClr val="bg1"/>
                </a:solidFill>
                <a:ea typeface="微軟正黑體" pitchFamily="34" charset="-120"/>
              </a:rPr>
              <a:t>寫出</a:t>
            </a:r>
          </a:p>
          <a:p>
            <a:pPr algn="ctr" defTabSz="766763"/>
            <a:endParaRPr lang="zh-TW" altLang="es-ES" sz="2400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28" name="Line 5"/>
          <p:cNvSpPr>
            <a:spLocks noChangeShapeType="1"/>
          </p:cNvSpPr>
          <p:nvPr/>
        </p:nvSpPr>
        <p:spPr bwMode="auto">
          <a:xfrm>
            <a:off x="1412874" y="3140968"/>
            <a:ext cx="792163" cy="0"/>
          </a:xfrm>
          <a:prstGeom prst="line">
            <a:avLst/>
          </a:prstGeom>
          <a:noFill/>
          <a:ln w="2540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1828434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0" b="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52413" y="3356992"/>
            <a:ext cx="3167062" cy="33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794" tIns="38397" rIns="76794" bIns="38397">
            <a:spAutoFit/>
          </a:bodyPr>
          <a:lstStyle/>
          <a:p>
            <a:pPr defTabSz="766763">
              <a:lnSpc>
                <a:spcPct val="110000"/>
              </a:lnSpc>
              <a:buFontTx/>
              <a:buChar char="•"/>
            </a:pPr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聖經双</a:t>
            </a:r>
            <a:r>
              <a:rPr lang="zh-TW" altLang="en-US" sz="2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重</a:t>
            </a:r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意義：</a:t>
            </a:r>
            <a:endParaRPr lang="en-US" altLang="zh-TW" sz="20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110000"/>
              </a:lnSpc>
            </a:pPr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字面上</a:t>
            </a:r>
            <a:r>
              <a:rPr lang="en-US" altLang="zh-TW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世間</a:t>
            </a:r>
            <a:r>
              <a:rPr lang="zh-TW" altLang="en-US" sz="2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的事</a:t>
            </a:r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sz="20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110000"/>
              </a:lnSpc>
            </a:pPr>
            <a:r>
              <a:rPr lang="zh-TW" altLang="en-US" sz="2000" b="1" dirty="0" smtClean="0">
                <a:solidFill>
                  <a:srgbClr val="00FFFF"/>
                </a:solidFill>
                <a:latin typeface="標楷體" pitchFamily="65" charset="-120"/>
                <a:ea typeface="標楷體" pitchFamily="65" charset="-120"/>
              </a:rPr>
              <a:t>靈性</a:t>
            </a:r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上</a:t>
            </a:r>
            <a:r>
              <a:rPr lang="en-US" altLang="zh-TW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000" b="1" dirty="0" smtClean="0">
                <a:solidFill>
                  <a:srgbClr val="00FFCC"/>
                </a:solidFill>
                <a:latin typeface="標楷體" pitchFamily="65" charset="-120"/>
                <a:ea typeface="標楷體" pitchFamily="65" charset="-120"/>
              </a:rPr>
              <a:t>天</a:t>
            </a:r>
            <a:r>
              <a:rPr lang="zh-TW" altLang="en-US" sz="2000" b="1" dirty="0">
                <a:solidFill>
                  <a:srgbClr val="00FFCC"/>
                </a:solidFill>
                <a:latin typeface="標楷體" pitchFamily="65" charset="-120"/>
                <a:ea typeface="標楷體" pitchFamily="65" charset="-120"/>
              </a:rPr>
              <a:t>界</a:t>
            </a:r>
            <a:r>
              <a:rPr lang="zh-TW" altLang="en-US" sz="2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的事。</a:t>
            </a:r>
          </a:p>
          <a:p>
            <a:pPr defTabSz="766763">
              <a:lnSpc>
                <a:spcPct val="110000"/>
              </a:lnSpc>
              <a:buFontTx/>
              <a:buChar char="•"/>
            </a:pPr>
            <a:endParaRPr lang="zh-TW" altLang="en-US" sz="20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110000"/>
              </a:lnSpc>
              <a:buFontTx/>
              <a:buChar char="•"/>
            </a:pPr>
            <a:r>
              <a:rPr lang="zh-TW" altLang="en-US" sz="2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由於天界是透過</a:t>
            </a:r>
            <a:r>
              <a:rPr lang="zh-TW" altLang="en-US" sz="2000" b="1" dirty="0" smtClean="0">
                <a:solidFill>
                  <a:srgbClr val="00FFCC"/>
                </a:solidFill>
                <a:latin typeface="標楷體" pitchFamily="65" charset="-120"/>
                <a:ea typeface="標楷體" pitchFamily="65" charset="-120"/>
              </a:rPr>
              <a:t>相應</a:t>
            </a:r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來</a:t>
            </a:r>
            <a:r>
              <a:rPr lang="zh-TW" altLang="en-US" sz="2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聯結人間，所以聖經中的記載，包括每一个細節、數字，全都具有它的</a:t>
            </a:r>
            <a:r>
              <a:rPr lang="zh-TW" altLang="en-US" sz="2000" b="1" dirty="0">
                <a:solidFill>
                  <a:srgbClr val="00FFFF"/>
                </a:solidFill>
                <a:latin typeface="標楷體" pitchFamily="65" charset="-120"/>
                <a:ea typeface="標楷體" pitchFamily="65" charset="-120"/>
              </a:rPr>
              <a:t>相應意義</a:t>
            </a:r>
            <a:r>
              <a:rPr lang="zh-TW" altLang="en-US" sz="2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defTabSz="766763">
              <a:lnSpc>
                <a:spcPct val="110000"/>
              </a:lnSpc>
              <a:buFontTx/>
              <a:buChar char="•"/>
            </a:pPr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utoUpdateAnimBg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28" t="241" r="5185" b="-241"/>
          <a:stretch/>
        </p:blipFill>
        <p:spPr>
          <a:xfrm>
            <a:off x="-36512" y="-10754"/>
            <a:ext cx="9217024" cy="688873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642910" y="332657"/>
            <a:ext cx="5072098" cy="1310393"/>
          </a:xfrm>
        </p:spPr>
        <p:txBody>
          <a:bodyPr>
            <a:normAutofit fontScale="90000"/>
          </a:bodyPr>
          <a:lstStyle/>
          <a:p>
            <a:r>
              <a:rPr lang="en-US" altLang="zh-TW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夢幻騎士</a:t>
            </a:r>
            <a:r>
              <a:rPr lang="en-US" altLang="zh-TW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對獨角獸的追尋</a:t>
            </a:r>
            <a:endParaRPr lang="zh-TW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14546" y="1928802"/>
            <a:ext cx="457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優待中的自卑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感嘆中的自尊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撲朔迷離的身份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恐怖的同鄉故事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忘了我是誰才行嗎？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天命與人事交織出的歷程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衝向風車惡魔的喜樂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條件下的秩序和相對真理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/>
          <p:cNvSpPr>
            <a:spLocks noChangeArrowheads="1"/>
          </p:cNvSpPr>
          <p:nvPr/>
        </p:nvSpPr>
        <p:spPr bwMode="auto">
          <a:xfrm>
            <a:off x="692334" y="3717032"/>
            <a:ext cx="1818605" cy="220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795" tIns="38398" rIns="76795" bIns="38398">
            <a:spAutoFit/>
          </a:bodyPr>
          <a:lstStyle/>
          <a:p>
            <a:pPr defTabSz="457200"/>
            <a:r>
              <a:rPr lang="zh-TW" altLang="en-US" sz="2400" b="1" dirty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黃金</a:t>
            </a:r>
            <a:r>
              <a:rPr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時代</a:t>
            </a:r>
            <a:endParaRPr lang="zh-TW" altLang="en-US" sz="24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Roboto Light"/>
            </a:endParaRPr>
          </a:p>
          <a:p>
            <a:pPr defTabSz="457200"/>
            <a:endPara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Roboto Light"/>
            </a:endParaRPr>
          </a:p>
          <a:p>
            <a:pPr defTabSz="457200"/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遠古的人是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具</a:t>
            </a:r>
            <a:r>
              <a:rPr lang="zh-TW" altLang="en-US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有神</a:t>
            </a:r>
            <a:r>
              <a:rPr lang="zh-TW" altLang="en-US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性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能和天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人交往。當時</a:t>
            </a:r>
            <a:r>
              <a:rPr lang="zh-TW" altLang="en-US" b="1" dirty="0" smtClean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天</a:t>
            </a:r>
            <a:r>
              <a:rPr lang="zh-TW" altLang="en-US" b="1" dirty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界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就透過他們和</a:t>
            </a:r>
            <a:r>
              <a:rPr lang="zh-TW" altLang="en-US" b="1" dirty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自然世界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聯結。</a:t>
            </a:r>
            <a:endParaRPr lang="en-US" altLang="zh-TW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2668587" y="3748076"/>
            <a:ext cx="1957387" cy="220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795" tIns="38398" rIns="76795" bIns="38398">
            <a:spAutoFit/>
          </a:bodyPr>
          <a:lstStyle/>
          <a:p>
            <a:pPr defTabSz="457200"/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白銀</a:t>
            </a:r>
            <a:r>
              <a:rPr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時代</a:t>
            </a:r>
          </a:p>
          <a:p>
            <a:pPr defTabSz="457200"/>
            <a:endPara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defTabSz="457200"/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人以相應思維，並與天界聯結，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但是已經不像黃金時代那麼</a:t>
            </a:r>
            <a:r>
              <a:rPr lang="zh-TW" altLang="en-US" b="1" dirty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緊密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了。</a:t>
            </a:r>
            <a:endParaRPr lang="en-US" altLang="zh-TW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7" name="Rectangle 96"/>
          <p:cNvSpPr>
            <a:spLocks noChangeArrowheads="1"/>
          </p:cNvSpPr>
          <p:nvPr/>
        </p:nvSpPr>
        <p:spPr bwMode="auto">
          <a:xfrm>
            <a:off x="4625975" y="3781175"/>
            <a:ext cx="1890241" cy="247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795" tIns="38398" rIns="76795" bIns="38398">
            <a:spAutoFit/>
          </a:bodyPr>
          <a:lstStyle/>
          <a:p>
            <a:pPr defTabSz="457200"/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銅</a:t>
            </a:r>
            <a:r>
              <a:rPr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的時代</a:t>
            </a:r>
          </a:p>
          <a:p>
            <a:pPr defTabSz="457200"/>
            <a:endPara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defTabSz="457200"/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雖然</a:t>
            </a:r>
            <a:r>
              <a:rPr lang="zh-TW" altLang="en-US" b="1" dirty="0" smtClean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還</a:t>
            </a:r>
            <a:r>
              <a:rPr lang="zh-TW" altLang="en-US" b="1" dirty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知道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相應的道理，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但已不再用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相應法思維了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。因為只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關切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世間，</a:t>
            </a:r>
            <a:r>
              <a:rPr lang="zh-TW" altLang="en-US" b="1" dirty="0" smtClean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不再關切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靈性的良善了。</a:t>
            </a:r>
            <a:endParaRPr lang="en-US" altLang="zh-TW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8" name="Rectangle 97"/>
          <p:cNvSpPr>
            <a:spLocks noChangeArrowheads="1"/>
          </p:cNvSpPr>
          <p:nvPr/>
        </p:nvSpPr>
        <p:spPr bwMode="auto">
          <a:xfrm>
            <a:off x="6588125" y="3781175"/>
            <a:ext cx="1784350" cy="253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795" tIns="38398" rIns="76795" bIns="38398">
            <a:spAutoFit/>
          </a:bodyPr>
          <a:lstStyle/>
          <a:p>
            <a:pPr defTabSz="457200"/>
            <a:r>
              <a:rPr lang="zh-TW" altLang="en-US" sz="2400" b="1" dirty="0">
                <a:solidFill>
                  <a:schemeClr val="bg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鐵</a:t>
            </a:r>
            <a:r>
              <a:rPr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的時代</a:t>
            </a:r>
          </a:p>
          <a:p>
            <a:pPr defTabSz="457200"/>
            <a:endParaRPr lang="en-US" altLang="zh-TW" sz="1000" b="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defTabSz="457200"/>
            <a:endParaRPr lang="zh-TW" altLang="en-US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defTabSz="457200"/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人心向外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探求了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，變得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以情欲和物質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為重，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相應的知識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也</a:t>
            </a:r>
            <a:r>
              <a:rPr lang="zh-TW" altLang="en-US" b="1" dirty="0" smtClean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喪失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了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，沒人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再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知道天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界的事了。</a:t>
            </a:r>
            <a:endParaRPr lang="en-US" altLang="zh-TW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677" name="Slide Number Placeholder 14"/>
          <p:cNvSpPr txBox="1">
            <a:spLocks noGrp="1"/>
          </p:cNvSpPr>
          <p:nvPr/>
        </p:nvSpPr>
        <p:spPr bwMode="auto">
          <a:xfrm>
            <a:off x="8197850" y="593725"/>
            <a:ext cx="3492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 anchor="ctr"/>
          <a:lstStyle/>
          <a:p>
            <a:pPr algn="ctr" defTabSz="457200"/>
            <a:fld id="{BEED25CC-BAB9-42BE-9909-D4D8C646741B}" type="slidenum">
              <a:rPr lang="zh-TW" altLang="en-US" sz="1000" b="0">
                <a:latin typeface="Roboto Regular"/>
                <a:ea typeface="MS PGothic" pitchFamily="34" charset="-128"/>
              </a:rPr>
              <a:pPr algn="ctr" defTabSz="457200"/>
              <a:t>80</a:t>
            </a:fld>
            <a:endParaRPr lang="en-US" altLang="zh-TW" sz="1000" b="0">
              <a:latin typeface="Roboto Regular"/>
              <a:ea typeface="MS PGothic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65163" y="490538"/>
            <a:ext cx="6481762" cy="715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396" tIns="19198" rIns="38396" bIns="19198">
            <a:spAutoFit/>
          </a:bodyPr>
          <a:lstStyle/>
          <a:p>
            <a:pPr defTabSz="457200"/>
            <a:r>
              <a:rPr lang="zh-TW" altLang="en-US" sz="4400" b="1" dirty="0">
                <a:solidFill>
                  <a:srgbClr val="C00000"/>
                </a:solidFill>
                <a:ea typeface="微軟正黑體" pitchFamily="34" charset="-120"/>
              </a:rPr>
              <a:t>神性世代的演變</a:t>
            </a:r>
            <a:endParaRPr lang="en-US" altLang="zh-TW" sz="4400" b="1" dirty="0">
              <a:solidFill>
                <a:srgbClr val="C00000"/>
              </a:solidFill>
              <a:ea typeface="微軟正黑體" pitchFamily="34" charset="-120"/>
            </a:endParaRPr>
          </a:p>
        </p:txBody>
      </p:sp>
      <p:pic>
        <p:nvPicPr>
          <p:cNvPr id="28679" name="Picture 12" descr="gold-bullion-163553_128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650" y="1647825"/>
            <a:ext cx="1808163" cy="1800225"/>
          </a:xfrm>
        </p:spPr>
      </p:pic>
      <p:pic>
        <p:nvPicPr>
          <p:cNvPr id="28680" name="Picture 13" descr="fork-839244_64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689225" y="1647825"/>
            <a:ext cx="1808163" cy="1800225"/>
          </a:xfrm>
        </p:spPr>
      </p:pic>
      <p:pic>
        <p:nvPicPr>
          <p:cNvPr id="28681" name="Picture 14" descr="milk-can-704090_64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 l="18526"/>
          <a:stretch>
            <a:fillRect/>
          </a:stretch>
        </p:blipFill>
        <p:spPr>
          <a:xfrm>
            <a:off x="4632325" y="1628775"/>
            <a:ext cx="1833563" cy="1819275"/>
          </a:xfrm>
        </p:spPr>
      </p:pic>
      <p:pic>
        <p:nvPicPr>
          <p:cNvPr id="28682" name="Picture 15" descr="forge-550622_64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/>
          <a:srcRect l="20721"/>
          <a:stretch>
            <a:fillRect/>
          </a:stretch>
        </p:blipFill>
        <p:spPr>
          <a:xfrm>
            <a:off x="6648450" y="1647825"/>
            <a:ext cx="1766888" cy="1800225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8" grpId="0"/>
      <p:bldP spid="1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8" descr="crowd-693396_6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12874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4463" y="260350"/>
            <a:ext cx="8964612" cy="1152525"/>
            <a:chOff x="5988388" y="483017"/>
            <a:chExt cx="12359700" cy="2079087"/>
          </a:xfrm>
        </p:grpSpPr>
        <p:sp>
          <p:nvSpPr>
            <p:cNvPr id="30724" name="TextBox 7"/>
            <p:cNvSpPr txBox="1">
              <a:spLocks noChangeArrowheads="1"/>
            </p:cNvSpPr>
            <p:nvPr/>
          </p:nvSpPr>
          <p:spPr bwMode="auto">
            <a:xfrm>
              <a:off x="5988388" y="483017"/>
              <a:ext cx="12359700" cy="1291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7" tIns="19199" rIns="38397" bIns="19199">
              <a:spAutoFit/>
            </a:bodyPr>
            <a:lstStyle/>
            <a:p>
              <a:pPr algn="ctr" defTabSz="766763"/>
              <a:r>
                <a:rPr lang="zh-TW" sz="4400" b="1" dirty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天界的龐大</a:t>
              </a:r>
              <a:endParaRPr lang="id-ID" sz="44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0725" name="Rectangle 8"/>
            <p:cNvSpPr>
              <a:spLocks noChangeArrowheads="1"/>
            </p:cNvSpPr>
            <p:nvPr/>
          </p:nvSpPr>
          <p:spPr bwMode="auto"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 w="6350">
              <a:noFill/>
              <a:miter lim="800000"/>
              <a:headEnd/>
              <a:tailEnd/>
            </a:ln>
          </p:spPr>
          <p:txBody>
            <a:bodyPr lIns="38362" tIns="19182" rIns="38362" bIns="19182" anchor="ctr"/>
            <a:lstStyle/>
            <a:p>
              <a:pPr algn="ctr" defTabSz="766763"/>
              <a:endParaRPr lang="zh-TW" altLang="en-US" sz="1500" b="0">
                <a:solidFill>
                  <a:schemeClr val="accent2"/>
                </a:solidFill>
                <a:latin typeface="Open Sans Light"/>
                <a:ea typeface="MS PGothic" pitchFamily="34" charset="-128"/>
              </a:endParaRPr>
            </a:p>
          </p:txBody>
        </p:sp>
        <p:sp>
          <p:nvSpPr>
            <p:cNvPr id="30726" name="Subtitle 2"/>
            <p:cNvSpPr txBox="1">
              <a:spLocks/>
            </p:cNvSpPr>
            <p:nvPr/>
          </p:nvSpPr>
          <p:spPr bwMode="auto">
            <a:xfrm>
              <a:off x="6265135" y="1722810"/>
              <a:ext cx="11655185" cy="839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46" tIns="45673" rIns="91346" bIns="45673"/>
            <a:lstStyle/>
            <a:p>
              <a:pPr defTabSz="457200">
                <a:spcBef>
                  <a:spcPct val="20000"/>
                </a:spcBef>
                <a:buFont typeface="Arial" charset="0"/>
                <a:buNone/>
              </a:pPr>
              <a:r>
                <a:rPr lang="zh-TW" altLang="en-US" sz="17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天界是由</a:t>
              </a:r>
              <a:r>
                <a:rPr lang="zh-TW" altLang="en-US" sz="1700" b="1" dirty="0">
                  <a:solidFill>
                    <a:srgbClr val="FF0066"/>
                  </a:solidFill>
                  <a:latin typeface="標楷體" pitchFamily="65" charset="-120"/>
                  <a:ea typeface="標楷體" pitchFamily="65" charset="-120"/>
                </a:rPr>
                <a:t>人的靈</a:t>
              </a:r>
              <a:r>
                <a:rPr lang="zh-TW" altLang="en-US" sz="17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所組成的，不只是信基督教的人，還包括教會之外的人。</a:t>
              </a:r>
              <a:r>
                <a:rPr lang="zh-TW" altLang="en-US" sz="1700" b="1" dirty="0">
                  <a:solidFill>
                    <a:srgbClr val="FF0066"/>
                  </a:solidFill>
                  <a:latin typeface="標楷體" pitchFamily="65" charset="-120"/>
                  <a:ea typeface="標楷體" pitchFamily="65" charset="-120"/>
                </a:rPr>
                <a:t>所有善良的人</a:t>
              </a:r>
              <a:r>
                <a:rPr lang="zh-TW" altLang="en-US" sz="17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。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55650" y="4869160"/>
            <a:ext cx="7848600" cy="188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405" tIns="19202" rIns="38405" bIns="19202">
            <a:spAutoFit/>
          </a:bodyPr>
          <a:lstStyle/>
          <a:p>
            <a:pPr defTabSz="766763">
              <a:lnSpc>
                <a:spcPct val="150000"/>
              </a:lnSpc>
            </a:pPr>
            <a:r>
              <a:rPr lang="en-US" altLang="zh-TW" sz="20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sz="20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從</a:t>
            </a:r>
            <a:r>
              <a:rPr lang="zh-TW" altLang="en-US" sz="2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宇宙各星球上的居民和來自這些星球的靈和天使的資訊揭示，上天的天界多麼龐大。</a:t>
            </a:r>
          </a:p>
          <a:p>
            <a:pPr defTabSz="766763">
              <a:lnSpc>
                <a:spcPct val="150000"/>
              </a:lnSpc>
            </a:pPr>
            <a:r>
              <a:rPr lang="en-US" altLang="zh-TW" sz="20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sz="20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天</a:t>
            </a:r>
            <a:r>
              <a:rPr lang="zh-TW" altLang="en-US" sz="2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界的靈，都是由人的靈構成的，並且我們的主，就是整個宇宙所共</a:t>
            </a:r>
            <a:r>
              <a:rPr lang="zh-TW" altLang="en-US" sz="20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認的．</a:t>
            </a:r>
            <a:endParaRPr lang="zh-TW" altLang="en-US" sz="20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07950" y="260350"/>
            <a:ext cx="8964613" cy="1152525"/>
            <a:chOff x="5988388" y="483017"/>
            <a:chExt cx="12359700" cy="2079087"/>
          </a:xfrm>
        </p:grpSpPr>
        <p:sp>
          <p:nvSpPr>
            <p:cNvPr id="31748" name="TextBox 7"/>
            <p:cNvSpPr txBox="1">
              <a:spLocks noChangeArrowheads="1"/>
            </p:cNvSpPr>
            <p:nvPr/>
          </p:nvSpPr>
          <p:spPr bwMode="auto">
            <a:xfrm>
              <a:off x="5988388" y="483017"/>
              <a:ext cx="12359700" cy="1291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7" tIns="19199" rIns="38397" bIns="19199">
              <a:spAutoFit/>
            </a:bodyPr>
            <a:lstStyle/>
            <a:p>
              <a:pPr algn="ctr" defTabSz="766763"/>
              <a:r>
                <a:rPr lang="zh-TW" sz="4400" b="1" dirty="0" smtClean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對</a:t>
              </a:r>
              <a:r>
                <a:rPr lang="zh-TW" altLang="en-US" sz="4400" b="1" dirty="0" smtClean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「</a:t>
              </a:r>
              <a:r>
                <a:rPr lang="zh-TW" sz="4400" b="1" dirty="0" smtClean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誰</a:t>
              </a:r>
              <a:r>
                <a:rPr lang="zh-TW" sz="4400" b="1" dirty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會進入天</a:t>
              </a:r>
              <a:r>
                <a:rPr lang="zh-TW" sz="4400" b="1" dirty="0" smtClean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界</a:t>
              </a:r>
              <a:r>
                <a:rPr lang="zh-TW" altLang="en-US" sz="4400" b="1" dirty="0" smtClean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」</a:t>
              </a:r>
              <a:r>
                <a:rPr lang="zh-TW" sz="4400" b="1" dirty="0" smtClean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的</a:t>
              </a:r>
              <a:r>
                <a:rPr lang="zh-TW" sz="4400" b="1" dirty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誤解</a:t>
              </a:r>
              <a:endParaRPr lang="id-ID" sz="44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1749" name="Rectangle 8"/>
            <p:cNvSpPr>
              <a:spLocks noChangeArrowheads="1"/>
            </p:cNvSpPr>
            <p:nvPr/>
          </p:nvSpPr>
          <p:spPr bwMode="auto"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 w="6350">
              <a:noFill/>
              <a:miter lim="800000"/>
              <a:headEnd/>
              <a:tailEnd/>
            </a:ln>
          </p:spPr>
          <p:txBody>
            <a:bodyPr lIns="38362" tIns="19182" rIns="38362" bIns="19182" anchor="ctr"/>
            <a:lstStyle/>
            <a:p>
              <a:pPr algn="ctr" defTabSz="766763"/>
              <a:endParaRPr lang="zh-TW" altLang="en-US" sz="1500" b="0">
                <a:solidFill>
                  <a:schemeClr val="accent2"/>
                </a:solidFill>
                <a:latin typeface="Open Sans Light"/>
                <a:ea typeface="MS PGothic" pitchFamily="34" charset="-128"/>
              </a:endParaRPr>
            </a:p>
          </p:txBody>
        </p:sp>
        <p:sp>
          <p:nvSpPr>
            <p:cNvPr id="31750" name="Subtitle 2"/>
            <p:cNvSpPr txBox="1">
              <a:spLocks/>
            </p:cNvSpPr>
            <p:nvPr/>
          </p:nvSpPr>
          <p:spPr bwMode="auto">
            <a:xfrm>
              <a:off x="6361236" y="1634834"/>
              <a:ext cx="11655185" cy="839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46" tIns="45673" rIns="91346" bIns="45673"/>
            <a:lstStyle/>
            <a:p>
              <a:pPr defTabSz="457200">
                <a:spcBef>
                  <a:spcPct val="20000"/>
                </a:spcBef>
                <a:buFont typeface="Arial" charset="0"/>
                <a:buNone/>
              </a:pPr>
              <a:endParaRPr lang="zh-TW" altLang="en-US" sz="1600">
                <a:solidFill>
                  <a:schemeClr val="tx1"/>
                </a:solidFill>
                <a:ea typeface="微軟正黑體" pitchFamily="34" charset="-120"/>
              </a:endParaRP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67351" y="5229200"/>
            <a:ext cx="8275681" cy="173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405" tIns="19202" rIns="38405" bIns="19202">
            <a:spAutoFit/>
          </a:bodyPr>
          <a:lstStyle/>
          <a:p>
            <a:pPr defTabSz="766763">
              <a:lnSpc>
                <a:spcPct val="150000"/>
              </a:lnSpc>
            </a:pPr>
            <a:r>
              <a:rPr lang="zh-TW" altLang="en-US" sz="2000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不會關門──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沒有預定</a:t>
            </a: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的時間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，人數</a:t>
            </a:r>
            <a:endParaRPr lang="en-US" altLang="zh-TW" sz="2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150000"/>
              </a:lnSpc>
            </a:pPr>
            <a:r>
              <a:rPr lang="zh-TW" altLang="en-US" sz="2000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被揀選的人」 ──</a:t>
            </a:r>
            <a:r>
              <a:rPr lang="zh-TW" altLang="en-US" sz="2000" b="1" dirty="0">
                <a:latin typeface="標楷體" pitchFamily="65" charset="-120"/>
                <a:ea typeface="標楷體" pitchFamily="65" charset="-120"/>
              </a:rPr>
              <a:t>在世</a:t>
            </a: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時，過了</a:t>
            </a:r>
            <a:r>
              <a:rPr lang="zh-TW" altLang="en-US" sz="20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良善</a:t>
            </a: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20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真誠</a:t>
            </a: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生活的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人。</a:t>
            </a:r>
          </a:p>
          <a:p>
            <a:pPr defTabSz="766763"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人生來就能進天</a:t>
            </a:r>
            <a:r>
              <a:rPr lang="zh-TW" altLang="en-US" sz="2000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界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。</a:t>
            </a:r>
            <a:r>
              <a:rPr lang="zh-TW" altLang="en-US" sz="2000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得以</a:t>
            </a: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進入天</a:t>
            </a:r>
            <a:r>
              <a:rPr lang="zh-TW" altLang="en-US" sz="2000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界的人：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能</a:t>
            </a:r>
            <a:r>
              <a:rPr lang="zh-TW" altLang="en-US" sz="2000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把上天的道理活在生命中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的人</a:t>
            </a:r>
          </a:p>
          <a:p>
            <a:pPr defTabSz="766763"/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 </a:t>
            </a:r>
          </a:p>
        </p:txBody>
      </p:sp>
      <p:pic>
        <p:nvPicPr>
          <p:cNvPr id="31747" name="Picture 8" descr="wrong-way-429723_6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1268413"/>
            <a:ext cx="60960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4463" y="260350"/>
            <a:ext cx="8964612" cy="1152525"/>
            <a:chOff x="5988388" y="483017"/>
            <a:chExt cx="12359700" cy="2079087"/>
          </a:xfrm>
        </p:grpSpPr>
        <p:sp>
          <p:nvSpPr>
            <p:cNvPr id="32772" name="TextBox 7"/>
            <p:cNvSpPr txBox="1">
              <a:spLocks noChangeArrowheads="1"/>
            </p:cNvSpPr>
            <p:nvPr/>
          </p:nvSpPr>
          <p:spPr bwMode="auto">
            <a:xfrm>
              <a:off x="5988388" y="483017"/>
              <a:ext cx="12359700" cy="1291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7" tIns="19199" rIns="38397" bIns="19199">
              <a:spAutoFit/>
            </a:bodyPr>
            <a:lstStyle/>
            <a:p>
              <a:pPr algn="ctr" defTabSz="766763"/>
              <a:r>
                <a:rPr lang="zh-TW" sz="4400" b="1" dirty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靈的內在決定視頻層次</a:t>
              </a:r>
              <a:endParaRPr lang="id-ID" sz="44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2773" name="Rectangle 8"/>
            <p:cNvSpPr>
              <a:spLocks noChangeArrowheads="1"/>
            </p:cNvSpPr>
            <p:nvPr/>
          </p:nvSpPr>
          <p:spPr bwMode="auto"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 w="6350">
              <a:noFill/>
              <a:miter lim="800000"/>
              <a:headEnd/>
              <a:tailEnd/>
            </a:ln>
          </p:spPr>
          <p:txBody>
            <a:bodyPr lIns="38362" tIns="19182" rIns="38362" bIns="19182" anchor="ctr"/>
            <a:lstStyle/>
            <a:p>
              <a:pPr algn="ctr" defTabSz="766763"/>
              <a:endParaRPr lang="zh-TW" altLang="en-US" sz="1500" b="0">
                <a:solidFill>
                  <a:schemeClr val="accent2"/>
                </a:solidFill>
                <a:latin typeface="Open Sans Light"/>
                <a:ea typeface="MS PGothic" pitchFamily="34" charset="-128"/>
              </a:endParaRPr>
            </a:p>
          </p:txBody>
        </p:sp>
        <p:sp>
          <p:nvSpPr>
            <p:cNvPr id="32774" name="Subtitle 2"/>
            <p:cNvSpPr txBox="1">
              <a:spLocks/>
            </p:cNvSpPr>
            <p:nvPr/>
          </p:nvSpPr>
          <p:spPr bwMode="auto">
            <a:xfrm>
              <a:off x="6361236" y="1634834"/>
              <a:ext cx="11655185" cy="839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46" tIns="45673" rIns="91346" bIns="45673"/>
            <a:lstStyle/>
            <a:p>
              <a:pPr defTabSz="457200">
                <a:spcBef>
                  <a:spcPct val="20000"/>
                </a:spcBef>
                <a:buFont typeface="Arial" charset="0"/>
                <a:buNone/>
              </a:pPr>
              <a:endParaRPr lang="zh-TW" altLang="en-US" sz="1600">
                <a:solidFill>
                  <a:schemeClr val="tx1"/>
                </a:solidFill>
                <a:ea typeface="微軟正黑體" pitchFamily="34" charset="-120"/>
              </a:endParaRP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5301208"/>
            <a:ext cx="9144000" cy="96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405" tIns="19202" rIns="38405" bIns="19202">
            <a:spAutoFit/>
          </a:bodyPr>
          <a:lstStyle/>
          <a:p>
            <a:pPr algn="ctr" defTabSz="766763">
              <a:lnSpc>
                <a:spcPct val="150000"/>
              </a:lnSpc>
            </a:pP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從</a:t>
            </a: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靈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界看</a:t>
            </a: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不到天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界（除非</a:t>
            </a: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靈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的視力特准開啟）。</a:t>
            </a:r>
            <a:endParaRPr lang="en-US" altLang="zh-TW" sz="2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 defTabSz="766763">
              <a:lnSpc>
                <a:spcPct val="150000"/>
              </a:lnSpc>
            </a:pP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也看不見冥界入口，因為只有</a:t>
            </a: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讓惡靈進入時，入口才顯現出來。</a:t>
            </a:r>
          </a:p>
        </p:txBody>
      </p:sp>
      <p:pic>
        <p:nvPicPr>
          <p:cNvPr id="32771" name="Picture 8" descr="beautiful-2314_6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4744"/>
            <a:ext cx="91440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4016673" y="177281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天界</a:t>
            </a:r>
          </a:p>
        </p:txBody>
      </p:sp>
      <p:sp>
        <p:nvSpPr>
          <p:cNvPr id="4" name="向下箭號 3"/>
          <p:cNvSpPr/>
          <p:nvPr/>
        </p:nvSpPr>
        <p:spPr>
          <a:xfrm>
            <a:off x="4124684" y="2276872"/>
            <a:ext cx="430307" cy="648072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4029339" y="308213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/>
              <a:t>靈界</a:t>
            </a:r>
            <a:endParaRPr lang="zh-TW" altLang="en-US" b="1" dirty="0"/>
          </a:p>
        </p:txBody>
      </p:sp>
      <p:sp>
        <p:nvSpPr>
          <p:cNvPr id="5" name="向下箭號 4"/>
          <p:cNvSpPr/>
          <p:nvPr/>
        </p:nvSpPr>
        <p:spPr>
          <a:xfrm>
            <a:off x="4137679" y="3645024"/>
            <a:ext cx="430307" cy="5760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4078488" y="436140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/>
              <a:t>冥界</a:t>
            </a:r>
            <a:endParaRPr lang="zh-TW" altLang="en-US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268538" y="444500"/>
            <a:ext cx="4635500" cy="1039813"/>
            <a:chOff x="5988388" y="483017"/>
            <a:chExt cx="12359700" cy="2079087"/>
          </a:xfrm>
        </p:grpSpPr>
        <p:sp>
          <p:nvSpPr>
            <p:cNvPr id="33806" name="TextBox 15"/>
            <p:cNvSpPr txBox="1">
              <a:spLocks noChangeArrowheads="1"/>
            </p:cNvSpPr>
            <p:nvPr/>
          </p:nvSpPr>
          <p:spPr bwMode="auto">
            <a:xfrm>
              <a:off x="5988388" y="483017"/>
              <a:ext cx="12359700" cy="1431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397" tIns="19199" rIns="38397" bIns="19199">
              <a:spAutoFit/>
            </a:bodyPr>
            <a:lstStyle/>
            <a:p>
              <a:pPr algn="ctr" defTabSz="766763"/>
              <a:r>
                <a:rPr lang="zh-TW" altLang="id-ID" sz="4400" b="1" dirty="0" smtClean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地獄的</a:t>
              </a:r>
              <a:r>
                <a:rPr lang="zh-TW" altLang="id-ID" sz="4400" b="1" dirty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相應</a:t>
              </a:r>
              <a:endParaRPr lang="id-ID" sz="44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3807" name="Rectangle 16"/>
            <p:cNvSpPr>
              <a:spLocks noChangeArrowheads="1"/>
            </p:cNvSpPr>
            <p:nvPr/>
          </p:nvSpPr>
          <p:spPr bwMode="auto"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 w="6350">
              <a:noFill/>
              <a:miter lim="800000"/>
              <a:headEnd/>
              <a:tailEnd/>
            </a:ln>
          </p:spPr>
          <p:txBody>
            <a:bodyPr lIns="38362" tIns="19182" rIns="38362" bIns="19182" anchor="ctr"/>
            <a:lstStyle/>
            <a:p>
              <a:pPr algn="ctr" defTabSz="766763"/>
              <a:endParaRPr lang="zh-TW" altLang="en-US" sz="1500" b="0">
                <a:solidFill>
                  <a:schemeClr val="accent2"/>
                </a:solidFill>
                <a:latin typeface="Open Sans Light"/>
                <a:ea typeface="MS PGothic" pitchFamily="34" charset="-128"/>
              </a:endParaRPr>
            </a:p>
          </p:txBody>
        </p:sp>
        <p:sp>
          <p:nvSpPr>
            <p:cNvPr id="33808" name="Subtitle 2"/>
            <p:cNvSpPr txBox="1">
              <a:spLocks/>
            </p:cNvSpPr>
            <p:nvPr/>
          </p:nvSpPr>
          <p:spPr bwMode="auto">
            <a:xfrm>
              <a:off x="6361236" y="1634834"/>
              <a:ext cx="11655185" cy="839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46" tIns="45673" rIns="91346" bIns="45673"/>
            <a:lstStyle/>
            <a:p>
              <a:pPr algn="ctr" defTabSz="457200">
                <a:lnSpc>
                  <a:spcPct val="120000"/>
                </a:lnSpc>
                <a:spcBef>
                  <a:spcPct val="20000"/>
                </a:spcBef>
                <a:buFont typeface="Arial" charset="0"/>
                <a:buNone/>
              </a:pPr>
              <a:endParaRPr lang="en-US" altLang="zh-TW" sz="1300" b="0">
                <a:solidFill>
                  <a:schemeClr val="accent1"/>
                </a:solidFill>
                <a:latin typeface="Lato Light"/>
                <a:ea typeface="MS PGothic" pitchFamily="34" charset="-128"/>
              </a:endParaRPr>
            </a:p>
          </p:txBody>
        </p:sp>
      </p:grpSp>
      <p:sp>
        <p:nvSpPr>
          <p:cNvPr id="33794" name="Picture Placeholder 1"/>
          <p:cNvSpPr>
            <a:spLocks noGrp="1"/>
          </p:cNvSpPr>
          <p:nvPr>
            <p:ph sz="quarter" idx="4294967295"/>
          </p:nvPr>
        </p:nvSpPr>
        <p:spPr>
          <a:xfrm>
            <a:off x="939800" y="1433513"/>
            <a:ext cx="1797050" cy="2395537"/>
          </a:xfrm>
        </p:spPr>
        <p:txBody>
          <a:bodyPr lIns="182843" tIns="91422" rIns="182843" bIns="91422"/>
          <a:lstStyle/>
          <a:p>
            <a:pPr eaLnBrk="1" hangingPunct="1"/>
            <a:endParaRPr lang="zh-TW" altLang="en-US" smtClean="0"/>
          </a:p>
        </p:txBody>
      </p:sp>
      <p:sp>
        <p:nvSpPr>
          <p:cNvPr id="33795" name="Picture Placeholder 2"/>
          <p:cNvSpPr>
            <a:spLocks noGrp="1"/>
          </p:cNvSpPr>
          <p:nvPr>
            <p:ph sz="quarter" idx="4294967295"/>
          </p:nvPr>
        </p:nvSpPr>
        <p:spPr>
          <a:xfrm>
            <a:off x="2741613" y="1428750"/>
            <a:ext cx="1797050" cy="2395538"/>
          </a:xfrm>
        </p:spPr>
        <p:txBody>
          <a:bodyPr lIns="182843" tIns="91422" rIns="182843" bIns="91422"/>
          <a:lstStyle/>
          <a:p>
            <a:pPr eaLnBrk="1" hangingPunct="1"/>
            <a:endParaRPr lang="zh-TW" altLang="en-US" smtClean="0"/>
          </a:p>
        </p:txBody>
      </p:sp>
      <p:sp>
        <p:nvSpPr>
          <p:cNvPr id="33796" name="Picture Placeholder 3"/>
          <p:cNvSpPr>
            <a:spLocks noGrp="1"/>
          </p:cNvSpPr>
          <p:nvPr>
            <p:ph sz="quarter" idx="4294967295"/>
          </p:nvPr>
        </p:nvSpPr>
        <p:spPr>
          <a:xfrm>
            <a:off x="4543425" y="1428750"/>
            <a:ext cx="1797050" cy="2395538"/>
          </a:xfrm>
        </p:spPr>
        <p:txBody>
          <a:bodyPr lIns="182843" tIns="91422" rIns="182843" bIns="91422"/>
          <a:lstStyle/>
          <a:p>
            <a:pPr eaLnBrk="1" hangingPunct="1"/>
            <a:endParaRPr lang="zh-TW" altLang="en-US" smtClean="0"/>
          </a:p>
        </p:txBody>
      </p:sp>
      <p:sp>
        <p:nvSpPr>
          <p:cNvPr id="33797" name="Picture Placeholder 4"/>
          <p:cNvSpPr>
            <a:spLocks noGrp="1"/>
          </p:cNvSpPr>
          <p:nvPr>
            <p:ph sz="quarter" idx="4294967295"/>
          </p:nvPr>
        </p:nvSpPr>
        <p:spPr>
          <a:xfrm>
            <a:off x="6345238" y="1428750"/>
            <a:ext cx="1795462" cy="2395538"/>
          </a:xfrm>
        </p:spPr>
        <p:txBody>
          <a:bodyPr lIns="182843" tIns="91422" rIns="182843" bIns="91422"/>
          <a:lstStyle/>
          <a:p>
            <a:pPr eaLnBrk="1" hangingPunct="1"/>
            <a:endParaRPr lang="zh-TW" altLang="en-US" smtClean="0"/>
          </a:p>
        </p:txBody>
      </p:sp>
      <p:pic>
        <p:nvPicPr>
          <p:cNvPr id="33798" name="Picture 14" descr="drought-780088_6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412875"/>
            <a:ext cx="1797050" cy="2447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9" name="Picture 15" descr="volcano-609104_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1613" y="1412875"/>
            <a:ext cx="1797050" cy="2447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800" name="Picture 16" descr="lava-91656_6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3425" y="1412875"/>
            <a:ext cx="1797050" cy="2447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801" name="Picture 17" descr="person-802502_640"/>
          <p:cNvPicPr>
            <a:picLocks noChangeAspect="1" noChangeArrowheads="1"/>
          </p:cNvPicPr>
          <p:nvPr/>
        </p:nvPicPr>
        <p:blipFill>
          <a:blip r:embed="rId5"/>
          <a:srcRect l="25552" r="10257"/>
          <a:stretch>
            <a:fillRect/>
          </a:stretch>
        </p:blipFill>
        <p:spPr bwMode="auto">
          <a:xfrm>
            <a:off x="6372200" y="1412776"/>
            <a:ext cx="1871662" cy="2447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802" name="Picture 18" descr="cows-358963_64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899592" y="3833813"/>
            <a:ext cx="1797050" cy="2395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803" name="Picture 19" descr="environmental-protection-405881_64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/>
          <a:srcRect/>
          <a:stretch>
            <a:fillRect/>
          </a:stretch>
        </p:blipFill>
        <p:spPr>
          <a:xfrm>
            <a:off x="2699792" y="3860800"/>
            <a:ext cx="1800225" cy="2395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804" name="Picture 20" descr="moore-112789_64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4572000" y="3860800"/>
            <a:ext cx="1728788" cy="2395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805" name="Picture 21" descr="hurricane-60550_64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9"/>
          <a:srcRect/>
          <a:stretch>
            <a:fillRect/>
          </a:stretch>
        </p:blipFill>
        <p:spPr>
          <a:xfrm>
            <a:off x="6372200" y="3860800"/>
            <a:ext cx="1866900" cy="2376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9" descr="wedding-844178_6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0163" y="-26988"/>
            <a:ext cx="5340350" cy="355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10" descr="argument-238529_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7925" y="3357563"/>
            <a:ext cx="6948488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9"/>
          <p:cNvSpPr>
            <a:spLocks noChangeArrowheads="1"/>
          </p:cNvSpPr>
          <p:nvPr/>
        </p:nvSpPr>
        <p:spPr bwMode="auto">
          <a:xfrm rot="-3960847">
            <a:off x="-3679032" y="-631031"/>
            <a:ext cx="10528301" cy="5399088"/>
          </a:xfrm>
          <a:prstGeom prst="rect">
            <a:avLst/>
          </a:prstGeom>
          <a:solidFill>
            <a:srgbClr val="041B31"/>
          </a:solidFill>
          <a:ln w="6350">
            <a:noFill/>
            <a:miter lim="800000"/>
            <a:headEnd/>
            <a:tailEnd/>
          </a:ln>
        </p:spPr>
        <p:txBody>
          <a:bodyPr vert="eaVert" lIns="38405" tIns="19202" rIns="38405" bIns="19202" anchor="ctr"/>
          <a:lstStyle/>
          <a:p>
            <a:pPr algn="ctr" defTabSz="766763"/>
            <a:endParaRPr lang="zh-TW" altLang="en-US" sz="1500" b="0">
              <a:solidFill>
                <a:srgbClr val="FFFFFF"/>
              </a:solidFill>
              <a:latin typeface="Lato Light"/>
              <a:ea typeface="MS PGothic" pitchFamily="34" charset="-128"/>
            </a:endParaRPr>
          </a:p>
        </p:txBody>
      </p:sp>
      <p:sp>
        <p:nvSpPr>
          <p:cNvPr id="28674" name="AutoShape 2"/>
          <p:cNvSpPr>
            <a:spLocks/>
          </p:cNvSpPr>
          <p:nvPr/>
        </p:nvSpPr>
        <p:spPr bwMode="auto">
          <a:xfrm>
            <a:off x="-214346" y="2636838"/>
            <a:ext cx="4000528" cy="965200"/>
          </a:xfrm>
          <a:custGeom>
            <a:avLst/>
            <a:gdLst>
              <a:gd name="T0" fmla="*/ 816383346 w 21600"/>
              <a:gd name="T1" fmla="*/ 43130136 h 21600"/>
              <a:gd name="T2" fmla="*/ 816383346 w 21600"/>
              <a:gd name="T3" fmla="*/ 43130136 h 21600"/>
              <a:gd name="T4" fmla="*/ 816383346 w 21600"/>
              <a:gd name="T5" fmla="*/ 43130136 h 21600"/>
              <a:gd name="T6" fmla="*/ 816383346 w 21600"/>
              <a:gd name="T7" fmla="*/ 4313013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21336" tIns="21336" rIns="21336" bIns="21336" anchor="ctr"/>
          <a:lstStyle/>
          <a:p>
            <a:pPr algn="ctr" defTabSz="766763"/>
            <a:r>
              <a:rPr lang="zh-TW" altLang="en-US" sz="36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善</a:t>
            </a:r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與</a:t>
            </a:r>
            <a:r>
              <a:rPr lang="zh-TW" altLang="en-US" sz="3600" b="1" dirty="0">
                <a:solidFill>
                  <a:srgbClr val="90FC24"/>
                </a:solidFill>
                <a:latin typeface="標楷體" pitchFamily="65" charset="-120"/>
                <a:ea typeface="標楷體" pitchFamily="65" charset="-120"/>
              </a:rPr>
              <a:t>惡</a:t>
            </a:r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的相應存在</a:t>
            </a:r>
            <a:endParaRPr lang="es-ES" sz="36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2051050" y="3500438"/>
            <a:ext cx="792163" cy="0"/>
          </a:xfrm>
          <a:prstGeom prst="line">
            <a:avLst/>
          </a:prstGeom>
          <a:noFill/>
          <a:ln w="2540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1828434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0" b="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7158" y="3767138"/>
            <a:ext cx="2936905" cy="99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794" tIns="38397" rIns="76794" bIns="38397">
            <a:spAutoFit/>
          </a:bodyPr>
          <a:lstStyle/>
          <a:p>
            <a:pPr defTabSz="766763">
              <a:lnSpc>
                <a:spcPct val="110000"/>
              </a:lnSpc>
            </a:pPr>
            <a:r>
              <a:rPr lang="zh-TW" altLang="zh-TW" sz="1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冥界社區的數目和天界社區相應，每個天界社區都有一個相應的冥界社區。</a:t>
            </a:r>
            <a:endParaRPr lang="en-US" altLang="zh-TW" sz="18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  <p:bldP spid="1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80100" y="0"/>
            <a:ext cx="3300413" cy="6858000"/>
          </a:xfrm>
          <a:prstGeom prst="rect">
            <a:avLst/>
          </a:prstGeom>
          <a:solidFill>
            <a:srgbClr val="212F3F">
              <a:alpha val="83000"/>
            </a:srgbClr>
          </a:solidFill>
          <a:ln w="9525">
            <a:noFill/>
            <a:miter lim="800000"/>
            <a:headEnd/>
            <a:tailEnd/>
          </a:ln>
        </p:spPr>
        <p:txBody>
          <a:bodyPr lIns="38389" tIns="19194" rIns="38389" bIns="19194" anchor="ctr"/>
          <a:lstStyle/>
          <a:p>
            <a:pPr algn="ctr" defTabSz="457200"/>
            <a:endParaRPr lang="zh-TW" altLang="en-US" sz="1800" b="0">
              <a:solidFill>
                <a:srgbClr val="FFFFFF"/>
              </a:solidFill>
              <a:latin typeface="Open Sans Light"/>
              <a:ea typeface="MS PGothic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011863" y="333375"/>
            <a:ext cx="401637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389" tIns="19194" rIns="38389" bIns="19194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altLang="en-US" sz="10000" b="0">
                <a:solidFill>
                  <a:srgbClr val="22C199"/>
                </a:solidFill>
                <a:latin typeface="Open Sans" charset="0"/>
                <a:ea typeface="MS PGothic" pitchFamily="34" charset="-128"/>
              </a:rPr>
              <a:t>“</a:t>
            </a:r>
            <a:endParaRPr lang="zh-TW" altLang="en-US" sz="10000" b="0">
              <a:solidFill>
                <a:srgbClr val="22C199"/>
              </a:solidFill>
              <a:latin typeface="Open Sans" charset="0"/>
              <a:ea typeface="MS PGothic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8355013" y="5340350"/>
            <a:ext cx="3937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389" tIns="19194" rIns="38389" bIns="19194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altLang="en-US" sz="10000" b="0">
                <a:solidFill>
                  <a:srgbClr val="22C199"/>
                </a:solidFill>
                <a:latin typeface="Open Sans" charset="0"/>
                <a:ea typeface="MS PGothic" pitchFamily="34" charset="-128"/>
              </a:rPr>
              <a:t>”</a:t>
            </a:r>
            <a:endParaRPr lang="zh-TW" altLang="en-US" sz="10000" b="0">
              <a:solidFill>
                <a:srgbClr val="22C199"/>
              </a:solidFill>
              <a:latin typeface="Open Sans" charset="0"/>
              <a:ea typeface="MS PGothic" pitchFamily="34" charset="-128"/>
            </a:endParaRPr>
          </a:p>
        </p:txBody>
      </p:sp>
      <p:sp>
        <p:nvSpPr>
          <p:cNvPr id="41" name="Text Placeholder 1"/>
          <p:cNvSpPr txBox="1">
            <a:spLocks/>
          </p:cNvSpPr>
          <p:nvPr/>
        </p:nvSpPr>
        <p:spPr bwMode="auto">
          <a:xfrm>
            <a:off x="6143636" y="857232"/>
            <a:ext cx="2771775" cy="419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389" tIns="19194" rIns="38389" bIns="19194">
            <a:spAutoFit/>
          </a:bodyPr>
          <a:lstStyle/>
          <a:p>
            <a:pPr defTabSz="457200">
              <a:lnSpc>
                <a:spcPct val="120000"/>
              </a:lnSpc>
              <a:spcBef>
                <a:spcPct val="20000"/>
              </a:spcBef>
              <a:buFont typeface="Arial" charset="0"/>
              <a:buNone/>
            </a:pPr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靈性的</a:t>
            </a:r>
            <a:r>
              <a:rPr lang="zh-TW" altLang="en-US" sz="20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善惡共存</a:t>
            </a:r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平衡狀態</a:t>
            </a:r>
            <a:r>
              <a:rPr lang="zh-TW" altLang="en-US" sz="2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（</a:t>
            </a:r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自由狀態）：</a:t>
            </a:r>
            <a:endParaRPr lang="en-US" altLang="zh-TW" sz="20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defTabSz="457200">
              <a:lnSpc>
                <a:spcPct val="120000"/>
              </a:lnSpc>
              <a:spcBef>
                <a:spcPct val="20000"/>
              </a:spcBef>
              <a:buFont typeface="Arial" charset="0"/>
              <a:buNone/>
            </a:pPr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當</a:t>
            </a:r>
            <a:r>
              <a:rPr lang="zh-TW" altLang="en-US" sz="2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善起作用</a:t>
            </a:r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力</a:t>
            </a:r>
            <a:r>
              <a:rPr lang="en-US" altLang="zh-TW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</a:t>
            </a:r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惡</a:t>
            </a:r>
            <a:r>
              <a:rPr lang="zh-TW" altLang="en-US" sz="2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以</a:t>
            </a:r>
            <a:r>
              <a:rPr lang="en-US" altLang="zh-TW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反作用力</a:t>
            </a:r>
            <a:r>
              <a:rPr lang="zh-TW" altLang="en-US" sz="2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回應，</a:t>
            </a:r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或惡起作用力</a:t>
            </a:r>
            <a:r>
              <a:rPr lang="en-US" altLang="zh-TW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</a:t>
            </a:r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善</a:t>
            </a:r>
            <a:r>
              <a:rPr lang="zh-TW" altLang="en-US" sz="2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以反作用力回應</a:t>
            </a:r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0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defTabSz="457200">
              <a:lnSpc>
                <a:spcPct val="120000"/>
              </a:lnSpc>
              <a:spcBef>
                <a:spcPct val="20000"/>
              </a:spcBef>
              <a:buFont typeface="Arial" charset="0"/>
              <a:buNone/>
            </a:pPr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靈性</a:t>
            </a:r>
            <a:r>
              <a:rPr lang="zh-TW" altLang="en-US" sz="2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的平衡狀態存在於</a:t>
            </a:r>
            <a:r>
              <a:rPr lang="zh-TW" altLang="en-US" sz="2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善惡</a:t>
            </a:r>
            <a:r>
              <a:rPr lang="zh-TW" altLang="en-US" sz="2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之間，是因為人生命中的一切，都和善與惡有關，而</a:t>
            </a:r>
            <a:r>
              <a:rPr lang="zh-TW" altLang="en-US" sz="20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意願</a:t>
            </a:r>
            <a:r>
              <a:rPr lang="zh-TW" altLang="en-US" sz="2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就是兩者的選擇機制</a:t>
            </a:r>
            <a:r>
              <a:rPr lang="zh-TW" altLang="en-US" sz="1800" b="1" dirty="0">
                <a:solidFill>
                  <a:schemeClr val="bg1"/>
                </a:solidFill>
              </a:rPr>
              <a:t>。</a:t>
            </a:r>
            <a:endParaRPr lang="en-US" altLang="zh-TW" sz="1800" b="1" dirty="0">
              <a:solidFill>
                <a:schemeClr val="bg1"/>
              </a:solidFill>
            </a:endParaRPr>
          </a:p>
        </p:txBody>
      </p:sp>
      <p:pic>
        <p:nvPicPr>
          <p:cNvPr id="45063" name="Picture 7" descr="balance-493712_64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 t="15071" b="6866"/>
          <a:stretch>
            <a:fillRect/>
          </a:stretch>
        </p:blipFill>
        <p:spPr>
          <a:xfrm>
            <a:off x="0" y="0"/>
            <a:ext cx="5848350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  <p:bldP spid="39" grpId="0"/>
      <p:bldP spid="4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ache3.asset-cache.net/xd/472931901.jpg?v=1&amp;c=IWSAsset&amp;k=2&amp;d=62CA815BFB1CE480A8E94FDFDB3F902B5145F92974FB5D86658E80B72B6AB2E8AB2DCF9124F4D6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217" y="361886"/>
            <a:ext cx="8519263" cy="621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67542" y="1304886"/>
            <a:ext cx="3240361" cy="216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405" tIns="19202" rIns="38405" bIns="19202">
            <a:spAutoFit/>
          </a:bodyPr>
          <a:lstStyle/>
          <a:p>
            <a:pPr defTabSz="76676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天界和冥界間的平衡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狀態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進入兩</a:t>
            </a: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界的</a:t>
            </a:r>
            <a:r>
              <a:rPr lang="zh-TW" altLang="en-US" sz="2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靈體</a:t>
            </a:r>
            <a:r>
              <a:rPr lang="zh-TW" altLang="en-US" sz="2000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數量</a:t>
            </a:r>
            <a:r>
              <a:rPr lang="zh-TW" altLang="en-US" sz="2000" b="1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影響</a:t>
            </a:r>
            <a:endParaRPr lang="en-US" altLang="zh-TW" sz="2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zh-TW" altLang="en-US" sz="2000" b="1" dirty="0">
                <a:latin typeface="標楷體" pitchFamily="65" charset="-120"/>
                <a:ea typeface="標楷體" pitchFamily="65" charset="-120"/>
              </a:rPr>
              <a:t>靈體不斷產生的數量：</a:t>
            </a:r>
            <a:endParaRPr lang="en-US" altLang="zh-TW" sz="2000" b="1" dirty="0"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90000"/>
              </a:lnSpc>
              <a:spcBef>
                <a:spcPct val="20000"/>
              </a:spcBef>
            </a:pPr>
            <a:r>
              <a:rPr lang="zh-TW" altLang="en-US" sz="2000" b="1" dirty="0">
                <a:latin typeface="標楷體" pitchFamily="65" charset="-120"/>
                <a:ea typeface="標楷體" pitchFamily="65" charset="-120"/>
              </a:rPr>
              <a:t>日以成千上萬來計算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000" b="1" dirty="0"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zh-TW" altLang="en-US" sz="2000" b="1" dirty="0">
                <a:latin typeface="標楷體" pitchFamily="65" charset="-120"/>
                <a:ea typeface="標楷體" pitchFamily="65" charset="-120"/>
              </a:rPr>
              <a:t>要保持這兩界數量的平衡：並不是天使可以作主的，一切平衡的力量</a:t>
            </a:r>
            <a:r>
              <a:rPr lang="zh-TW" altLang="en-US" sz="2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取決於上天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0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1835696" y="484188"/>
            <a:ext cx="68217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TW" altLang="en-US" sz="44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平衡的</a:t>
            </a:r>
            <a:r>
              <a:rPr lang="zh-TW" altLang="en-US" sz="4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力量取決於</a:t>
            </a:r>
            <a:r>
              <a:rPr lang="zh-TW" altLang="en-US" sz="44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上天</a:t>
            </a: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5267161" y="3876325"/>
            <a:ext cx="3240361" cy="271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405" tIns="19202" rIns="38405" bIns="19202">
            <a:spAutoFit/>
          </a:bodyPr>
          <a:lstStyle/>
          <a:p>
            <a:pPr defTabSz="766763">
              <a:lnSpc>
                <a:spcPct val="90000"/>
              </a:lnSpc>
              <a:spcBef>
                <a:spcPct val="20000"/>
              </a:spcBef>
            </a:pPr>
            <a:endParaRPr lang="zh-TW" altLang="en-US" sz="2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上天的神性無所不在而同時遍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存，</a:t>
            </a: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並能觀察到所有</a:t>
            </a:r>
            <a:r>
              <a:rPr lang="zh-TW" altLang="en-US" sz="2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不太平衡</a:t>
            </a: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的地方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defTabSz="76676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就</a:t>
            </a: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這一點來說，天人只能見得到自己</a:t>
            </a:r>
            <a:r>
              <a:rPr lang="zh-TW" altLang="en-US" sz="2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鄰近的情況</a:t>
            </a: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，但對於發生在自己社區的變化都無法感知到。</a:t>
            </a:r>
          </a:p>
          <a:p>
            <a:pPr defTabSz="76676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zh-TW" altLang="en-US" sz="20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93" name="Picture 13" descr="sun-904593_64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 b="6990"/>
          <a:stretch>
            <a:fillRect/>
          </a:stretch>
        </p:blipFill>
        <p:spPr>
          <a:xfrm>
            <a:off x="0" y="1196975"/>
            <a:ext cx="9144000" cy="5661025"/>
          </a:xfrm>
        </p:spPr>
      </p:pic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95288" y="333375"/>
            <a:ext cx="8353425" cy="1133475"/>
            <a:chOff x="5988388" y="483017"/>
            <a:chExt cx="12359700" cy="3023356"/>
          </a:xfrm>
        </p:grpSpPr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5988388" y="483017"/>
              <a:ext cx="12359700" cy="3023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4292" tIns="17146" rIns="34292" bIns="17146">
              <a:spAutoFit/>
            </a:bodyPr>
            <a:lstStyle/>
            <a:p>
              <a:pPr algn="ctr"/>
              <a:r>
                <a:rPr lang="zh-TW" altLang="en-US" sz="3600" b="1" dirty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天界和冥界間</a:t>
              </a:r>
              <a:r>
                <a:rPr lang="zh-TW" altLang="en-US" sz="3600" b="1" dirty="0">
                  <a:solidFill>
                    <a:srgbClr val="00B0F0"/>
                  </a:solidFill>
                  <a:latin typeface="標楷體" pitchFamily="65" charset="-120"/>
                  <a:ea typeface="標楷體" pitchFamily="65" charset="-120"/>
                </a:rPr>
                <a:t>平衡狀態</a:t>
              </a:r>
              <a:r>
                <a:rPr lang="zh-TW" altLang="en-US" sz="3600" b="1" dirty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造就靈界的</a:t>
              </a:r>
              <a:r>
                <a:rPr lang="zh-TW" altLang="en-US" sz="3600" b="1" dirty="0">
                  <a:solidFill>
                    <a:srgbClr val="0070C0"/>
                  </a:solidFill>
                  <a:latin typeface="標楷體" pitchFamily="65" charset="-120"/>
                  <a:ea typeface="標楷體" pitchFamily="65" charset="-120"/>
                </a:rPr>
                <a:t>中轉界</a:t>
              </a:r>
              <a:r>
                <a:rPr lang="en-US" altLang="zh-TW" sz="36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/>
              </a:r>
              <a:br>
                <a:rPr lang="en-US" altLang="zh-TW" sz="36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</a:br>
              <a:endParaRPr lang="id-ID" sz="3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0" name="Subtitle 2"/>
            <p:cNvSpPr txBox="1">
              <a:spLocks/>
            </p:cNvSpPr>
            <p:nvPr/>
          </p:nvSpPr>
          <p:spPr bwMode="auto">
            <a:xfrm>
              <a:off x="6361236" y="1634834"/>
              <a:ext cx="11655185" cy="839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1580" tIns="40790" rIns="81580" bIns="40790"/>
            <a:lstStyle/>
            <a:p>
              <a:pPr algn="ctr" defTabSz="544513">
                <a:lnSpc>
                  <a:spcPct val="120000"/>
                </a:lnSpc>
                <a:spcBef>
                  <a:spcPct val="20000"/>
                </a:spcBef>
                <a:buFont typeface="Arial" charset="0"/>
                <a:buNone/>
              </a:pPr>
              <a:endParaRPr lang="en-US" altLang="zh-TW" sz="1200" b="0">
                <a:solidFill>
                  <a:schemeClr val="accent1"/>
                </a:solidFill>
                <a:latin typeface="Lato Light"/>
                <a:ea typeface="Lato Light"/>
                <a:cs typeface="Lato Light"/>
              </a:endParaRPr>
            </a:p>
          </p:txBody>
        </p:sp>
      </p:grpSp>
      <p:sp>
        <p:nvSpPr>
          <p:cNvPr id="11" name="Round Same Side Corner Rectangle 10"/>
          <p:cNvSpPr/>
          <p:nvPr/>
        </p:nvSpPr>
        <p:spPr>
          <a:xfrm rot="16200000" flipV="1">
            <a:off x="2085182" y="191293"/>
            <a:ext cx="1384300" cy="555466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607" tIns="82304" rIns="164607" bIns="82304" anchor="ctr"/>
          <a:lstStyle/>
          <a:p>
            <a:pPr algn="ctr" defTabSz="1828434"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2701" b="0" dirty="0">
              <a:latin typeface="Lato Light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63298" y="2276870"/>
            <a:ext cx="4766438" cy="1151510"/>
            <a:chOff x="696962" y="4122450"/>
            <a:chExt cx="13469503" cy="2802115"/>
          </a:xfrm>
        </p:grpSpPr>
        <p:sp>
          <p:nvSpPr>
            <p:cNvPr id="12" name="Title 13"/>
            <p:cNvSpPr txBox="1">
              <a:spLocks/>
            </p:cNvSpPr>
            <p:nvPr/>
          </p:nvSpPr>
          <p:spPr bwMode="auto">
            <a:xfrm>
              <a:off x="1637915" y="4638565"/>
              <a:ext cx="1252855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84" tIns="34292" rIns="68584" bIns="34292" anchor="ctr"/>
            <a:lstStyle/>
            <a:p>
              <a:pPr>
                <a:lnSpc>
                  <a:spcPct val="150000"/>
                </a:lnSpc>
              </a:pPr>
              <a:r>
                <a:rPr lang="zh-TW" altLang="en-US" sz="2000" b="1" dirty="0">
                  <a:solidFill>
                    <a:srgbClr val="0070C0"/>
                  </a:solidFill>
                  <a:latin typeface="微軟正黑體" pitchFamily="34" charset="-120"/>
                  <a:ea typeface="Lato Light"/>
                  <a:cs typeface="Lato Light"/>
                </a:rPr>
                <a:t>惡的力量</a:t>
              </a:r>
              <a:r>
                <a:rPr lang="zh-TW" altLang="en-US" sz="2000" b="1" dirty="0">
                  <a:solidFill>
                    <a:schemeClr val="tx1"/>
                  </a:solidFill>
                  <a:latin typeface="微軟正黑體" pitchFamily="34" charset="-120"/>
                  <a:ea typeface="Lato Light"/>
                  <a:cs typeface="Lato Light"/>
                </a:rPr>
                <a:t>與</a:t>
              </a:r>
              <a:r>
                <a:rPr lang="zh-TW" altLang="en-US" sz="2000" b="1" dirty="0">
                  <a:solidFill>
                    <a:srgbClr val="FF0066"/>
                  </a:solidFill>
                  <a:latin typeface="微軟正黑體" pitchFamily="34" charset="-120"/>
                  <a:ea typeface="Lato Light"/>
                  <a:cs typeface="Lato Light"/>
                </a:rPr>
                <a:t>善的力量</a:t>
              </a:r>
              <a:r>
                <a:rPr lang="zh-TW" altLang="en-US" sz="2000" b="1" dirty="0">
                  <a:solidFill>
                    <a:schemeClr val="tx1"/>
                  </a:solidFill>
                  <a:latin typeface="微軟正黑體" pitchFamily="34" charset="-120"/>
                  <a:ea typeface="Lato Light"/>
                  <a:cs typeface="Lato Light"/>
                </a:rPr>
                <a:t>兩種力量之間的</a:t>
              </a:r>
              <a:r>
                <a:rPr lang="zh-TW" altLang="en-US" sz="2000" b="1" dirty="0">
                  <a:solidFill>
                    <a:srgbClr val="FFFF00"/>
                  </a:solidFill>
                  <a:latin typeface="微軟正黑體" pitchFamily="34" charset="-120"/>
                  <a:ea typeface="Lato Light"/>
                  <a:cs typeface="Lato Light"/>
                </a:rPr>
                <a:t>平衡狀態</a:t>
              </a:r>
              <a:r>
                <a:rPr lang="zh-TW" altLang="en-US" sz="2000" b="1" dirty="0">
                  <a:solidFill>
                    <a:schemeClr val="tx1"/>
                  </a:solidFill>
                  <a:latin typeface="微軟正黑體" pitchFamily="34" charset="-120"/>
                  <a:ea typeface="Lato Light"/>
                  <a:cs typeface="Lato Light"/>
                </a:rPr>
                <a:t>中就是靈的世界</a:t>
              </a:r>
              <a:r>
                <a:rPr lang="zh-TW" altLang="en-US" sz="2000" b="1" dirty="0" smtClean="0">
                  <a:solidFill>
                    <a:schemeClr val="tx1"/>
                  </a:solidFill>
                  <a:latin typeface="微軟正黑體" pitchFamily="34" charset="-120"/>
                  <a:ea typeface="Lato Light"/>
                  <a:cs typeface="Lato Light"/>
                </a:rPr>
                <a:t>，</a:t>
              </a:r>
              <a:endParaRPr lang="en-US" altLang="zh-TW" sz="2000" b="1" dirty="0" smtClean="0">
                <a:solidFill>
                  <a:schemeClr val="tx1"/>
                </a:solidFill>
                <a:latin typeface="微軟正黑體" pitchFamily="34" charset="-120"/>
                <a:ea typeface="Lato Light"/>
                <a:cs typeface="Lato Light"/>
              </a:endParaRPr>
            </a:p>
            <a:p>
              <a:pPr>
                <a:lnSpc>
                  <a:spcPct val="150000"/>
                </a:lnSpc>
              </a:pPr>
              <a:r>
                <a:rPr lang="zh-TW" altLang="en-US" sz="2000" b="1" dirty="0" smtClean="0">
                  <a:solidFill>
                    <a:schemeClr val="tx1"/>
                  </a:solidFill>
                  <a:latin typeface="微軟正黑體" pitchFamily="34" charset="-120"/>
                  <a:ea typeface="Lato Light"/>
                  <a:cs typeface="Lato Light"/>
                </a:rPr>
                <a:t>它</a:t>
              </a:r>
              <a:r>
                <a:rPr lang="zh-TW" altLang="en-US" sz="2000" b="1" dirty="0">
                  <a:solidFill>
                    <a:schemeClr val="tx1"/>
                  </a:solidFill>
                  <a:latin typeface="微軟正黑體" pitchFamily="34" charset="-120"/>
                  <a:ea typeface="Lato Light"/>
                  <a:cs typeface="Lato Light"/>
                </a:rPr>
                <a:t>也正好是處於</a:t>
              </a:r>
              <a:r>
                <a:rPr lang="zh-TW" altLang="en-US" sz="2000" b="1" dirty="0">
                  <a:solidFill>
                    <a:srgbClr val="FF0066"/>
                  </a:solidFill>
                  <a:latin typeface="微軟正黑體" pitchFamily="34" charset="-120"/>
                  <a:ea typeface="Lato Light"/>
                  <a:cs typeface="Lato Light"/>
                </a:rPr>
                <a:t>天界</a:t>
              </a:r>
              <a:r>
                <a:rPr lang="zh-TW" altLang="en-US" sz="2000" b="1" dirty="0">
                  <a:solidFill>
                    <a:schemeClr val="tx1"/>
                  </a:solidFill>
                  <a:latin typeface="微軟正黑體" pitchFamily="34" charset="-120"/>
                  <a:ea typeface="Lato Light"/>
                  <a:cs typeface="Lato Light"/>
                </a:rPr>
                <a:t>和</a:t>
              </a:r>
              <a:r>
                <a:rPr lang="zh-TW" altLang="en-US" sz="2000" b="1" dirty="0">
                  <a:solidFill>
                    <a:srgbClr val="3399FF"/>
                  </a:solidFill>
                  <a:latin typeface="微軟正黑體" pitchFamily="34" charset="-120"/>
                  <a:ea typeface="Lato Light"/>
                  <a:cs typeface="Lato Light"/>
                </a:rPr>
                <a:t>冥界</a:t>
              </a:r>
              <a:r>
                <a:rPr lang="zh-TW" altLang="en-US" sz="2000" b="1" dirty="0">
                  <a:solidFill>
                    <a:schemeClr val="tx1"/>
                  </a:solidFill>
                  <a:latin typeface="微軟正黑體" pitchFamily="34" charset="-120"/>
                  <a:ea typeface="Lato Light"/>
                  <a:cs typeface="Lato Light"/>
                </a:rPr>
                <a:t>之間。</a:t>
              </a:r>
            </a:p>
          </p:txBody>
        </p:sp>
        <p:sp>
          <p:nvSpPr>
            <p:cNvPr id="13" name="Freeform 71"/>
            <p:cNvSpPr>
              <a:spLocks noChangeArrowheads="1"/>
            </p:cNvSpPr>
            <p:nvPr/>
          </p:nvSpPr>
          <p:spPr bwMode="auto">
            <a:xfrm>
              <a:off x="12739866" y="6248824"/>
              <a:ext cx="909998" cy="675741"/>
            </a:xfrm>
            <a:custGeom>
              <a:avLst/>
              <a:gdLst>
                <a:gd name="T0" fmla="*/ 143468 w 444"/>
                <a:gd name="T1" fmla="*/ 0 h 329"/>
                <a:gd name="T2" fmla="*/ 143468 w 444"/>
                <a:gd name="T3" fmla="*/ 0 h 329"/>
                <a:gd name="T4" fmla="*/ 0 w 444"/>
                <a:gd name="T5" fmla="*/ 143775 h 329"/>
                <a:gd name="T6" fmla="*/ 143468 w 444"/>
                <a:gd name="T7" fmla="*/ 308089 h 329"/>
                <a:gd name="T8" fmla="*/ 0 w 444"/>
                <a:gd name="T9" fmla="*/ 597693 h 329"/>
                <a:gd name="T10" fmla="*/ 0 w 444"/>
                <a:gd name="T11" fmla="*/ 673688 h 329"/>
                <a:gd name="T12" fmla="*/ 143468 w 444"/>
                <a:gd name="T13" fmla="*/ 0 h 329"/>
                <a:gd name="T14" fmla="*/ 563626 w 444"/>
                <a:gd name="T15" fmla="*/ 0 h 329"/>
                <a:gd name="T16" fmla="*/ 563626 w 444"/>
                <a:gd name="T17" fmla="*/ 0 h 329"/>
                <a:gd name="T18" fmla="*/ 418108 w 444"/>
                <a:gd name="T19" fmla="*/ 143775 h 329"/>
                <a:gd name="T20" fmla="*/ 563626 w 444"/>
                <a:gd name="T21" fmla="*/ 308089 h 329"/>
                <a:gd name="T22" fmla="*/ 418108 w 444"/>
                <a:gd name="T23" fmla="*/ 597693 h 329"/>
                <a:gd name="T24" fmla="*/ 418108 w 444"/>
                <a:gd name="T25" fmla="*/ 673688 h 329"/>
                <a:gd name="T26" fmla="*/ 563626 w 444"/>
                <a:gd name="T27" fmla="*/ 0 h 3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4" h="329">
                  <a:moveTo>
                    <a:pt x="70" y="0"/>
                  </a:moveTo>
                  <a:lnTo>
                    <a:pt x="70" y="0"/>
                  </a:lnTo>
                  <a:cubicBezTo>
                    <a:pt x="26" y="0"/>
                    <a:pt x="0" y="35"/>
                    <a:pt x="0" y="70"/>
                  </a:cubicBezTo>
                  <a:cubicBezTo>
                    <a:pt x="0" y="115"/>
                    <a:pt x="26" y="150"/>
                    <a:pt x="70" y="150"/>
                  </a:cubicBezTo>
                  <a:cubicBezTo>
                    <a:pt x="142" y="150"/>
                    <a:pt x="98" y="291"/>
                    <a:pt x="0" y="291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68" y="328"/>
                    <a:pt x="239" y="0"/>
                    <a:pt x="70" y="0"/>
                  </a:cubicBezTo>
                  <a:close/>
                  <a:moveTo>
                    <a:pt x="275" y="0"/>
                  </a:moveTo>
                  <a:lnTo>
                    <a:pt x="275" y="0"/>
                  </a:lnTo>
                  <a:cubicBezTo>
                    <a:pt x="239" y="0"/>
                    <a:pt x="204" y="35"/>
                    <a:pt x="204" y="70"/>
                  </a:cubicBezTo>
                  <a:cubicBezTo>
                    <a:pt x="204" y="115"/>
                    <a:pt x="239" y="150"/>
                    <a:pt x="275" y="150"/>
                  </a:cubicBezTo>
                  <a:cubicBezTo>
                    <a:pt x="354" y="150"/>
                    <a:pt x="301" y="291"/>
                    <a:pt x="204" y="291"/>
                  </a:cubicBezTo>
                  <a:cubicBezTo>
                    <a:pt x="204" y="328"/>
                    <a:pt x="204" y="328"/>
                    <a:pt x="204" y="328"/>
                  </a:cubicBezTo>
                  <a:cubicBezTo>
                    <a:pt x="381" y="328"/>
                    <a:pt x="443" y="0"/>
                    <a:pt x="27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bevel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4" name="Freeform 71"/>
            <p:cNvSpPr>
              <a:spLocks noChangeArrowheads="1"/>
            </p:cNvSpPr>
            <p:nvPr/>
          </p:nvSpPr>
          <p:spPr bwMode="auto">
            <a:xfrm rot="11131217">
              <a:off x="696962" y="4122450"/>
              <a:ext cx="909998" cy="675741"/>
            </a:xfrm>
            <a:custGeom>
              <a:avLst/>
              <a:gdLst>
                <a:gd name="T0" fmla="*/ 143468 w 444"/>
                <a:gd name="T1" fmla="*/ 0 h 329"/>
                <a:gd name="T2" fmla="*/ 143468 w 444"/>
                <a:gd name="T3" fmla="*/ 0 h 329"/>
                <a:gd name="T4" fmla="*/ 0 w 444"/>
                <a:gd name="T5" fmla="*/ 143775 h 329"/>
                <a:gd name="T6" fmla="*/ 143468 w 444"/>
                <a:gd name="T7" fmla="*/ 308089 h 329"/>
                <a:gd name="T8" fmla="*/ 0 w 444"/>
                <a:gd name="T9" fmla="*/ 597693 h 329"/>
                <a:gd name="T10" fmla="*/ 0 w 444"/>
                <a:gd name="T11" fmla="*/ 673688 h 329"/>
                <a:gd name="T12" fmla="*/ 143468 w 444"/>
                <a:gd name="T13" fmla="*/ 0 h 329"/>
                <a:gd name="T14" fmla="*/ 563626 w 444"/>
                <a:gd name="T15" fmla="*/ 0 h 329"/>
                <a:gd name="T16" fmla="*/ 563626 w 444"/>
                <a:gd name="T17" fmla="*/ 0 h 329"/>
                <a:gd name="T18" fmla="*/ 418108 w 444"/>
                <a:gd name="T19" fmla="*/ 143775 h 329"/>
                <a:gd name="T20" fmla="*/ 563626 w 444"/>
                <a:gd name="T21" fmla="*/ 308089 h 329"/>
                <a:gd name="T22" fmla="*/ 418108 w 444"/>
                <a:gd name="T23" fmla="*/ 597693 h 329"/>
                <a:gd name="T24" fmla="*/ 418108 w 444"/>
                <a:gd name="T25" fmla="*/ 673688 h 329"/>
                <a:gd name="T26" fmla="*/ 563626 w 444"/>
                <a:gd name="T27" fmla="*/ 0 h 3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4" h="329">
                  <a:moveTo>
                    <a:pt x="70" y="0"/>
                  </a:moveTo>
                  <a:lnTo>
                    <a:pt x="70" y="0"/>
                  </a:lnTo>
                  <a:cubicBezTo>
                    <a:pt x="26" y="0"/>
                    <a:pt x="0" y="35"/>
                    <a:pt x="0" y="70"/>
                  </a:cubicBezTo>
                  <a:cubicBezTo>
                    <a:pt x="0" y="115"/>
                    <a:pt x="26" y="150"/>
                    <a:pt x="70" y="150"/>
                  </a:cubicBezTo>
                  <a:cubicBezTo>
                    <a:pt x="142" y="150"/>
                    <a:pt x="98" y="291"/>
                    <a:pt x="0" y="291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68" y="328"/>
                    <a:pt x="239" y="0"/>
                    <a:pt x="70" y="0"/>
                  </a:cubicBezTo>
                  <a:close/>
                  <a:moveTo>
                    <a:pt x="275" y="0"/>
                  </a:moveTo>
                  <a:lnTo>
                    <a:pt x="275" y="0"/>
                  </a:lnTo>
                  <a:cubicBezTo>
                    <a:pt x="239" y="0"/>
                    <a:pt x="204" y="35"/>
                    <a:pt x="204" y="70"/>
                  </a:cubicBezTo>
                  <a:cubicBezTo>
                    <a:pt x="204" y="115"/>
                    <a:pt x="239" y="150"/>
                    <a:pt x="275" y="150"/>
                  </a:cubicBezTo>
                  <a:cubicBezTo>
                    <a:pt x="354" y="150"/>
                    <a:pt x="301" y="291"/>
                    <a:pt x="204" y="291"/>
                  </a:cubicBezTo>
                  <a:cubicBezTo>
                    <a:pt x="204" y="328"/>
                    <a:pt x="204" y="328"/>
                    <a:pt x="204" y="328"/>
                  </a:cubicBezTo>
                  <a:cubicBezTo>
                    <a:pt x="381" y="328"/>
                    <a:pt x="443" y="0"/>
                    <a:pt x="27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bevel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2" name="Round Same Side Corner Rectangle 10"/>
          <p:cNvSpPr>
            <a:spLocks/>
          </p:cNvSpPr>
          <p:nvPr/>
        </p:nvSpPr>
        <p:spPr bwMode="auto">
          <a:xfrm rot="5400000" flipV="1">
            <a:off x="5674519" y="2999582"/>
            <a:ext cx="1384300" cy="5554662"/>
          </a:xfrm>
          <a:custGeom>
            <a:avLst/>
            <a:gdLst>
              <a:gd name="T0" fmla="*/ 1385809 w 2771618"/>
              <a:gd name="T1" fmla="*/ 0 h 11107065"/>
              <a:gd name="T2" fmla="*/ 1385809 w 2771618"/>
              <a:gd name="T3" fmla="*/ 0 h 11107065"/>
              <a:gd name="T4" fmla="*/ 2771618 w 2771618"/>
              <a:gd name="T5" fmla="*/ 1385809 h 11107065"/>
              <a:gd name="T6" fmla="*/ 2771618 w 2771618"/>
              <a:gd name="T7" fmla="*/ 11107065 h 11107065"/>
              <a:gd name="T8" fmla="*/ 2771618 w 2771618"/>
              <a:gd name="T9" fmla="*/ 11107065 h 11107065"/>
              <a:gd name="T10" fmla="*/ 0 w 2771618"/>
              <a:gd name="T11" fmla="*/ 11107065 h 11107065"/>
              <a:gd name="T12" fmla="*/ 0 w 2771618"/>
              <a:gd name="T13" fmla="*/ 11107065 h 11107065"/>
              <a:gd name="T14" fmla="*/ 0 w 2771618"/>
              <a:gd name="T15" fmla="*/ 1385809 h 11107065"/>
              <a:gd name="T16" fmla="*/ 1385809 w 2771618"/>
              <a:gd name="T17" fmla="*/ 0 h 1110706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771618" h="11107065">
                <a:moveTo>
                  <a:pt x="1385809" y="0"/>
                </a:moveTo>
                <a:lnTo>
                  <a:pt x="1385809" y="0"/>
                </a:lnTo>
                <a:cubicBezTo>
                  <a:pt x="2151170" y="0"/>
                  <a:pt x="2771618" y="620448"/>
                  <a:pt x="2771618" y="1385809"/>
                </a:cubicBezTo>
                <a:lnTo>
                  <a:pt x="2771618" y="11107065"/>
                </a:lnTo>
                <a:lnTo>
                  <a:pt x="0" y="11107065"/>
                </a:lnTo>
                <a:lnTo>
                  <a:pt x="0" y="1385809"/>
                </a:lnTo>
                <a:cubicBezTo>
                  <a:pt x="0" y="620448"/>
                  <a:pt x="620448" y="0"/>
                  <a:pt x="1385809" y="0"/>
                </a:cubicBezTo>
                <a:close/>
              </a:path>
            </a:pathLst>
          </a:custGeom>
          <a:solidFill>
            <a:srgbClr val="A1A1A1">
              <a:alpha val="39999"/>
            </a:srgbClr>
          </a:solidFill>
          <a:ln w="12700" cap="flat" cmpd="sng">
            <a:noFill/>
            <a:prstDash val="solid"/>
            <a:miter lim="800000"/>
            <a:headEnd/>
            <a:tailEnd/>
          </a:ln>
        </p:spPr>
        <p:txBody>
          <a:bodyPr lIns="164607" tIns="82304" rIns="164607" bIns="82304" anchor="ctr"/>
          <a:lstStyle/>
          <a:p>
            <a:endParaRPr lang="zh-TW" altLang="en-US"/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428992" y="5538788"/>
            <a:ext cx="57069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人也在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平衡狀態中</a:t>
            </a:r>
            <a:r>
              <a:rPr lang="zh-TW" altLang="en-US" sz="28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得到自由選擇權</a:t>
            </a:r>
            <a:endParaRPr lang="zh-TW" altLang="en-US" sz="28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609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rays-801846_1280"/>
          <p:cNvPicPr>
            <a:picLocks noChangeAspect="1" noChangeArrowheads="1"/>
          </p:cNvPicPr>
          <p:nvPr/>
        </p:nvPicPr>
        <p:blipFill>
          <a:blip r:embed="rId2"/>
          <a:srcRect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 rot="-5400000">
            <a:off x="-1651000" y="1636712"/>
            <a:ext cx="6919913" cy="3617913"/>
          </a:xfrm>
          <a:prstGeom prst="rect">
            <a:avLst/>
          </a:prstGeom>
          <a:solidFill>
            <a:srgbClr val="041B31">
              <a:alpha val="70195"/>
            </a:srgbClr>
          </a:solidFill>
          <a:ln w="6350">
            <a:noFill/>
            <a:miter lim="800000"/>
            <a:headEnd/>
            <a:tailEnd/>
          </a:ln>
        </p:spPr>
        <p:txBody>
          <a:bodyPr lIns="38405" tIns="19202" rIns="38405" bIns="19202" anchor="ctr"/>
          <a:lstStyle/>
          <a:p>
            <a:pPr algn="ctr" defTabSz="766763"/>
            <a:endParaRPr lang="zh-TW" altLang="en-US" sz="1500" b="0">
              <a:solidFill>
                <a:srgbClr val="FFFFFF"/>
              </a:solidFill>
              <a:latin typeface="Lato Light"/>
              <a:ea typeface="MS PGothic" pitchFamily="34" charset="-128"/>
            </a:endParaRPr>
          </a:p>
        </p:txBody>
      </p:sp>
      <p:sp>
        <p:nvSpPr>
          <p:cNvPr id="25" name="AutoShape 2"/>
          <p:cNvSpPr>
            <a:spLocks/>
          </p:cNvSpPr>
          <p:nvPr/>
        </p:nvSpPr>
        <p:spPr bwMode="auto">
          <a:xfrm>
            <a:off x="34925" y="2608263"/>
            <a:ext cx="3449638" cy="965200"/>
          </a:xfrm>
          <a:custGeom>
            <a:avLst/>
            <a:gdLst>
              <a:gd name="T0" fmla="*/ 4599571 w 21600"/>
              <a:gd name="T1" fmla="*/ 965200 h 21600"/>
              <a:gd name="T2" fmla="*/ 4599571 w 21600"/>
              <a:gd name="T3" fmla="*/ 965200 h 21600"/>
              <a:gd name="T4" fmla="*/ 4599571 w 21600"/>
              <a:gd name="T5" fmla="*/ 965200 h 21600"/>
              <a:gd name="T6" fmla="*/ 4599571 w 21600"/>
              <a:gd name="T7" fmla="*/ 9652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  <a:effectLst/>
        </p:spPr>
        <p:txBody>
          <a:bodyPr lIns="21336" tIns="21336" rIns="21336" bIns="21336" anchor="ctr"/>
          <a:lstStyle/>
          <a:p>
            <a:pPr algn="ctr" defTabSz="766763"/>
            <a:r>
              <a:rPr lang="es-ES" sz="4000" b="1" dirty="0">
                <a:solidFill>
                  <a:srgbClr val="90FC24"/>
                </a:solidFill>
                <a:latin typeface="微軟正黑體" pitchFamily="34" charset="-120"/>
                <a:ea typeface="Raleway Regular"/>
                <a:cs typeface="Raleway Regular"/>
              </a:rPr>
              <a:t>真理</a:t>
            </a:r>
            <a:r>
              <a:rPr lang="es-ES" sz="4000" b="1" dirty="0">
                <a:solidFill>
                  <a:schemeClr val="bg1"/>
                </a:solidFill>
                <a:latin typeface="微軟正黑體" pitchFamily="34" charset="-120"/>
                <a:ea typeface="Raleway Regular"/>
                <a:cs typeface="Raleway Regular"/>
              </a:rPr>
              <a:t>就是</a:t>
            </a:r>
            <a:r>
              <a:rPr lang="es-ES" sz="4000" b="1" dirty="0">
                <a:solidFill>
                  <a:srgbClr val="FFFF00"/>
                </a:solidFill>
                <a:latin typeface="微軟正黑體" pitchFamily="34" charset="-120"/>
                <a:ea typeface="Raleway Regular"/>
                <a:cs typeface="Raleway Regular"/>
              </a:rPr>
              <a:t>光明</a:t>
            </a:r>
          </a:p>
        </p:txBody>
      </p:sp>
      <p:sp>
        <p:nvSpPr>
          <p:cNvPr id="28" name="Line 5"/>
          <p:cNvSpPr>
            <a:spLocks noChangeShapeType="1"/>
          </p:cNvSpPr>
          <p:nvPr/>
        </p:nvSpPr>
        <p:spPr bwMode="auto">
          <a:xfrm>
            <a:off x="1331913" y="3716338"/>
            <a:ext cx="792162" cy="0"/>
          </a:xfrm>
          <a:prstGeom prst="line">
            <a:avLst/>
          </a:prstGeom>
          <a:noFill/>
          <a:ln w="2540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1828434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0" b="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68313" y="3887788"/>
            <a:ext cx="2463800" cy="170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794" tIns="38397" rIns="76794" bIns="38397">
            <a:spAutoFit/>
          </a:bodyPr>
          <a:lstStyle/>
          <a:p>
            <a:pPr defTabSz="766763">
              <a:lnSpc>
                <a:spcPct val="110000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Raleway Light"/>
              </a:rPr>
              <a:t>只要愛真理時，光明一定就會進入心中，因為真理就是光明</a:t>
            </a:r>
            <a:r>
              <a:rPr lang="zh-TW" altLang="en-US" sz="1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Raleway Light"/>
              </a:rPr>
              <a:t>。</a:t>
            </a:r>
            <a:endParaRPr lang="en-US" altLang="zh-TW" sz="18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  <a:cs typeface="Raleway Ligh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utoUpdateAnimBg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73"/>
          <a:stretch/>
        </p:blipFill>
        <p:spPr>
          <a:xfrm>
            <a:off x="-36512" y="-844"/>
            <a:ext cx="9180512" cy="685884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214346" y="-459432"/>
            <a:ext cx="6072230" cy="2387600"/>
          </a:xfrm>
        </p:spPr>
        <p:txBody>
          <a:bodyPr>
            <a:normAutofit/>
          </a:bodyPr>
          <a:lstStyle/>
          <a:p>
            <a:r>
              <a:rPr altLang="zh-TW" b="1" dirty="0" smtClean="0"/>
              <a:t/>
            </a:r>
            <a:br>
              <a:rPr altLang="zh-TW" b="1" dirty="0" smtClean="0"/>
            </a:br>
            <a:r>
              <a:rPr lang="en-US" altLang="zh-TW" b="1" dirty="0" smtClean="0"/>
              <a:t>3.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探索心靈幻境</a:t>
            </a:r>
            <a:r>
              <a:rPr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9552" y="1628800"/>
            <a:ext cx="3389506" cy="3871902"/>
          </a:xfrm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看清了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真相嗎？</a:t>
            </a:r>
            <a:endParaRPr lang="en-US" altLang="zh-TW" sz="20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buFont typeface="Arial" pitchFamily="34" charset="0"/>
              <a:buChar char="•"/>
            </a:pP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l">
              <a:buFont typeface="Arial" pitchFamily="34" charset="0"/>
              <a:buChar char="•"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穿梭靈界的科學家史瑞登波</a:t>
            </a:r>
            <a:r>
              <a:rPr lang="en-US" altLang="zh-TW" sz="2000" b="1" i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000" b="1" i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---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影響世界的靈界奧秘 </a:t>
            </a:r>
            <a:r>
              <a:rPr lang="en-US" altLang="zh-TW" sz="2000" b="1" dirty="0" smtClean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000" b="1" dirty="0" smtClean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endParaRPr lang="en-US" altLang="zh-TW" sz="2000" b="1" dirty="0" smtClean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>
              <a:buFont typeface="Arial" pitchFamily="34" charset="0"/>
              <a:buChar char="•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多元的先聖哲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人世界觀</a:t>
            </a:r>
            <a:endParaRPr lang="en-US" altLang="zh-TW" sz="20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-- 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萬教相容的心格局</a:t>
            </a:r>
            <a:endParaRPr lang="en-US" altLang="zh-TW" sz="20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buFont typeface="Arial" pitchFamily="34" charset="0"/>
              <a:buChar char="•"/>
            </a:pPr>
            <a:endParaRPr lang="en-US" altLang="zh-TW" sz="20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科學與心靈相逢了嗎？</a:t>
            </a:r>
            <a:endParaRPr lang="en-US" altLang="zh-TW" sz="20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buFont typeface="Arial" pitchFamily="34" charset="0"/>
              <a:buChar char="•"/>
            </a:pPr>
            <a:endParaRPr lang="en-US" altLang="zh-TW" sz="20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多次元世界的認知與假說</a:t>
            </a:r>
            <a:endParaRPr lang="en-US" altLang="zh-TW" sz="20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4900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人</a:t>
            </a:r>
            <a:r>
              <a:rPr lang="zh-TW" altLang="en-US" sz="4900" b="1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4900" b="1" dirty="0" smtClean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天界</a:t>
            </a:r>
            <a:r>
              <a:rPr lang="zh-TW" altLang="en-US" sz="4900" b="1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的相連相應</a:t>
            </a:r>
            <a:r>
              <a:rPr lang="en-US" sz="2200" b="1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303</a:t>
            </a:r>
            <a:endParaRPr lang="zh-TW" altLang="en-US" sz="2200" dirty="0" smtClean="0">
              <a:solidFill>
                <a:srgbClr val="CC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32040" y="1844824"/>
            <a:ext cx="3826768" cy="4608512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一切事物都經由中介，和第一因連接，沒連結的就消散了。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和前一因的關係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因果相續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因移除了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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果消散了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明白了這道理，他們就說生存就是永存。一切事物源自第一因，從此永遠存在，這就是「存在」。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33" name="Picture 9" descr="http://askaysha.org/wp-content/uploads/2015/02/woman-pray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46449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ynapticism.com/x/taiwan-new-taipei-yangmingshan-in-the-fog-960x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6144"/>
            <a:ext cx="9144000" cy="688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物質界</a:t>
            </a:r>
            <a:r>
              <a:rPr lang="zh-TW" altLang="en-US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b="1" dirty="0" smtClean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心靈界</a:t>
            </a:r>
            <a:r>
              <a:rPr lang="zh-TW" altLang="en-US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間存在連結關係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25963"/>
          </a:xfrm>
        </p:spPr>
        <p:txBody>
          <a:bodyPr/>
          <a:lstStyle/>
          <a:p>
            <a:r>
              <a:rPr lang="zh-TW" altLang="en-US" sz="28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  物質世界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2800" b="1" dirty="0" smtClean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心靈世界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間 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&amp;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 人和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天界間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           連結的關係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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相應的關係</a:t>
            </a: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683568" y="4380491"/>
            <a:ext cx="24854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b="1" dirty="0" smtClean="0">
                <a:ln w="18000">
                  <a:noFill/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任一事物</a:t>
            </a:r>
            <a:endParaRPr lang="zh-TW" altLang="en-US" sz="3600" b="1" dirty="0">
              <a:ln w="18000">
                <a:noFill/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向右箭號 4"/>
          <p:cNvSpPr/>
          <p:nvPr/>
        </p:nvSpPr>
        <p:spPr>
          <a:xfrm>
            <a:off x="3030132" y="4511297"/>
            <a:ext cx="872092" cy="353943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707904" y="4364732"/>
            <a:ext cx="20239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3600" b="1" cap="none" spc="0" dirty="0" smtClean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前一因</a:t>
            </a:r>
            <a:endParaRPr lang="zh-TW" altLang="en-US" sz="3600" b="1" cap="none" spc="0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5516388" y="4542074"/>
            <a:ext cx="1080120" cy="323166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516216" y="4326260"/>
            <a:ext cx="16479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3600" b="1" dirty="0">
                <a:ln w="11430">
                  <a:noFill/>
                </a:ln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第</a:t>
            </a:r>
            <a:r>
              <a:rPr lang="zh-TW" altLang="en-US" sz="3600" b="1" cap="none" spc="0" dirty="0" smtClean="0">
                <a:ln w="11430">
                  <a:noFill/>
                </a:ln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一因</a:t>
            </a:r>
            <a:endParaRPr lang="zh-TW" altLang="en-US" sz="3600" b="1" cap="none" spc="0" dirty="0">
              <a:ln w="11430">
                <a:noFill/>
              </a:ln>
              <a:solidFill>
                <a:srgbClr val="00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44454" y="3788022"/>
            <a:ext cx="20239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8800" b="1" cap="none" spc="0" dirty="0" smtClean="0">
                <a:ln w="11430">
                  <a:noFill/>
                </a:ln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？</a:t>
            </a:r>
            <a:endParaRPr lang="zh-TW" altLang="en-US" sz="8800" b="1" cap="none" spc="0" dirty="0">
              <a:ln w="11430">
                <a:noFill/>
              </a:ln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4" name="Picture 4" descr="http://www.steelink.co.uk/img/portfolio/fwd-sheffield/unknown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5572141"/>
            <a:ext cx="7572428" cy="100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6" grpId="0" animBg="1"/>
      <p:bldP spid="9" grpId="0"/>
      <p:bldP spid="1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323528" y="1739949"/>
            <a:ext cx="4690864" cy="478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rgbClr val="7ABC3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人</a:t>
            </a:r>
            <a:r>
              <a:rPr lang="zh-TW" altLang="en-US" sz="24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2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天人是</a:t>
            </a:r>
            <a:r>
              <a:rPr lang="zh-TW" altLang="en-US" sz="2400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夥伴關係</a:t>
            </a:r>
            <a:r>
              <a:rPr lang="zh-TW" altLang="en-US" sz="2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，而不是連結關係，是因為從人被創造之初，人的內在和天人的內在，就擁有相同的素質。所以人若按著上天的規範生活的話，死後會成為天人，並且獲得天人般的智慧。</a:t>
            </a:r>
            <a:endParaRPr lang="zh-TW" altLang="en-US" sz="2400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  人和天界的連結，指的就是人和上天的連結，以及人和天人的夥伴關係。因為天界並不由天人造就出的，而是由</a:t>
            </a:r>
            <a:r>
              <a:rPr lang="zh-TW" altLang="en-US" sz="2400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上天的神性</a:t>
            </a:r>
            <a:r>
              <a:rPr lang="zh-TW" altLang="en-US" sz="2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造就成的 </a:t>
            </a:r>
            <a:r>
              <a:rPr lang="en-US" sz="2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7-22</a:t>
            </a:r>
            <a:r>
              <a:rPr lang="zh-TW" altLang="en-US" sz="2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節。</a:t>
            </a:r>
            <a:endParaRPr lang="zh-TW" altLang="en-US" sz="2400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  </a:t>
            </a:r>
            <a:endParaRPr lang="zh-TW" altLang="en-US" sz="24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2A5A0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400" b="1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人和天界相互依存</a:t>
            </a:r>
            <a:r>
              <a:rPr lang="en-US" altLang="zh-TW" sz="4400" b="1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400" b="1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sz="2800" b="1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304</a:t>
            </a:r>
            <a:r>
              <a:rPr lang="zh-TW" altLang="en-US" sz="44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44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4400" dirty="0">
              <a:solidFill>
                <a:srgbClr val="0070C0"/>
              </a:solidFill>
            </a:endParaRPr>
          </a:p>
        </p:txBody>
      </p:sp>
      <p:pic>
        <p:nvPicPr>
          <p:cNvPr id="6" name="Picture 7" descr="http://3.bp.blogspot.com/-XYOsg_oUz0k/TdaIpBeGxiI/AAAAAAAAAfQ/DVApa2QFGTk/s1600/tree-of-life-ladd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2154" y="1628799"/>
            <a:ext cx="3932576" cy="49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178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edia1.santabanta.com/full1/Outdoors/Waterfalls/waterfalls-5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6264696" cy="469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476672"/>
            <a:ext cx="7329840" cy="859205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人與天界密不可分</a:t>
            </a:r>
            <a:endParaRPr lang="en-US" sz="4400" dirty="0"/>
          </a:p>
        </p:txBody>
      </p:sp>
      <p:sp>
        <p:nvSpPr>
          <p:cNvPr id="4" name="內容版面配置區 2"/>
          <p:cNvSpPr>
            <a:spLocks noGrp="1"/>
          </p:cNvSpPr>
          <p:nvPr>
            <p:ph type="subTitle" idx="1"/>
          </p:nvPr>
        </p:nvSpPr>
        <p:spPr>
          <a:xfrm>
            <a:off x="323528" y="1412776"/>
            <a:ext cx="4536504" cy="5688632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00FFFF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b="1" dirty="0" smtClean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人</a:t>
            </a:r>
            <a:r>
              <a:rPr lang="en-US" altLang="zh-TW" b="1" dirty="0" smtClean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b="1" dirty="0" smtClean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靈性 </a:t>
            </a:r>
            <a:r>
              <a:rPr lang="en-US" altLang="zh-TW" b="1" dirty="0" smtClean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&amp; </a:t>
            </a:r>
            <a:r>
              <a:rPr lang="zh-TW" altLang="en-US" b="1" dirty="0" smtClean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肉身</a:t>
            </a:r>
            <a:endParaRPr lang="en-US" altLang="zh-TW" b="1" dirty="0" smtClean="0">
              <a:solidFill>
                <a:srgbClr val="3399FF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人具有物質界的記憶、思想和想像力</a:t>
            </a:r>
            <a:r>
              <a:rPr lang="en-US" altLang="zh-TW" b="1" dirty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 smtClean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人間的知識、科學、肉體經驗與言語和行動力</a:t>
            </a:r>
            <a:r>
              <a:rPr lang="en-US" altLang="zh-TW" b="1" dirty="0" smtClean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b="1" dirty="0" smtClean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dirty="0" smtClean="0">
              <a:solidFill>
                <a:srgbClr val="3399FF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solidFill>
                  <a:srgbClr val="00FFFF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這些都是從上天的神性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直接</a:t>
            </a:r>
            <a:r>
              <a:rPr lang="zh-TW" altLang="en-US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澆灌到最終端的人。人既是神性延伸的最終端，也是上天的基礎。</a:t>
            </a:r>
            <a:endParaRPr lang="zh-TW" altLang="en-US" dirty="0" smtClean="0">
              <a:solidFill>
                <a:srgbClr val="FF0066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solidFill>
                  <a:srgbClr val="00FFFF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由於上天的神性澆灌，中間跨越了天人界，直接澆灌到最終端的人之中，這一切「存在」之間都是連結著的。由此看來，天界和人類的關係，是相互依存的。</a:t>
            </a:r>
            <a:endParaRPr lang="zh-TW" altLang="en-US" dirty="0" smtClean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6017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loudwire.com/files/2015/06/Angel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808" y="0"/>
            <a:ext cx="91588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3018" y="460363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4900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連結天界與人類的新基礎</a:t>
            </a:r>
            <a:r>
              <a:rPr lang="en-US" sz="2200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305</a:t>
            </a:r>
            <a:r>
              <a:rPr lang="en-US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solidFill>
                <a:srgbClr val="FFC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但是由於人背離的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心態，斷絕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了和天界的關係，人也不再是天界的基礎了。因此，上天就重新安排了一個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媒介「天道─老天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的話（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福音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） 」 ，作為新的基礎，來促進天界和人間的連結。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zh-TW" altLang="en-US" sz="2800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道</a:t>
            </a:r>
            <a:r>
              <a:rPr lang="en-US" altLang="zh-TW" sz="2400" b="1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福音</a:t>
            </a:r>
            <a:r>
              <a:rPr lang="en-US" altLang="zh-TW" sz="2400" b="1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如何發揮中介的功能呢？</a:t>
            </a:r>
            <a:endParaRPr lang="en-US" altLang="zh-TW" sz="2400" b="1" dirty="0" smtClean="0">
              <a:solidFill>
                <a:schemeClr val="accent2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參閱</a:t>
            </a:r>
            <a:r>
              <a:rPr lang="zh-TW" altLang="en-US" sz="2400" b="1" u="sng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天界的奧秘</a:t>
            </a:r>
            <a:r>
              <a:rPr lang="en-US" altLang="zh-TW" sz="2400" b="1" u="sng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  <a:ea typeface="標楷體" pitchFamily="65" charset="-120"/>
              </a:rPr>
              <a:t>Arcana </a:t>
            </a:r>
            <a:r>
              <a:rPr lang="en-US" sz="2400" b="1" i="1" dirty="0" err="1" smtClean="0">
                <a:solidFill>
                  <a:schemeClr val="accent2">
                    <a:lumMod val="75000"/>
                  </a:schemeClr>
                </a:solidFill>
                <a:ea typeface="標楷體" pitchFamily="65" charset="-120"/>
              </a:rPr>
              <a:t>Coelestia</a:t>
            </a:r>
            <a:r>
              <a:rPr lang="en-US" altLang="zh-TW" sz="2400" b="1" i="1" dirty="0" smtClean="0">
                <a:solidFill>
                  <a:schemeClr val="accent2">
                    <a:lumMod val="75000"/>
                  </a:schemeClr>
                </a:solidFill>
                <a:ea typeface="標楷體" pitchFamily="65" charset="-120"/>
              </a:rPr>
              <a:t>)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ea typeface="標楷體" pitchFamily="65" charset="-120"/>
              </a:rPr>
              <a:t>；</a:t>
            </a:r>
            <a:r>
              <a:rPr lang="zh-TW" altLang="en-US" sz="2400" b="1" u="sng" dirty="0" smtClean="0">
                <a:solidFill>
                  <a:schemeClr val="accent2">
                    <a:lumMod val="75000"/>
                  </a:schemeClr>
                </a:solidFill>
                <a:ea typeface="標楷體" pitchFamily="65" charset="-120"/>
              </a:rPr>
              <a:t>啟示錄中的白馬</a:t>
            </a:r>
            <a:r>
              <a:rPr lang="en-US" altLang="zh-TW" sz="2400" b="1" u="sng" dirty="0" smtClean="0">
                <a:solidFill>
                  <a:schemeClr val="accent2">
                    <a:lumMod val="75000"/>
                  </a:schemeClr>
                </a:solidFill>
                <a:ea typeface="標楷體" pitchFamily="65" charset="-120"/>
              </a:rPr>
              <a:t>(</a:t>
            </a:r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  <a:ea typeface="標楷體" pitchFamily="65" charset="-120"/>
              </a:rPr>
              <a:t>The   White House Mentioned in the Apocalypse</a:t>
            </a:r>
            <a:r>
              <a:rPr lang="en-US" altLang="zh-TW" sz="2400" b="1" i="1" dirty="0" smtClean="0">
                <a:solidFill>
                  <a:schemeClr val="accent2">
                    <a:lumMod val="75000"/>
                  </a:schemeClr>
                </a:solidFill>
                <a:ea typeface="標楷體" pitchFamily="65" charset="-120"/>
              </a:rPr>
              <a:t>)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ea typeface="標楷體" pitchFamily="65" charset="-120"/>
              </a:rPr>
              <a:t>；</a:t>
            </a:r>
            <a:endParaRPr lang="en-US" altLang="zh-TW" sz="2400" b="1" dirty="0" smtClean="0">
              <a:solidFill>
                <a:schemeClr val="accent2">
                  <a:lumMod val="75000"/>
                </a:schemeClr>
              </a:solidFill>
              <a:ea typeface="標楷體" pitchFamily="65" charset="-120"/>
            </a:endParaRPr>
          </a:p>
          <a:p>
            <a:r>
              <a:rPr lang="zh-TW" altLang="en-US" sz="2400" b="1" u="sng" dirty="0" smtClean="0">
                <a:solidFill>
                  <a:schemeClr val="accent2">
                    <a:lumMod val="75000"/>
                  </a:schemeClr>
                </a:solidFill>
                <a:ea typeface="標楷體" pitchFamily="65" charset="-120"/>
              </a:rPr>
              <a:t>天經</a:t>
            </a:r>
            <a:r>
              <a:rPr lang="en-US" altLang="zh-TW" sz="2400" b="1" u="sng" dirty="0" smtClean="0">
                <a:solidFill>
                  <a:schemeClr val="accent2">
                    <a:lumMod val="75000"/>
                  </a:schemeClr>
                </a:solidFill>
                <a:ea typeface="標楷體" pitchFamily="65" charset="-120"/>
              </a:rPr>
              <a:t>(</a:t>
            </a:r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  <a:ea typeface="標楷體" pitchFamily="65" charset="-120"/>
              </a:rPr>
              <a:t>Heavenly Doctrine</a:t>
            </a:r>
            <a:r>
              <a:rPr lang="en-US" altLang="zh-TW" sz="2400" b="1" i="1" dirty="0" smtClean="0">
                <a:solidFill>
                  <a:schemeClr val="accent2">
                    <a:lumMod val="75000"/>
                  </a:schemeClr>
                </a:solidFill>
                <a:ea typeface="標楷體" pitchFamily="65" charset="-120"/>
              </a:rPr>
              <a:t>)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ea typeface="標楷體" pitchFamily="65" charset="-120"/>
              </a:rPr>
              <a:t>的附件。</a:t>
            </a:r>
            <a:endParaRPr lang="zh-TW" altLang="en-US" sz="2400" dirty="0">
              <a:solidFill>
                <a:schemeClr val="accent2">
                  <a:lumMod val="75000"/>
                </a:schemeClr>
              </a:solidFill>
              <a:ea typeface="標楷體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nowtheendbegins.com/images/KJV/kjv-holy-bible-3-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" r="163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聖經的雙重意涵</a:t>
            </a:r>
            <a:r>
              <a:rPr lang="en-US" sz="2000" b="1" dirty="0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306</a:t>
            </a:r>
            <a:endParaRPr lang="zh-TW" altLang="en-US" sz="2000" dirty="0">
              <a:solidFill>
                <a:srgbClr val="FFCC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23928" y="1412776"/>
            <a:ext cx="4464496" cy="496855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TW" altLang="en-US" sz="22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22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200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遠古時代的人類，能直接從上天得到</a:t>
            </a:r>
            <a:r>
              <a:rPr lang="zh-TW" altLang="en-US" sz="2200" b="1" dirty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啟示，連結</a:t>
            </a:r>
            <a:r>
              <a:rPr lang="zh-TW" altLang="en-US" sz="2200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上天。過了那時代後，不再有直接的天啟了，取而代之的是間接的相應連接，因為所有對</a:t>
            </a:r>
            <a:r>
              <a:rPr lang="zh-TW" altLang="en-US" sz="2200" b="1" dirty="0" smtClean="0">
                <a:solidFill>
                  <a:srgbClr val="00FFCC"/>
                </a:solidFill>
                <a:latin typeface="標楷體" pitchFamily="65" charset="-120"/>
                <a:ea typeface="標楷體" pitchFamily="65" charset="-120"/>
              </a:rPr>
              <a:t>上天的敬拜</a:t>
            </a:r>
            <a:r>
              <a:rPr lang="zh-TW" altLang="en-US" sz="2200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，都包含著相應的作用。因此，那時代的敬神場所，被稱為是代表上天的殿堂。</a:t>
            </a:r>
            <a:endParaRPr lang="zh-TW" altLang="en-US" sz="2200" dirty="0" smtClean="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200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  在那個時代，人們知道「相應」是什麼？「代表」又是什麼？</a:t>
            </a:r>
            <a:endParaRPr lang="en-US" altLang="zh-TW" sz="2200" b="1" dirty="0" smtClean="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200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200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他們知道世間的事物，都相應於天界或教會中的靈性事物，或是代表這些事物。這兩種說法，其實意思相同。</a:t>
            </a:r>
            <a:endParaRPr lang="zh-TW" altLang="en-US" sz="2200" dirty="0" smtClean="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nowtheendbegins.com/images/KJV/kjv-holy-bible-3-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enzoproductions.com/artistes-medias/190/photos/vignettes/888-new-gospel-family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21087"/>
            <a:ext cx="5337829" cy="300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上天以道連接人</a:t>
            </a:r>
            <a:endParaRPr lang="zh-TW" altLang="en-US" b="1" dirty="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268760"/>
            <a:ext cx="3754760" cy="4896544"/>
          </a:xfrm>
        </p:spPr>
        <p:txBody>
          <a:bodyPr>
            <a:noAutofit/>
          </a:bodyPr>
          <a:lstStyle/>
          <a:p>
            <a:r>
              <a:rPr lang="zh-TW" altLang="en-US" sz="2000" b="1" dirty="0" smtClean="0">
                <a:solidFill>
                  <a:srgbClr val="00FFFF"/>
                </a:solidFill>
                <a:latin typeface="標楷體" pitchFamily="65" charset="-120"/>
                <a:ea typeface="標楷體" pitchFamily="65" charset="-120"/>
              </a:rPr>
              <a:t>敬天的儀式中，借用物質事物的表象來象徵靈性意義</a:t>
            </a:r>
            <a:r>
              <a:rPr lang="en-US" altLang="zh-TW" sz="2000" b="1" dirty="0" smtClean="0">
                <a:solidFill>
                  <a:srgbClr val="00FFFF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</a:t>
            </a:r>
            <a:r>
              <a:rPr lang="zh-TW" altLang="en-US" sz="2000" b="1" dirty="0" smtClean="0">
                <a:solidFill>
                  <a:srgbClr val="00FFFF"/>
                </a:solidFill>
                <a:latin typeface="標楷體" pitchFamily="65" charset="-120"/>
                <a:ea typeface="標楷體" pitchFamily="65" charset="-120"/>
              </a:rPr>
              <a:t>天人溝通。</a:t>
            </a:r>
            <a:endParaRPr lang="zh-TW" altLang="en-US" sz="2000" dirty="0" smtClean="0">
              <a:solidFill>
                <a:srgbClr val="00FFFF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b="1" dirty="0" smtClean="0">
                <a:solidFill>
                  <a:srgbClr val="00FFFF"/>
                </a:solidFill>
                <a:latin typeface="標楷體" pitchFamily="65" charset="-120"/>
                <a:ea typeface="標楷體" pitchFamily="65" charset="-120"/>
              </a:rPr>
              <a:t>相應和表徵的意義也忘了後，才編寫出聖經</a:t>
            </a:r>
            <a:r>
              <a:rPr lang="en-US" altLang="zh-TW" sz="2000" b="1" dirty="0" smtClean="0">
                <a:solidFill>
                  <a:srgbClr val="00FF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b="1" dirty="0" smtClean="0">
                <a:solidFill>
                  <a:srgbClr val="00FFFF"/>
                </a:solidFill>
                <a:latin typeface="標楷體" pitchFamily="65" charset="-120"/>
                <a:ea typeface="標楷體" pitchFamily="65" charset="-120"/>
              </a:rPr>
              <a:t>有天人才明白的心靈及內在的相應意義</a:t>
            </a:r>
            <a:r>
              <a:rPr lang="en-US" altLang="zh-TW" sz="2000" b="1" dirty="0" smtClean="0">
                <a:solidFill>
                  <a:srgbClr val="00FFFF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000" dirty="0" smtClean="0">
              <a:solidFill>
                <a:srgbClr val="00FFFF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20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4716016" y="1268760"/>
            <a:ext cx="3754760" cy="4896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 smtClean="0">
                <a:solidFill>
                  <a:srgbClr val="00FFFF"/>
                </a:solidFill>
                <a:latin typeface="標楷體" pitchFamily="65" charset="-120"/>
                <a:ea typeface="標楷體" pitchFamily="65" charset="-120"/>
              </a:rPr>
              <a:t>人（思維物質性）讀聖經</a:t>
            </a:r>
            <a:r>
              <a:rPr lang="en-US" altLang="zh-TW" sz="2000" b="1" dirty="0" smtClean="0">
                <a:solidFill>
                  <a:srgbClr val="00FFFF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000" b="1" dirty="0" smtClean="0">
                <a:solidFill>
                  <a:srgbClr val="00FFFF"/>
                </a:solidFill>
                <a:latin typeface="標楷體" pitchFamily="65" charset="-120"/>
                <a:ea typeface="標楷體" pitchFamily="65" charset="-120"/>
              </a:rPr>
              <a:t>字面意義；</a:t>
            </a:r>
            <a:r>
              <a:rPr lang="en-US" altLang="zh-TW" sz="2000" b="1" dirty="0" smtClean="0">
                <a:solidFill>
                  <a:srgbClr val="00FFFF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000" b="1" dirty="0" smtClean="0">
                <a:solidFill>
                  <a:srgbClr val="00FFFF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000" b="1" dirty="0" smtClean="0">
                <a:solidFill>
                  <a:srgbClr val="00FFFF"/>
                </a:solidFill>
                <a:latin typeface="標楷體" pitchFamily="65" charset="-120"/>
                <a:ea typeface="標楷體" pitchFamily="65" charset="-120"/>
              </a:rPr>
              <a:t>天人（思維心靈性）讀聖經</a:t>
            </a:r>
            <a:r>
              <a:rPr lang="en-US" altLang="zh-TW" sz="2000" b="1" dirty="0" smtClean="0">
                <a:solidFill>
                  <a:srgbClr val="00FFFF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000" b="1" dirty="0" smtClean="0">
                <a:solidFill>
                  <a:srgbClr val="00FFFF"/>
                </a:solidFill>
                <a:latin typeface="標楷體" pitchFamily="65" charset="-120"/>
                <a:ea typeface="標楷體" pitchFamily="65" charset="-120"/>
              </a:rPr>
              <a:t>內在和靈性意義。兩種思維方式是合一的，且內外相應。</a:t>
            </a:r>
            <a:endParaRPr lang="en-US" altLang="zh-TW" sz="2000" b="1" dirty="0" smtClean="0">
              <a:solidFill>
                <a:srgbClr val="00FFFF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b="1" dirty="0" smtClean="0">
                <a:solidFill>
                  <a:srgbClr val="00FFFF"/>
                </a:solidFill>
                <a:latin typeface="標楷體" pitchFamily="65" charset="-120"/>
                <a:ea typeface="標楷體" pitchFamily="65" charset="-120"/>
              </a:rPr>
              <a:t>當人不再相信有天界，斷絕連結後，上天就提供了祂的話，作為連結天界和人類的方法。</a:t>
            </a:r>
            <a:endParaRPr lang="zh-TW" altLang="en-US" sz="2000" dirty="0" smtClean="0">
              <a:solidFill>
                <a:srgbClr val="00FFFF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mcknowledge.info/wp-content/uploads/2012/08/white_tree_water_refle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6628" y="2445872"/>
            <a:ext cx="5317404" cy="4412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3399FF"/>
                </a:solidFill>
                <a:latin typeface="標楷體" pitchFamily="65" charset="-120"/>
                <a:ea typeface="標楷體" pitchFamily="65" charset="-120"/>
              </a:rPr>
              <a:t>靈性</a:t>
            </a:r>
            <a:r>
              <a:rPr lang="zh-TW" altLang="en-US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與</a:t>
            </a:r>
            <a:r>
              <a:rPr lang="zh-TW" altLang="en-US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物質</a:t>
            </a:r>
            <a:r>
              <a:rPr lang="zh-TW" altLang="en-US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意義的合一</a:t>
            </a:r>
            <a:endParaRPr lang="zh-TW" altLang="en-US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916832"/>
            <a:ext cx="4330824" cy="4353347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當天人感知人的想法時，並不知道人認知的字面意涵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例如一個新天堂新地、新的耶路撒冷，以及它的牆、牆基和尺寸等。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天人和人的認知卻能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合一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因為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相應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。就像一個人在說話時，雖然聽話的人沒有注意每一個字，整體卻能了解聽到的意思。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static.wixstatic.com/media/27582c_d36d7659de1a4e6face1db1d540d92b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5725" y="4005063"/>
            <a:ext cx="3468763" cy="2821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u="sng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以賽亞書</a:t>
            </a:r>
            <a:r>
              <a:rPr lang="zh-TW" altLang="en-US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的例子</a:t>
            </a:r>
            <a:endParaRPr lang="zh-TW" altLang="en-US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84784"/>
            <a:ext cx="4618856" cy="5112568"/>
          </a:xfrm>
        </p:spPr>
        <p:txBody>
          <a:bodyPr>
            <a:normAutofit/>
          </a:bodyPr>
          <a:lstStyle/>
          <a:p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  因此可以了解到天界以聖經連結人的方式了。再看</a:t>
            </a:r>
            <a:r>
              <a:rPr lang="zh-TW" altLang="en-US" sz="2800" b="1" u="sng" dirty="0" smtClean="0">
                <a:latin typeface="標楷體" pitchFamily="65" charset="-120"/>
                <a:ea typeface="標楷體" pitchFamily="65" charset="-120"/>
              </a:rPr>
              <a:t>以賽亞書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中的例子：</a:t>
            </a: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「當那日，必有從埃及通亞述去的大道。亞述人要進入埃及，埃及人也進入亞述；埃及人要與亞述人一同敬拜上天。</a:t>
            </a:r>
            <a:endParaRPr lang="zh-TW" altLang="en-US" sz="24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  當那日，以色列必與埃及、亞述三國一律，是地上的人得福；因為萬軍之主賜福給他們，說「埃及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我的百姓，亞述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我手的工作，以色列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我的產業，都有福了！」</a:t>
            </a:r>
            <a:r>
              <a:rPr lang="en-US" sz="24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 u="sng" dirty="0" smtClean="0">
                <a:latin typeface="標楷體" pitchFamily="65" charset="-120"/>
                <a:ea typeface="標楷體" pitchFamily="65" charset="-120"/>
              </a:rPr>
              <a:t>以賽亞書</a:t>
            </a:r>
            <a:r>
              <a:rPr lang="en-US" sz="2400" b="1" dirty="0" smtClean="0">
                <a:latin typeface="標楷體" pitchFamily="65" charset="-120"/>
                <a:ea typeface="標楷體" pitchFamily="65" charset="-120"/>
              </a:rPr>
              <a:t>19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章第</a:t>
            </a:r>
            <a:r>
              <a:rPr lang="en-US" sz="2400" b="1" dirty="0" smtClean="0">
                <a:latin typeface="標楷體" pitchFamily="65" charset="-120"/>
                <a:ea typeface="標楷體" pitchFamily="65" charset="-120"/>
              </a:rPr>
              <a:t>23~25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節</a:t>
            </a:r>
            <a:r>
              <a:rPr lang="en-US" sz="2400" b="1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400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  <p:pic>
        <p:nvPicPr>
          <p:cNvPr id="9220" name="Picture 4" descr="http://www.helwyssocietyforum.com/wp-content/uploads/2012/09/Crop_Book_of_Isaiah_2006-06-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5725" y="1772816"/>
            <a:ext cx="3366307" cy="2340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jmplatter.files.wordpress.com/2010/04/the_road_home_by_forlornexist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166" y="2056427"/>
            <a:ext cx="5841866" cy="43015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聖經以</a:t>
            </a:r>
            <a:r>
              <a:rPr lang="zh-TW" altLang="en-US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雙重意涵</a:t>
            </a:r>
            <a:r>
              <a:rPr lang="zh-TW" altLang="en-US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連接天界和人間</a:t>
            </a:r>
            <a:endParaRPr lang="zh-TW" altLang="en-US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28736"/>
            <a:ext cx="4978896" cy="5429264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人和天人理解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不相同但相應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人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埃及人和亞述人，都將歸依神而接受神，然後和以色列合併成一個國家。</a:t>
            </a: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天人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以色列人指人的靈性，埃及人指人的物質性，居於中間的亞述人指人的理性。</a:t>
            </a: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因此，當天人看靈性和人看物質，它們是結合為一體的。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所以聖經的內在意義是靈魂，而字面意義就是肉體。聖經從頭到尾都有雙重意涵。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聖經就是天界連結人的工具，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其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文字意義是連結的基礎。</a:t>
            </a:r>
            <a:endParaRPr lang="zh-TW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</TotalTime>
  <Words>10449</Words>
  <Application>Microsoft Office PowerPoint</Application>
  <PresentationFormat>如螢幕大小 (4:3)</PresentationFormat>
  <Paragraphs>1189</Paragraphs>
  <Slides>190</Slides>
  <Notes>33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190</vt:i4>
      </vt:variant>
    </vt:vector>
  </HeadingPairs>
  <TitlesOfParts>
    <vt:vector size="191" baseType="lpstr">
      <vt:lpstr>Office 佈景主題</vt:lpstr>
      <vt:lpstr>  夢幻騎士和獨角獸</vt:lpstr>
      <vt:lpstr>投影片 2</vt:lpstr>
      <vt:lpstr>夢幻中的獨白</vt:lpstr>
      <vt:lpstr> 1.孩子的泡泡夢 </vt:lpstr>
      <vt:lpstr>投影片 5</vt:lpstr>
      <vt:lpstr>投影片 6</vt:lpstr>
      <vt:lpstr>投影片 7</vt:lpstr>
      <vt:lpstr>2.夢幻騎士 對獨角獸的追尋</vt:lpstr>
      <vt:lpstr> 3.探索心靈幻境 </vt:lpstr>
      <vt:lpstr>投影片 10</vt:lpstr>
      <vt:lpstr>看清了真相嗎？</vt:lpstr>
      <vt:lpstr>正面还是侧面</vt:lpstr>
      <vt:lpstr>投影片 13</vt:lpstr>
      <vt:lpstr>投影片 14</vt:lpstr>
      <vt:lpstr>隧道视野效应—您看到的有局限嗎?</vt:lpstr>
      <vt:lpstr>在這張圖片中，您能看到幾個紅球？ ５個？６個？</vt:lpstr>
      <vt:lpstr>甚麼？你只能看到５個紅球？</vt:lpstr>
      <vt:lpstr>圖中的两隻怪物， 哪隻怪物看上去更大？</vt:lpstr>
      <vt:lpstr>答案是一樣大，不信？您自己用手指量一下！两个怪物落在同樣大小的紅框中。 </vt:lpstr>
      <vt:lpstr>對比上下兩張圖片中的同一個人， 您覺得尺寸相同嗎?</vt:lpstr>
      <vt:lpstr>您可能不相信， 他們在上下圖片中的大小是相同的。     不信就用尺量一量。沒錯！您的眼睛又騙了您自己！</vt:lpstr>
      <vt:lpstr>如果我跟您說，這两張桌子的檯面面積是一樣的，您信嗎？</vt:lpstr>
      <vt:lpstr>不信？來看解答！</vt:lpstr>
      <vt:lpstr>黃色和藍色的長條好像是在互相競逐對不對？</vt:lpstr>
      <vt:lpstr>第一眼，您看到的是哪个？側面，還是正面？</vt:lpstr>
      <vt:lpstr>投影片 26</vt:lpstr>
      <vt:lpstr>下圖的螺旋式環有没有繞暈您？</vt:lpstr>
      <vt:lpstr>然而，事實卻是…..</vt:lpstr>
      <vt:lpstr>  影響夢幻騎士追尋讀角獸的大師  穿梭靈界的科學家史瑞登波    --- 改變世界的靈界奧秘              (1688-1772)  </vt:lpstr>
      <vt:lpstr>投影片 30</vt:lpstr>
      <vt:lpstr>  瑞登波見證的 陰陽界是相應的嗎？  主講：廣樹誠   設計：周宜姍 吳婉君     </vt:lpstr>
      <vt:lpstr>投影片 32</vt:lpstr>
      <vt:lpstr>投影片 33</vt:lpstr>
      <vt:lpstr>    </vt:lpstr>
      <vt:lpstr>  心靈科學的先行者─瑞登波 1688-1772 </vt:lpstr>
      <vt:lpstr>投影片 36</vt:lpstr>
      <vt:lpstr>投影片 37</vt:lpstr>
      <vt:lpstr>  文藝復興14-17世紀</vt:lpstr>
      <vt:lpstr>投影片 39</vt:lpstr>
      <vt:lpstr>文藝復興促進人文思想</vt:lpstr>
      <vt:lpstr>投影片 41</vt:lpstr>
      <vt:lpstr>文藝復興擴大了人類宇宙觀</vt:lpstr>
      <vt:lpstr>促進現代生理學和醫學</vt:lpstr>
      <vt:lpstr>物理学</vt:lpstr>
      <vt:lpstr>Silk Road Perspectives</vt:lpstr>
      <vt:lpstr>         地理大發現</vt:lpstr>
      <vt:lpstr>             古騰堡印刷術1432</vt:lpstr>
      <vt:lpstr>                   16世纪馬丁路德(1483-1546)宗教改革 ─西歐及北歐成為新教教區  </vt:lpstr>
      <vt:lpstr>投影片 49</vt:lpstr>
      <vt:lpstr>2). 家族、稟賦、教育和修行</vt:lpstr>
      <vt:lpstr>投影片 51</vt:lpstr>
      <vt:lpstr>投影片 52</vt:lpstr>
      <vt:lpstr>5).56歲開眼通 靈界紀實27年</vt:lpstr>
      <vt:lpstr>6).震撼歐洲的靈界訊息</vt:lpstr>
      <vt:lpstr>  7).因「異端邪說」客死異鄉</vt:lpstr>
      <vt:lpstr>8).預知死期、瀟灑告別</vt:lpstr>
      <vt:lpstr>    9).死後百年平反、重獲榮譽</vt:lpstr>
      <vt:lpstr>投影片 58</vt:lpstr>
      <vt:lpstr>投影片 59</vt:lpstr>
      <vt:lpstr>投影片 60</vt:lpstr>
      <vt:lpstr>投影片 61</vt:lpstr>
      <vt:lpstr>投影片 62</vt:lpstr>
      <vt:lpstr>投影片 63</vt:lpstr>
      <vt:lpstr>投影片 64</vt:lpstr>
      <vt:lpstr>相應(Correspondence)是通天的知識</vt:lpstr>
      <vt:lpstr> 「相應法」是了解生死的鑰匙 </vt:lpstr>
      <vt:lpstr>天界是因，自然界是果</vt:lpstr>
      <vt:lpstr> 人兼具靈性和物質性 </vt:lpstr>
      <vt:lpstr>投影片 69</vt:lpstr>
      <vt:lpstr>天界和人間的相應關係</vt:lpstr>
      <vt:lpstr>       源自靈界顯於物質界</vt:lpstr>
      <vt:lpstr> 心與愛與能量相應 肺與真理與運動相應 </vt:lpstr>
      <vt:lpstr>投影片 73</vt:lpstr>
      <vt:lpstr>投影片 74</vt:lpstr>
      <vt:lpstr>投影片 75</vt:lpstr>
      <vt:lpstr>投影片 76</vt:lpstr>
      <vt:lpstr>投影片 77</vt:lpstr>
      <vt:lpstr>投影片 78</vt:lpstr>
      <vt:lpstr>投影片 79</vt:lpstr>
      <vt:lpstr>投影片 80</vt:lpstr>
      <vt:lpstr>投影片 81</vt:lpstr>
      <vt:lpstr>投影片 82</vt:lpstr>
      <vt:lpstr>投影片 83</vt:lpstr>
      <vt:lpstr>投影片 84</vt:lpstr>
      <vt:lpstr>投影片 85</vt:lpstr>
      <vt:lpstr>投影片 86</vt:lpstr>
      <vt:lpstr>投影片 87</vt:lpstr>
      <vt:lpstr>投影片 88</vt:lpstr>
      <vt:lpstr>投影片 89</vt:lpstr>
      <vt:lpstr> 人和天界的相連相應303</vt:lpstr>
      <vt:lpstr>物質界和心靈界間存在連結關係</vt:lpstr>
      <vt:lpstr>投影片 92</vt:lpstr>
      <vt:lpstr>人與天界密不可分</vt:lpstr>
      <vt:lpstr>  連結天界與人類的新基礎305  </vt:lpstr>
      <vt:lpstr>聖經的雙重意涵306</vt:lpstr>
      <vt:lpstr>上天以道連接人</vt:lpstr>
      <vt:lpstr>靈性與物質意義的合一</vt:lpstr>
      <vt:lpstr>以賽亞書的例子</vt:lpstr>
      <vt:lpstr>聖經以雙重意涵連接天界和人間</vt:lpstr>
      <vt:lpstr> 老天的道是宇宙光明中心308 </vt:lpstr>
      <vt:lpstr>上天的光就在天道中</vt:lpstr>
      <vt:lpstr> 人無法直接得到天啟的原因309 </vt:lpstr>
      <vt:lpstr> 人沒有天道就沒有光明310 </vt:lpstr>
      <vt:lpstr>物質性思維阻礙靈性思維</vt:lpstr>
      <vt:lpstr>靈性和肉身</vt:lpstr>
      <vt:lpstr>  天人社群的位置與功能 </vt:lpstr>
      <vt:lpstr>天界的澆灌轉化成物質界的果效</vt:lpstr>
      <vt:lpstr> 天界和人間的各種關係 </vt:lpstr>
      <vt:lpstr> 上天為何要道成肉身？ </vt:lpstr>
      <vt:lpstr> 存續來自第一因 </vt:lpstr>
      <vt:lpstr> 上天的規範 </vt:lpstr>
      <vt:lpstr> 上天對一切事物賦予不同形態及功能 </vt:lpstr>
      <vt:lpstr>     3.相關認知 萬教相容的心格局 ? </vt:lpstr>
      <vt:lpstr> 鈴木大拙與「北方的佛陀」1870-1895 </vt:lpstr>
      <vt:lpstr> 鈴木大拙與「北方的佛陀」1907-1966 </vt:lpstr>
      <vt:lpstr>投影片 116</vt:lpstr>
      <vt:lpstr>                佛教   華嚴經 </vt:lpstr>
      <vt:lpstr>投影片 118</vt:lpstr>
      <vt:lpstr> 達摩破相論 p.58 </vt:lpstr>
      <vt:lpstr>地藏菩薩本願經</vt:lpstr>
      <vt:lpstr>基督教、天主教、猶太教、伊斯蘭教</vt:lpstr>
      <vt:lpstr>投影片 122</vt:lpstr>
      <vt:lpstr>道教</vt:lpstr>
      <vt:lpstr>                     </vt:lpstr>
      <vt:lpstr>投影片 125</vt:lpstr>
      <vt:lpstr>多元的先聖哲人世界觀</vt:lpstr>
      <vt:lpstr>     萬教相容的心格局 ? </vt:lpstr>
      <vt:lpstr> 科學與心靈的相應 ? 科學心靈與心靈科學的崛起</vt:lpstr>
      <vt:lpstr>投影片 129</vt:lpstr>
      <vt:lpstr>科技新知與假說</vt:lpstr>
      <vt:lpstr>日新月異的科學</vt:lpstr>
      <vt:lpstr> 光譜–眼見為憑？侷限的人類認知能力 </vt:lpstr>
      <vt:lpstr>投影片 133</vt:lpstr>
      <vt:lpstr>一個個地瀏覽這些單詞，中間不停頓或減慢速度，同時大聲說出單詞的顏色而不是單詞，你能準確無誤嗎？</vt:lpstr>
      <vt:lpstr>投影片 135</vt:lpstr>
      <vt:lpstr>投影片 136</vt:lpstr>
      <vt:lpstr>投影片 137</vt:lpstr>
      <vt:lpstr>構成一切的宇宙塵</vt:lpstr>
      <vt:lpstr>暗物質 暗能量</vt:lpstr>
      <vt:lpstr>蟲洞時光機</vt:lpstr>
      <vt:lpstr>新蟲洞論：每個蟲洞都有一個宇宙</vt:lpstr>
      <vt:lpstr>平行宇宙</vt:lpstr>
      <vt:lpstr>門得列夫/元素週期表</vt:lpstr>
      <vt:lpstr>元素在本生燈中的光譜</vt:lpstr>
      <vt:lpstr>量子能量位階的變動</vt:lpstr>
      <vt:lpstr> 心靈認知與信仰 </vt:lpstr>
      <vt:lpstr>心靈元素表</vt:lpstr>
      <vt:lpstr>靈能元素</vt:lpstr>
      <vt:lpstr>無限靈能元素排列組合</vt:lpstr>
      <vt:lpstr>靈能位階變動</vt:lpstr>
      <vt:lpstr>靈能以光音數據泡泡 呈現無限排列組合</vt:lpstr>
      <vt:lpstr>靈界社群各歸其位</vt:lpstr>
      <vt:lpstr>   靈界與人間相應結構</vt:lpstr>
      <vt:lpstr>始於天德，現於人德 成於人心，合於天心</vt:lpstr>
      <vt:lpstr>靈肉合一體與物質世界─ 靈命轉型換級平台</vt:lpstr>
      <vt:lpstr>  4.夢幻騎士和獨角獸安息了嗎？ </vt:lpstr>
      <vt:lpstr>投影片 157</vt:lpstr>
      <vt:lpstr>投影片 158</vt:lpstr>
      <vt:lpstr>投影片 159</vt:lpstr>
      <vt:lpstr>投影片 160</vt:lpstr>
      <vt:lpstr>投影片 161</vt:lpstr>
      <vt:lpstr>投影片 162</vt:lpstr>
      <vt:lpstr>  夢幻騎士終於和獨角獸一道兒踏上了進一步探索真相之路</vt:lpstr>
      <vt:lpstr>附件：靈界見聞簡介</vt:lpstr>
      <vt:lpstr> 1.著作提要 </vt:lpstr>
      <vt:lpstr>投影片 166</vt:lpstr>
      <vt:lpstr>投影片 167</vt:lpstr>
      <vt:lpstr>投影片 168</vt:lpstr>
      <vt:lpstr>2. 代表作「天界與冥界」大綱</vt:lpstr>
      <vt:lpstr>天界</vt:lpstr>
      <vt:lpstr>投影片 171</vt:lpstr>
      <vt:lpstr>投影片 172</vt:lpstr>
      <vt:lpstr>投影片 173</vt:lpstr>
      <vt:lpstr>投影片 174</vt:lpstr>
      <vt:lpstr> 中轉界 </vt:lpstr>
      <vt:lpstr>冥界(地獄界)</vt:lpstr>
      <vt:lpstr>2‧ 著作提要</vt:lpstr>
      <vt:lpstr>投影片 178</vt:lpstr>
      <vt:lpstr>投影片 179</vt:lpstr>
      <vt:lpstr>             3. 主要認知</vt:lpstr>
      <vt:lpstr> </vt:lpstr>
      <vt:lpstr>投影片 182</vt:lpstr>
      <vt:lpstr> </vt:lpstr>
      <vt:lpstr>投影片 184</vt:lpstr>
      <vt:lpstr>投影片 185</vt:lpstr>
      <vt:lpstr>       </vt:lpstr>
      <vt:lpstr>投影片 187</vt:lpstr>
      <vt:lpstr>                  </vt:lpstr>
      <vt:lpstr>投影片 189</vt:lpstr>
      <vt:lpstr>投影片 190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夢幻騎士與獨角獸</dc:title>
  <cp:lastModifiedBy>User</cp:lastModifiedBy>
  <cp:revision>117</cp:revision>
  <dcterms:modified xsi:type="dcterms:W3CDTF">2017-06-21T02:41:25Z</dcterms:modified>
</cp:coreProperties>
</file>