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74" r:id="rId5"/>
    <p:sldId id="273" r:id="rId6"/>
    <p:sldId id="270" r:id="rId7"/>
    <p:sldId id="272" r:id="rId8"/>
    <p:sldId id="271" r:id="rId9"/>
    <p:sldId id="263" r:id="rId10"/>
    <p:sldId id="258" r:id="rId11"/>
    <p:sldId id="268" r:id="rId12"/>
    <p:sldId id="269" r:id="rId13"/>
    <p:sldId id="259" r:id="rId14"/>
    <p:sldId id="261" r:id="rId15"/>
    <p:sldId id="26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8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9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6F26-D56A-47E5-BAD5-C7AA0063F8F3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0CB1-6E00-4002-84A4-ED2D12628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rp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70765"/>
          </a:xfrm>
        </p:spPr>
        <p:txBody>
          <a:bodyPr>
            <a:normAutofit/>
          </a:bodyPr>
          <a:lstStyle/>
          <a:p>
            <a:r>
              <a:rPr lang="zh-TW" altLang="en-US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修復式正義運動</a:t>
            </a:r>
            <a:r>
              <a:rPr lang="en-US" altLang="zh-TW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的橄欖枝中心</a:t>
            </a:r>
            <a:endParaRPr lang="en-US" sz="8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038456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侯崇文</a:t>
            </a:r>
            <a:endParaRPr lang="en-US" altLang="zh-TW" sz="6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國立台北大學</a:t>
            </a:r>
            <a:endParaRPr lang="en-US" sz="3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30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修復式正義推動的方式</a:t>
            </a:r>
            <a:endParaRPr 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Victim-Offender </a:t>
            </a:r>
            <a:r>
              <a:rPr lang="en-US" sz="3200" dirty="0" smtClean="0"/>
              <a:t>Mediation</a:t>
            </a:r>
            <a:r>
              <a:rPr lang="zh-TW" altLang="en-US" sz="3200" dirty="0" smtClean="0"/>
              <a:t>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和解：被害人與加害人直接見面，溝通，和解。</a:t>
            </a:r>
            <a:endParaRPr 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3200" dirty="0"/>
              <a:t>Group </a:t>
            </a:r>
            <a:r>
              <a:rPr lang="en-US" sz="3200" dirty="0" smtClean="0"/>
              <a:t>Conferencing</a:t>
            </a:r>
            <a:r>
              <a:rPr lang="zh-TW" altLang="en-US" sz="3200" dirty="0" smtClean="0"/>
              <a:t>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團體會議：以會議的方式進行關係修復。</a:t>
            </a:r>
            <a:endParaRPr 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3200" dirty="0" smtClean="0"/>
              <a:t>Circles</a:t>
            </a:r>
            <a:r>
              <a:rPr lang="zh-TW" altLang="en-US" sz="3200" dirty="0" smtClean="0"/>
              <a:t>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圍圈圈：被害人，加害人，以及其他團體裡相關的人，大家見面，圍圈圈。</a:t>
            </a:r>
            <a:endParaRPr 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找到事實，加害人對事實的認知，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了解彼此的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感受，認識事件對受害人，對團體的影響，並得到共同結論，最終目的是：傷害能夠減少，關係得以修復。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407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mtClean="0">
                <a:solidFill>
                  <a:srgbClr val="C00000"/>
                </a:solidFill>
              </a:rPr>
              <a:t>Make a circle</a:t>
            </a:r>
            <a:endParaRPr lang="zh-TW" altLang="en-US" smtClean="0">
              <a:solidFill>
                <a:srgbClr val="C00000"/>
              </a:solidFill>
            </a:endParaRPr>
          </a:p>
        </p:txBody>
      </p:sp>
      <p:pic>
        <p:nvPicPr>
          <p:cNvPr id="39939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0289" y="1905000"/>
            <a:ext cx="7591425" cy="4267200"/>
          </a:xfrm>
        </p:spPr>
      </p:pic>
    </p:spTree>
    <p:extLst>
      <p:ext uri="{BB962C8B-B14F-4D97-AF65-F5344CB8AC3E}">
        <p14:creationId xmlns:p14="http://schemas.microsoft.com/office/powerpoint/2010/main" val="172417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mtClean="0">
                <a:solidFill>
                  <a:srgbClr val="C00000"/>
                </a:solidFill>
              </a:rPr>
              <a:t>Face to Face Mediation to resolve conflicts</a:t>
            </a:r>
            <a:endParaRPr lang="zh-TW" altLang="en-US" smtClean="0">
              <a:solidFill>
                <a:srgbClr val="C00000"/>
              </a:solidFill>
            </a:endParaRPr>
          </a:p>
        </p:txBody>
      </p:sp>
      <p:pic>
        <p:nvPicPr>
          <p:cNvPr id="4096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1" y="2133600"/>
            <a:ext cx="6634163" cy="4400550"/>
          </a:xfrm>
        </p:spPr>
      </p:pic>
    </p:spTree>
    <p:extLst>
      <p:ext uri="{BB962C8B-B14F-4D97-AF65-F5344CB8AC3E}">
        <p14:creationId xmlns:p14="http://schemas.microsoft.com/office/powerpoint/2010/main" val="174685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修復式正義推動的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</a:t>
            </a: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endParaRPr 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滿足感，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articipant satisfaction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公平，合理，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airness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轉向，</a:t>
            </a:r>
            <a:r>
              <a:rPr 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Diversions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再犯率低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Recidivist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成本低，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ost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教育功能，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ducational purpose</a:t>
            </a:r>
            <a:endParaRPr 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907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修復式正義的多元應用</a:t>
            </a:r>
            <a:endParaRPr 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中輟生問題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dropouts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霸凌問題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Bullying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宅男，宅女，網路沉迷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internet addiction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少年犯罪，吸毒問題的預防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delinquency and drug abuses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家庭暴力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domestic violence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班級、學校經營問題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class management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父母教養問題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parenting skills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1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修復式正義推動的困境</a:t>
            </a:r>
            <a:endParaRPr 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612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很多人不認識修復式正義：參與情況不高。</a:t>
            </a:r>
            <a:r>
              <a:rPr 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學校已經有輔導機制：社工師，諮商師，導師，他們都能處裡學生問題。</a:t>
            </a:r>
            <a:endParaRPr 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如何和本土文化結合的問題。台灣社會以和為貴，尊師重道，以及宗教的愛與寬恕，修復式正義如何與這些本土文化結合。</a:t>
            </a:r>
            <a:endParaRPr 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負面影響：擔心見面會帶來二次傷害問題。</a:t>
            </a:r>
            <a:endParaRPr 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83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265218"/>
            <a:ext cx="10515600" cy="391174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8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我們努力推廣</a:t>
            </a:r>
            <a:endParaRPr lang="en-US" altLang="zh-TW" sz="8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8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更需要大家的支持</a:t>
            </a:r>
            <a:endParaRPr lang="en-US" altLang="zh-TW" sz="8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49085" y="274638"/>
            <a:ext cx="10593977" cy="1325562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哲學：</a:t>
            </a:r>
            <a:r>
              <a:rPr lang="zh-TW" altLang="zh-TW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zh-TW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對話，解決紛爭</a:t>
            </a:r>
            <a:endParaRPr lang="zh-TW" altLang="en-US" sz="5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849085" y="1883664"/>
            <a:ext cx="10593977" cy="4440936"/>
          </a:xfrm>
        </p:spPr>
        <p:txBody>
          <a:bodyPr/>
          <a:lstStyle/>
          <a:p>
            <a:pPr eaLnBrk="1" hangingPunct="1"/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修復式正義採用對話方法，即：「促進</a:t>
            </a:r>
            <a:r>
              <a:rPr lang="zh-TW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對話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，解決紛爭」。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鼓勵加害人與被害人</a:t>
            </a:r>
            <a:r>
              <a:rPr lang="zh-TW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對話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，也鼓勵社區參與修復會議，只有三方面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：加害人，被害人，社區等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關係得到修復，才能達成犯罪預防最終目標。</a:t>
            </a:r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68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306286" y="76201"/>
            <a:ext cx="9535885" cy="1325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TW" altLang="zh-TW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全球性</a:t>
            </a:r>
            <a:r>
              <a:rPr lang="zh-TW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endParaRPr lang="zh-TW" alt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718457" y="1447801"/>
            <a:ext cx="10646229" cy="5148942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zh-TW" sz="2000" dirty="0"/>
              <a:t>修復式正義現在成為全球性的社會運動，許多國家，許多的社團，都致力於用和平與人道的，用非懲罰的方法，讓做錯事的人認錯，改邪歸正，進而恢復社會和諧。</a:t>
            </a:r>
            <a:endParaRPr lang="en-US" altLang="zh-TW" sz="2000" dirty="0"/>
          </a:p>
          <a:p>
            <a:pPr eaLnBrk="1" hangingPunct="1"/>
            <a:r>
              <a:rPr lang="zh-TW" altLang="zh-TW" sz="2000" dirty="0"/>
              <a:t>加害人與受害人的和解計畫（</a:t>
            </a:r>
            <a:r>
              <a:rPr lang="en-US" altLang="zh-TW" sz="2000" dirty="0"/>
              <a:t>Victim offender mediation</a:t>
            </a:r>
            <a:r>
              <a:rPr lang="zh-TW" altLang="zh-TW" sz="2000" dirty="0"/>
              <a:t>）</a:t>
            </a:r>
            <a:r>
              <a:rPr lang="en-US" altLang="zh-TW" sz="2000" dirty="0"/>
              <a:t>1974</a:t>
            </a:r>
            <a:r>
              <a:rPr lang="zh-TW" altLang="zh-TW" sz="2000" dirty="0"/>
              <a:t>年，開始於</a:t>
            </a:r>
            <a:r>
              <a:rPr lang="zh-TW" altLang="zh-TW" sz="2000" dirty="0">
                <a:solidFill>
                  <a:srgbClr val="FF0000"/>
                </a:solidFill>
              </a:rPr>
              <a:t>加拿大</a:t>
            </a:r>
            <a:r>
              <a:rPr lang="zh-TW" altLang="zh-TW" sz="2000" dirty="0"/>
              <a:t>，讓衝突雙方，面對面對話，達成和解，並做為法院懲罰替代的方式。目前在印度及墨西哥，也有受害者加害者的和解計畫（</a:t>
            </a:r>
            <a:r>
              <a:rPr lang="en-US" altLang="zh-TW" sz="2000" dirty="0"/>
              <a:t>About victim-offender Mediation and Reconciliation</a:t>
            </a:r>
            <a:r>
              <a:rPr lang="zh-TW" altLang="zh-TW" sz="2000" dirty="0"/>
              <a:t>，</a:t>
            </a:r>
            <a:r>
              <a:rPr lang="en-US" altLang="zh-TW" sz="2000" dirty="0">
                <a:hlinkClick r:id="rId2"/>
              </a:rPr>
              <a:t>www.vorp.com</a:t>
            </a:r>
            <a:r>
              <a:rPr lang="zh-TW" altLang="zh-TW" sz="2000" dirty="0"/>
              <a:t>）。</a:t>
            </a:r>
            <a:endParaRPr lang="en-US" altLang="zh-TW" sz="2000" dirty="0"/>
          </a:p>
          <a:p>
            <a:pPr eaLnBrk="1" hangingPunct="1"/>
            <a:r>
              <a:rPr lang="en-US" altLang="zh-TW" sz="2000" dirty="0"/>
              <a:t>1997</a:t>
            </a:r>
            <a:r>
              <a:rPr lang="zh-TW" altLang="zh-TW" sz="2000" dirty="0"/>
              <a:t>年，</a:t>
            </a:r>
            <a:r>
              <a:rPr lang="zh-TW" altLang="zh-TW" sz="2000" dirty="0">
                <a:solidFill>
                  <a:srgbClr val="FF0000"/>
                </a:solidFill>
              </a:rPr>
              <a:t>澳洲</a:t>
            </a:r>
            <a:r>
              <a:rPr lang="zh-TW" altLang="zh-TW" sz="2000" dirty="0"/>
              <a:t>推動家庭團體會議（</a:t>
            </a:r>
            <a:r>
              <a:rPr lang="en-US" altLang="zh-TW" sz="2000" dirty="0"/>
              <a:t>family group conferencing</a:t>
            </a:r>
            <a:r>
              <a:rPr lang="zh-TW" altLang="zh-TW" sz="2000" dirty="0"/>
              <a:t>）計畫，在於幫助不良少年，減少他們所帶來的犯罪傷害與衝突。英國推動修復會議（</a:t>
            </a:r>
            <a:r>
              <a:rPr lang="en-US" altLang="zh-TW" sz="2000" dirty="0"/>
              <a:t>restorative conference</a:t>
            </a:r>
            <a:r>
              <a:rPr lang="zh-TW" altLang="zh-TW" sz="2000" dirty="0"/>
              <a:t>）政策多年，這會議必須要有促進者，他們是受過專業訓練的人，安排加害人與受害人見面，解決雙方的敵意與衝突。</a:t>
            </a:r>
            <a:endParaRPr lang="en-US" altLang="zh-TW" sz="2000" dirty="0"/>
          </a:p>
          <a:p>
            <a:pPr eaLnBrk="1" hangingPunct="1"/>
            <a:r>
              <a:rPr lang="zh-TW" altLang="zh-TW" sz="2000" dirty="0">
                <a:solidFill>
                  <a:srgbClr val="FF0000"/>
                </a:solidFill>
              </a:rPr>
              <a:t>美國</a:t>
            </a:r>
            <a:r>
              <a:rPr lang="zh-TW" altLang="zh-TW" sz="2000" dirty="0"/>
              <a:t>巴爾的摩郡也推動社區會面（</a:t>
            </a:r>
            <a:r>
              <a:rPr lang="en-US" altLang="zh-TW" sz="2000" dirty="0"/>
              <a:t>community conference</a:t>
            </a:r>
            <a:r>
              <a:rPr lang="zh-TW" altLang="zh-TW" sz="2000" dirty="0"/>
              <a:t>）的修復式正義作法，他們認為，任何的居民有權使用安全的，結構式的，以及有效率的衝突和解過程，藉以建構一個有活力，生氣勃勃，和平的社區環境。巴西使用修復圈（</a:t>
            </a:r>
            <a:r>
              <a:rPr lang="en-US" altLang="zh-TW" sz="2000" dirty="0"/>
              <a:t>restorative circle</a:t>
            </a:r>
            <a:r>
              <a:rPr lang="zh-TW" altLang="zh-TW" sz="2000" dirty="0"/>
              <a:t>），應用於學校與社區的衝突上，參與者圍成圓圈，進行對話與修復關係。</a:t>
            </a:r>
            <a:endParaRPr lang="en-US" altLang="zh-TW" sz="2000" dirty="0"/>
          </a:p>
          <a:p>
            <a:pPr eaLnBrk="1" hangingPunct="1"/>
            <a:r>
              <a:rPr lang="en-US" altLang="zh-TW" sz="2000" dirty="0"/>
              <a:t> </a:t>
            </a:r>
            <a:r>
              <a:rPr lang="zh-TW" altLang="zh-TW" sz="2000" dirty="0">
                <a:solidFill>
                  <a:srgbClr val="FF0000"/>
                </a:solidFill>
              </a:rPr>
              <a:t>挪威</a:t>
            </a:r>
            <a:r>
              <a:rPr lang="zh-TW" altLang="zh-TW" sz="2000" dirty="0"/>
              <a:t>，在</a:t>
            </a:r>
            <a:r>
              <a:rPr lang="en-US" altLang="zh-TW" sz="2000" dirty="0"/>
              <a:t>1970</a:t>
            </a:r>
            <a:r>
              <a:rPr lang="zh-TW" altLang="zh-TW" sz="2000" dirty="0"/>
              <a:t>年代與</a:t>
            </a:r>
            <a:r>
              <a:rPr lang="en-US" altLang="zh-TW" sz="2000" dirty="0"/>
              <a:t>1980</a:t>
            </a:r>
            <a:r>
              <a:rPr lang="zh-TW" altLang="zh-TW" sz="2000" dirty="0"/>
              <a:t>年代，逐漸開始用「和解與調解」（</a:t>
            </a:r>
            <a:r>
              <a:rPr lang="en-US" altLang="zh-TW" sz="2000" dirty="0"/>
              <a:t>mediation and reconciliation</a:t>
            </a:r>
            <a:r>
              <a:rPr lang="zh-TW" altLang="zh-TW" sz="2000" dirty="0"/>
              <a:t>），做為解決衝突的替代方式，特別是微罪，或者不良少年犯罪。</a:t>
            </a:r>
            <a:r>
              <a:rPr lang="en-US" altLang="zh-TW" sz="2000" dirty="0"/>
              <a:t>1991</a:t>
            </a:r>
            <a:r>
              <a:rPr lang="zh-TW" altLang="zh-TW" sz="2000" dirty="0"/>
              <a:t>年，挪威國會更通過法律建立「國家和解服務中心」（</a:t>
            </a:r>
            <a:r>
              <a:rPr lang="en-US" altLang="zh-TW" sz="2000" dirty="0"/>
              <a:t>National Mediation Service</a:t>
            </a:r>
            <a:r>
              <a:rPr lang="zh-TW" altLang="zh-TW" sz="2000" dirty="0"/>
              <a:t>），擴大推動和解計畫。修復圈也是挪威調解使用的方式。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725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左邊為修復式正義大師，</a:t>
            </a:r>
            <a:r>
              <a:rPr lang="en-US" altLang="zh-TW" dirty="0" smtClean="0"/>
              <a:t>John Braithwaite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1847340"/>
            <a:ext cx="7206343" cy="5010660"/>
          </a:xfrm>
        </p:spPr>
      </p:pic>
    </p:spTree>
    <p:extLst>
      <p:ext uri="{BB962C8B-B14F-4D97-AF65-F5344CB8AC3E}">
        <p14:creationId xmlns:p14="http://schemas.microsoft.com/office/powerpoint/2010/main" val="423593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Restorative Justice International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9571"/>
            <a:ext cx="10515600" cy="50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2152650" y="76200"/>
            <a:ext cx="78867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Oslo National Mediation Center, 2012</a:t>
            </a:r>
            <a:endParaRPr lang="zh-TW" altLang="en-US" dirty="0" smtClean="0"/>
          </a:p>
        </p:txBody>
      </p:sp>
      <p:pic>
        <p:nvPicPr>
          <p:cNvPr id="512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8514" y="1295400"/>
            <a:ext cx="8054975" cy="5341938"/>
          </a:xfrm>
        </p:spPr>
      </p:pic>
    </p:spTree>
    <p:extLst>
      <p:ext uri="{BB962C8B-B14F-4D97-AF65-F5344CB8AC3E}">
        <p14:creationId xmlns:p14="http://schemas.microsoft.com/office/powerpoint/2010/main" val="403556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660"/>
          </a:xfrm>
        </p:spPr>
        <p:txBody>
          <a:bodyPr/>
          <a:lstStyle/>
          <a:p>
            <a:pPr algn="ctr"/>
            <a:r>
              <a:rPr lang="zh-TW" altLang="en-US" dirty="0"/>
              <a:t>貴</a:t>
            </a:r>
            <a:r>
              <a:rPr lang="zh-TW" altLang="en-US" dirty="0" smtClean="0"/>
              <a:t>格會的修復式正義運動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785"/>
            <a:ext cx="10515601" cy="55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0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133"/>
          </a:xfrm>
        </p:spPr>
        <p:txBody>
          <a:bodyPr/>
          <a:lstStyle/>
          <a:p>
            <a:pPr algn="ctr"/>
            <a:r>
              <a:rPr lang="en-US" dirty="0" smtClean="0"/>
              <a:t>Minnesota</a:t>
            </a:r>
            <a:r>
              <a:rPr lang="zh-TW" altLang="en-US" dirty="0" smtClean="0"/>
              <a:t> 大學的修復式正義中心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25523"/>
            <a:ext cx="10515601" cy="52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修復式正義的社會學理論基礎</a:t>
            </a:r>
            <a:endParaRPr 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見面、溝通、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互動是行為學習的基礎。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Weber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行為者主觀的意義，行為人的意義詮釋則來自符號互動理論社會過程，溝通、互動。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人與團體的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連結十分重要。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Durkheim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集體情感的概念，是維持團體秩序最關鍵的要素。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我們需要實際的行動。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Marx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的行動論，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Praxis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，只有採取行動，才有改變現況，改變人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，改變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關係的機會。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1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849</Words>
  <Application>Microsoft Office PowerPoint</Application>
  <PresentationFormat>寬螢幕</PresentationFormat>
  <Paragraphs>50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修復式正義運動 的橄欖枝中心</vt:lpstr>
      <vt:lpstr>哲學：促進對話，解決紛爭</vt:lpstr>
      <vt:lpstr>修復式正義是全球性的社會運動</vt:lpstr>
      <vt:lpstr>左邊為修復式正義大師，John Braithwaite</vt:lpstr>
      <vt:lpstr>Restorative Justice International</vt:lpstr>
      <vt:lpstr>Oslo National Mediation Center, 2012</vt:lpstr>
      <vt:lpstr>貴格會的修復式正義運動</vt:lpstr>
      <vt:lpstr>Minnesota 大學的修復式正義中心</vt:lpstr>
      <vt:lpstr>修復式正義的社會學理論基礎</vt:lpstr>
      <vt:lpstr>修復式正義推動的方式</vt:lpstr>
      <vt:lpstr>Make a circle</vt:lpstr>
      <vt:lpstr>Face to Face Mediation to resolve conflicts</vt:lpstr>
      <vt:lpstr>修復式正義推動的效果</vt:lpstr>
      <vt:lpstr>修復式正義的多元應用</vt:lpstr>
      <vt:lpstr>修復式正義推動的困境</vt:lpstr>
      <vt:lpstr>PowerPoint 簡報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修復式正義運動</dc:title>
  <dc:creator>Charles Hou</dc:creator>
  <cp:lastModifiedBy>admini</cp:lastModifiedBy>
  <cp:revision>37</cp:revision>
  <dcterms:created xsi:type="dcterms:W3CDTF">2017-03-23T11:49:08Z</dcterms:created>
  <dcterms:modified xsi:type="dcterms:W3CDTF">2017-04-08T05:17:17Z</dcterms:modified>
</cp:coreProperties>
</file>