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291" r:id="rId2"/>
    <p:sldId id="459" r:id="rId3"/>
    <p:sldId id="460" r:id="rId4"/>
    <p:sldId id="461" r:id="rId5"/>
    <p:sldId id="455" r:id="rId6"/>
    <p:sldId id="447" r:id="rId7"/>
    <p:sldId id="446" r:id="rId8"/>
    <p:sldId id="448" r:id="rId9"/>
    <p:sldId id="450" r:id="rId10"/>
    <p:sldId id="441" r:id="rId11"/>
    <p:sldId id="443" r:id="rId12"/>
    <p:sldId id="444" r:id="rId13"/>
    <p:sldId id="398" r:id="rId14"/>
    <p:sldId id="399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3" r:id="rId23"/>
    <p:sldId id="324" r:id="rId24"/>
    <p:sldId id="456" r:id="rId25"/>
    <p:sldId id="325" r:id="rId26"/>
    <p:sldId id="333" r:id="rId27"/>
    <p:sldId id="332" r:id="rId28"/>
    <p:sldId id="326" r:id="rId29"/>
    <p:sldId id="328" r:id="rId30"/>
    <p:sldId id="465" r:id="rId31"/>
    <p:sldId id="462" r:id="rId32"/>
    <p:sldId id="463" r:id="rId33"/>
    <p:sldId id="425" r:id="rId34"/>
    <p:sldId id="426" r:id="rId35"/>
    <p:sldId id="464" r:id="rId36"/>
    <p:sldId id="427" r:id="rId37"/>
    <p:sldId id="428" r:id="rId38"/>
    <p:sldId id="429" r:id="rId39"/>
    <p:sldId id="430" r:id="rId40"/>
    <p:sldId id="431" r:id="rId41"/>
    <p:sldId id="432" r:id="rId42"/>
    <p:sldId id="433" r:id="rId43"/>
    <p:sldId id="438" r:id="rId44"/>
    <p:sldId id="439" r:id="rId45"/>
    <p:sldId id="434" r:id="rId46"/>
    <p:sldId id="435" r:id="rId47"/>
    <p:sldId id="436" r:id="rId48"/>
    <p:sldId id="421" r:id="rId49"/>
    <p:sldId id="422" r:id="rId50"/>
    <p:sldId id="437" r:id="rId51"/>
    <p:sldId id="353" r:id="rId52"/>
    <p:sldId id="354" r:id="rId53"/>
    <p:sldId id="355" r:id="rId54"/>
    <p:sldId id="372" r:id="rId55"/>
    <p:sldId id="373" r:id="rId56"/>
    <p:sldId id="375" r:id="rId57"/>
    <p:sldId id="376" r:id="rId58"/>
    <p:sldId id="377" r:id="rId59"/>
    <p:sldId id="378" r:id="rId60"/>
    <p:sldId id="379" r:id="rId61"/>
    <p:sldId id="380" r:id="rId62"/>
    <p:sldId id="381" r:id="rId63"/>
    <p:sldId id="374" r:id="rId64"/>
    <p:sldId id="386" r:id="rId65"/>
    <p:sldId id="327" r:id="rId66"/>
    <p:sldId id="329" r:id="rId67"/>
    <p:sldId id="349" r:id="rId68"/>
    <p:sldId id="334" r:id="rId69"/>
    <p:sldId id="335" r:id="rId70"/>
    <p:sldId id="356" r:id="rId71"/>
    <p:sldId id="357" r:id="rId72"/>
    <p:sldId id="342" r:id="rId73"/>
    <p:sldId id="340" r:id="rId74"/>
    <p:sldId id="343" r:id="rId75"/>
    <p:sldId id="344" r:id="rId76"/>
    <p:sldId id="345" r:id="rId77"/>
    <p:sldId id="346" r:id="rId78"/>
    <p:sldId id="358" r:id="rId79"/>
    <p:sldId id="339" r:id="rId80"/>
    <p:sldId id="359" r:id="rId81"/>
    <p:sldId id="360" r:id="rId82"/>
    <p:sldId id="361" r:id="rId83"/>
    <p:sldId id="388" r:id="rId84"/>
    <p:sldId id="389" r:id="rId85"/>
    <p:sldId id="390" r:id="rId86"/>
    <p:sldId id="391" r:id="rId87"/>
    <p:sldId id="392" r:id="rId88"/>
    <p:sldId id="393" r:id="rId89"/>
    <p:sldId id="347" r:id="rId90"/>
    <p:sldId id="370" r:id="rId91"/>
    <p:sldId id="348" r:id="rId92"/>
    <p:sldId id="371" r:id="rId93"/>
    <p:sldId id="362" r:id="rId94"/>
    <p:sldId id="363" r:id="rId95"/>
    <p:sldId id="366" r:id="rId96"/>
    <p:sldId id="367" r:id="rId97"/>
    <p:sldId id="368" r:id="rId98"/>
    <p:sldId id="369" r:id="rId99"/>
    <p:sldId id="365" r:id="rId100"/>
    <p:sldId id="364" r:id="rId101"/>
    <p:sldId id="397" r:id="rId102"/>
    <p:sldId id="286" r:id="rId103"/>
    <p:sldId id="394" r:id="rId104"/>
    <p:sldId id="396" r:id="rId105"/>
    <p:sldId id="395" r:id="rId106"/>
    <p:sldId id="402" r:id="rId107"/>
    <p:sldId id="403" r:id="rId108"/>
    <p:sldId id="404" r:id="rId109"/>
    <p:sldId id="452" r:id="rId110"/>
    <p:sldId id="454" r:id="rId111"/>
    <p:sldId id="457" r:id="rId112"/>
    <p:sldId id="458" r:id="rId113"/>
    <p:sldId id="290" r:id="rId114"/>
    <p:sldId id="445" r:id="rId11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16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8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627870-BE4C-4C08-8F69-3A4F49968C38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F54815A1-F798-4179-9201-F0B445732370}">
      <dgm:prSet phldrT="[文字]" custT="1"/>
      <dgm:spPr>
        <a:solidFill>
          <a:srgbClr val="000066"/>
        </a:solidFill>
      </dgm:spPr>
      <dgm:t>
        <a:bodyPr/>
        <a:lstStyle/>
        <a:p>
          <a:r>
            <a:rPr lang="zh-TW" altLang="en-US" sz="3200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意志力</a:t>
          </a:r>
          <a:endParaRPr lang="zh-TW" altLang="en-US" sz="3200" b="1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19AD61A-66BE-46DC-8F7D-062933F858E0}" type="parTrans" cxnId="{4B48E9B8-3950-401A-8144-B3C33F77C6B4}">
      <dgm:prSet/>
      <dgm:spPr/>
      <dgm:t>
        <a:bodyPr/>
        <a:lstStyle/>
        <a:p>
          <a:endParaRPr lang="zh-TW" altLang="en-US"/>
        </a:p>
      </dgm:t>
    </dgm:pt>
    <dgm:pt modelId="{C94CED54-00DB-43D8-9393-04FE9B6A6C66}" type="sibTrans" cxnId="{4B48E9B8-3950-401A-8144-B3C33F77C6B4}">
      <dgm:prSet/>
      <dgm:spPr>
        <a:solidFill>
          <a:srgbClr val="7030A0"/>
        </a:solidFill>
      </dgm:spPr>
      <dgm:t>
        <a:bodyPr/>
        <a:lstStyle/>
        <a:p>
          <a:endParaRPr lang="zh-TW" altLang="en-US"/>
        </a:p>
      </dgm:t>
    </dgm:pt>
    <dgm:pt modelId="{CE05977B-EB59-4521-88A0-093CE7305381}">
      <dgm:prSet phldrT="[文字]"/>
      <dgm:spPr>
        <a:solidFill>
          <a:srgbClr val="000066"/>
        </a:solidFill>
      </dgm:spPr>
      <dgm:t>
        <a:bodyPr/>
        <a:lstStyle/>
        <a:p>
          <a:r>
            <a:rPr lang="zh-TW" altLang="en-US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專長</a:t>
          </a:r>
          <a:endParaRPr lang="zh-TW" altLang="en-US" b="1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6DBE206-5945-4FD8-8A58-087791C63424}" type="parTrans" cxnId="{F0B9D138-0DD9-4DEC-B838-73E8A8DB7077}">
      <dgm:prSet/>
      <dgm:spPr/>
      <dgm:t>
        <a:bodyPr/>
        <a:lstStyle/>
        <a:p>
          <a:endParaRPr lang="zh-TW" altLang="en-US"/>
        </a:p>
      </dgm:t>
    </dgm:pt>
    <dgm:pt modelId="{B808F9FB-8650-4B23-AC01-DA27F8F1F32D}" type="sibTrans" cxnId="{F0B9D138-0DD9-4DEC-B838-73E8A8DB7077}">
      <dgm:prSet/>
      <dgm:spPr>
        <a:solidFill>
          <a:srgbClr val="7030A0"/>
        </a:solidFill>
      </dgm:spPr>
      <dgm:t>
        <a:bodyPr/>
        <a:lstStyle/>
        <a:p>
          <a:endParaRPr lang="zh-TW" altLang="en-US"/>
        </a:p>
      </dgm:t>
    </dgm:pt>
    <dgm:pt modelId="{E843979F-6E01-423C-90BF-18772F4C0DD9}">
      <dgm:prSet phldrT="[文字]"/>
      <dgm:spPr>
        <a:solidFill>
          <a:srgbClr val="000066"/>
        </a:solidFill>
      </dgm:spPr>
      <dgm:t>
        <a:bodyPr/>
        <a:lstStyle/>
        <a:p>
          <a:r>
            <a:rPr lang="zh-TW" altLang="en-US" b="1" dirty="0" smtClean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性格</a:t>
          </a:r>
          <a:endParaRPr lang="zh-TW" altLang="en-US" b="1" dirty="0">
            <a:solidFill>
              <a:srgbClr val="FFFF00"/>
            </a:solidFill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6417730-7CB2-4147-8078-93371FB66B94}" type="parTrans" cxnId="{2A54ABF7-3C04-4365-A6F8-9DFBEEA20825}">
      <dgm:prSet/>
      <dgm:spPr/>
      <dgm:t>
        <a:bodyPr/>
        <a:lstStyle/>
        <a:p>
          <a:endParaRPr lang="zh-TW" altLang="en-US"/>
        </a:p>
      </dgm:t>
    </dgm:pt>
    <dgm:pt modelId="{0093426D-667F-4412-8911-B0BF0AC86D2A}" type="sibTrans" cxnId="{2A54ABF7-3C04-4365-A6F8-9DFBEEA20825}">
      <dgm:prSet/>
      <dgm:spPr>
        <a:solidFill>
          <a:srgbClr val="7030A0"/>
        </a:solidFill>
      </dgm:spPr>
      <dgm:t>
        <a:bodyPr/>
        <a:lstStyle/>
        <a:p>
          <a:endParaRPr lang="zh-TW" altLang="en-US"/>
        </a:p>
      </dgm:t>
    </dgm:pt>
    <dgm:pt modelId="{BA7D3488-D54C-4961-8A7F-355B5BBD3A8B}">
      <dgm:prSet/>
      <dgm:spPr/>
      <dgm:t>
        <a:bodyPr/>
        <a:lstStyle/>
        <a:p>
          <a:endParaRPr lang="zh-TW" altLang="en-US"/>
        </a:p>
      </dgm:t>
    </dgm:pt>
    <dgm:pt modelId="{C24A30E7-566C-4757-905D-760C45E872F3}" type="parTrans" cxnId="{FF5FEC38-C965-4A91-B8CE-36B0499B8109}">
      <dgm:prSet/>
      <dgm:spPr/>
      <dgm:t>
        <a:bodyPr/>
        <a:lstStyle/>
        <a:p>
          <a:endParaRPr lang="zh-TW" altLang="en-US"/>
        </a:p>
      </dgm:t>
    </dgm:pt>
    <dgm:pt modelId="{7DE0439B-C042-4185-8D57-4B0786329DB0}" type="sibTrans" cxnId="{FF5FEC38-C965-4A91-B8CE-36B0499B8109}">
      <dgm:prSet/>
      <dgm:spPr/>
      <dgm:t>
        <a:bodyPr/>
        <a:lstStyle/>
        <a:p>
          <a:endParaRPr lang="zh-TW" altLang="en-US"/>
        </a:p>
      </dgm:t>
    </dgm:pt>
    <dgm:pt modelId="{6F8E330A-C3DE-406D-9AB9-C02AB4F52F43}">
      <dgm:prSet/>
      <dgm:spPr/>
      <dgm:t>
        <a:bodyPr/>
        <a:lstStyle/>
        <a:p>
          <a:endParaRPr lang="zh-TW" altLang="en-US"/>
        </a:p>
      </dgm:t>
    </dgm:pt>
    <dgm:pt modelId="{5A57F1C5-6313-452D-99AB-6536FFD75B82}" type="parTrans" cxnId="{0ABC5AC7-282B-4290-A8F5-56538B3BAD81}">
      <dgm:prSet/>
      <dgm:spPr/>
      <dgm:t>
        <a:bodyPr/>
        <a:lstStyle/>
        <a:p>
          <a:endParaRPr lang="zh-TW" altLang="en-US"/>
        </a:p>
      </dgm:t>
    </dgm:pt>
    <dgm:pt modelId="{F9311212-A4B4-4B77-B999-465051F7934E}" type="sibTrans" cxnId="{0ABC5AC7-282B-4290-A8F5-56538B3BAD81}">
      <dgm:prSet/>
      <dgm:spPr/>
      <dgm:t>
        <a:bodyPr/>
        <a:lstStyle/>
        <a:p>
          <a:endParaRPr lang="zh-TW" altLang="en-US"/>
        </a:p>
      </dgm:t>
    </dgm:pt>
    <dgm:pt modelId="{3C68A23B-30C4-4D93-B11E-EE347F3B3B9A}" type="pres">
      <dgm:prSet presAssocID="{02627870-BE4C-4C08-8F69-3A4F49968C3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7F056B5-5B1E-4EA1-A13F-29441AE398EB}" type="pres">
      <dgm:prSet presAssocID="{F54815A1-F798-4179-9201-F0B44573237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3EFEC4-F768-4076-A5C8-0FB43EDF3015}" type="pres">
      <dgm:prSet presAssocID="{F54815A1-F798-4179-9201-F0B445732370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CD49051C-A2ED-4D58-8F00-3867061B1EC0}" type="pres">
      <dgm:prSet presAssocID="{F54815A1-F798-4179-9201-F0B445732370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E11C60B9-9E8E-4DEE-91CF-A2F7DD4B32FE}" type="pres">
      <dgm:prSet presAssocID="{CE05977B-EB59-4521-88A0-093CE730538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7E7D42-6BBD-46B8-BF62-CD8CBBD11CE0}" type="pres">
      <dgm:prSet presAssocID="{CE05977B-EB59-4521-88A0-093CE7305381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9F574300-C545-43CC-A790-0EEB3A3CC3DD}" type="pres">
      <dgm:prSet presAssocID="{CE05977B-EB59-4521-88A0-093CE7305381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ADB055CD-571B-4B33-8F44-9000C84FD04E}" type="pres">
      <dgm:prSet presAssocID="{E843979F-6E01-423C-90BF-18772F4C0DD9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B1A97DD6-0188-4BC7-AD29-0A073790CB4A}" type="pres">
      <dgm:prSet presAssocID="{E843979F-6E01-423C-90BF-18772F4C0DD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1A5CB1-06D4-4F96-9A39-B8B546BDAE6B}" type="pres">
      <dgm:prSet presAssocID="{E843979F-6E01-423C-90BF-18772F4C0DD9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F3FDD27C-2BDC-4C73-921B-B6174A8AF8DC}" type="pres">
      <dgm:prSet presAssocID="{E843979F-6E01-423C-90BF-18772F4C0DD9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700D54FB-16CC-40E2-B3D1-3767A5C65511}" type="pres">
      <dgm:prSet presAssocID="{C94CED54-00DB-43D8-9393-04FE9B6A6C66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ED331949-56F5-4F05-A637-82F55ED3A34E}" type="pres">
      <dgm:prSet presAssocID="{B808F9FB-8650-4B23-AC01-DA27F8F1F32D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EAE3DCDA-991B-4A85-A181-AA1CB005EEF6}" type="pres">
      <dgm:prSet presAssocID="{0093426D-667F-4412-8911-B0BF0AC86D2A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0ABC5AC7-282B-4290-A8F5-56538B3BAD81}" srcId="{02627870-BE4C-4C08-8F69-3A4F49968C38}" destId="{6F8E330A-C3DE-406D-9AB9-C02AB4F52F43}" srcOrd="3" destOrd="0" parTransId="{5A57F1C5-6313-452D-99AB-6536FFD75B82}" sibTransId="{F9311212-A4B4-4B77-B999-465051F7934E}"/>
    <dgm:cxn modelId="{D291A795-498B-48F7-801F-438BBC02D045}" type="presOf" srcId="{CE05977B-EB59-4521-88A0-093CE7305381}" destId="{E57E7D42-6BBD-46B8-BF62-CD8CBBD11CE0}" srcOrd="1" destOrd="0" presId="urn:microsoft.com/office/officeart/2005/8/layout/gear1"/>
    <dgm:cxn modelId="{FA211ACE-1C75-4EB5-8F2C-E4B0160C82A3}" type="presOf" srcId="{C94CED54-00DB-43D8-9393-04FE9B6A6C66}" destId="{700D54FB-16CC-40E2-B3D1-3767A5C65511}" srcOrd="0" destOrd="0" presId="urn:microsoft.com/office/officeart/2005/8/layout/gear1"/>
    <dgm:cxn modelId="{F0B9D138-0DD9-4DEC-B838-73E8A8DB7077}" srcId="{02627870-BE4C-4C08-8F69-3A4F49968C38}" destId="{CE05977B-EB59-4521-88A0-093CE7305381}" srcOrd="1" destOrd="0" parTransId="{56DBE206-5945-4FD8-8A58-087791C63424}" sibTransId="{B808F9FB-8650-4B23-AC01-DA27F8F1F32D}"/>
    <dgm:cxn modelId="{CD3E37B0-08B4-4DC5-8B4E-FB51FF4DB7DF}" type="presOf" srcId="{E843979F-6E01-423C-90BF-18772F4C0DD9}" destId="{ADB055CD-571B-4B33-8F44-9000C84FD04E}" srcOrd="0" destOrd="0" presId="urn:microsoft.com/office/officeart/2005/8/layout/gear1"/>
    <dgm:cxn modelId="{4B48E9B8-3950-401A-8144-B3C33F77C6B4}" srcId="{02627870-BE4C-4C08-8F69-3A4F49968C38}" destId="{F54815A1-F798-4179-9201-F0B445732370}" srcOrd="0" destOrd="0" parTransId="{719AD61A-66BE-46DC-8F7D-062933F858E0}" sibTransId="{C94CED54-00DB-43D8-9393-04FE9B6A6C66}"/>
    <dgm:cxn modelId="{5CD42CFA-3510-44DF-93EF-176AB8A41DDC}" type="presOf" srcId="{E843979F-6E01-423C-90BF-18772F4C0DD9}" destId="{B1A97DD6-0188-4BC7-AD29-0A073790CB4A}" srcOrd="1" destOrd="0" presId="urn:microsoft.com/office/officeart/2005/8/layout/gear1"/>
    <dgm:cxn modelId="{1DB55857-F3A1-4B79-A5A7-08B19437094C}" type="presOf" srcId="{CE05977B-EB59-4521-88A0-093CE7305381}" destId="{9F574300-C545-43CC-A790-0EEB3A3CC3DD}" srcOrd="2" destOrd="0" presId="urn:microsoft.com/office/officeart/2005/8/layout/gear1"/>
    <dgm:cxn modelId="{87BC4D47-F081-4F99-B5AD-895BA3A0DCDF}" type="presOf" srcId="{F54815A1-F798-4179-9201-F0B445732370}" destId="{E7F056B5-5B1E-4EA1-A13F-29441AE398EB}" srcOrd="0" destOrd="0" presId="urn:microsoft.com/office/officeart/2005/8/layout/gear1"/>
    <dgm:cxn modelId="{C0ED16DE-214B-43D9-9EAA-F2139FA6E8CB}" type="presOf" srcId="{B808F9FB-8650-4B23-AC01-DA27F8F1F32D}" destId="{ED331949-56F5-4F05-A637-82F55ED3A34E}" srcOrd="0" destOrd="0" presId="urn:microsoft.com/office/officeart/2005/8/layout/gear1"/>
    <dgm:cxn modelId="{0241CE6C-C333-477F-A108-81AF3B2F26CF}" type="presOf" srcId="{02627870-BE4C-4C08-8F69-3A4F49968C38}" destId="{3C68A23B-30C4-4D93-B11E-EE347F3B3B9A}" srcOrd="0" destOrd="0" presId="urn:microsoft.com/office/officeart/2005/8/layout/gear1"/>
    <dgm:cxn modelId="{9224C418-34E9-468B-B618-F8EF5695A390}" type="presOf" srcId="{E843979F-6E01-423C-90BF-18772F4C0DD9}" destId="{F81A5CB1-06D4-4F96-9A39-B8B546BDAE6B}" srcOrd="2" destOrd="0" presId="urn:microsoft.com/office/officeart/2005/8/layout/gear1"/>
    <dgm:cxn modelId="{FF5FEC38-C965-4A91-B8CE-36B0499B8109}" srcId="{02627870-BE4C-4C08-8F69-3A4F49968C38}" destId="{BA7D3488-D54C-4961-8A7F-355B5BBD3A8B}" srcOrd="4" destOrd="0" parTransId="{C24A30E7-566C-4757-905D-760C45E872F3}" sibTransId="{7DE0439B-C042-4185-8D57-4B0786329DB0}"/>
    <dgm:cxn modelId="{2A54ABF7-3C04-4365-A6F8-9DFBEEA20825}" srcId="{02627870-BE4C-4C08-8F69-3A4F49968C38}" destId="{E843979F-6E01-423C-90BF-18772F4C0DD9}" srcOrd="2" destOrd="0" parTransId="{36417730-7CB2-4147-8078-93371FB66B94}" sibTransId="{0093426D-667F-4412-8911-B0BF0AC86D2A}"/>
    <dgm:cxn modelId="{9CC2A99D-B707-4183-A02F-AE31A19ACA31}" type="presOf" srcId="{F54815A1-F798-4179-9201-F0B445732370}" destId="{0E3EFEC4-F768-4076-A5C8-0FB43EDF3015}" srcOrd="1" destOrd="0" presId="urn:microsoft.com/office/officeart/2005/8/layout/gear1"/>
    <dgm:cxn modelId="{4D988C6C-1D2D-440A-A94A-39928983BBC1}" type="presOf" srcId="{E843979F-6E01-423C-90BF-18772F4C0DD9}" destId="{F3FDD27C-2BDC-4C73-921B-B6174A8AF8DC}" srcOrd="3" destOrd="0" presId="urn:microsoft.com/office/officeart/2005/8/layout/gear1"/>
    <dgm:cxn modelId="{6A16C3C5-A59F-4E31-A0D4-37642548B0D2}" type="presOf" srcId="{CE05977B-EB59-4521-88A0-093CE7305381}" destId="{E11C60B9-9E8E-4DEE-91CF-A2F7DD4B32FE}" srcOrd="0" destOrd="0" presId="urn:microsoft.com/office/officeart/2005/8/layout/gear1"/>
    <dgm:cxn modelId="{A1A7AE12-F18D-4073-9249-FF7F46A101A4}" type="presOf" srcId="{F54815A1-F798-4179-9201-F0B445732370}" destId="{CD49051C-A2ED-4D58-8F00-3867061B1EC0}" srcOrd="2" destOrd="0" presId="urn:microsoft.com/office/officeart/2005/8/layout/gear1"/>
    <dgm:cxn modelId="{FEB5F577-77D2-48FE-BF02-5B0E94F0D377}" type="presOf" srcId="{0093426D-667F-4412-8911-B0BF0AC86D2A}" destId="{EAE3DCDA-991B-4A85-A181-AA1CB005EEF6}" srcOrd="0" destOrd="0" presId="urn:microsoft.com/office/officeart/2005/8/layout/gear1"/>
    <dgm:cxn modelId="{7F55A38E-E25C-4042-968F-5267086DE0B9}" type="presParOf" srcId="{3C68A23B-30C4-4D93-B11E-EE347F3B3B9A}" destId="{E7F056B5-5B1E-4EA1-A13F-29441AE398EB}" srcOrd="0" destOrd="0" presId="urn:microsoft.com/office/officeart/2005/8/layout/gear1"/>
    <dgm:cxn modelId="{46DD35DF-9221-41BF-81CA-7CAED3EB0426}" type="presParOf" srcId="{3C68A23B-30C4-4D93-B11E-EE347F3B3B9A}" destId="{0E3EFEC4-F768-4076-A5C8-0FB43EDF3015}" srcOrd="1" destOrd="0" presId="urn:microsoft.com/office/officeart/2005/8/layout/gear1"/>
    <dgm:cxn modelId="{24B5942F-DB0C-4CB2-90AB-B6AF0B9A5A3E}" type="presParOf" srcId="{3C68A23B-30C4-4D93-B11E-EE347F3B3B9A}" destId="{CD49051C-A2ED-4D58-8F00-3867061B1EC0}" srcOrd="2" destOrd="0" presId="urn:microsoft.com/office/officeart/2005/8/layout/gear1"/>
    <dgm:cxn modelId="{BBBD34CB-E6B7-473E-B7BA-EAB8467BD525}" type="presParOf" srcId="{3C68A23B-30C4-4D93-B11E-EE347F3B3B9A}" destId="{E11C60B9-9E8E-4DEE-91CF-A2F7DD4B32FE}" srcOrd="3" destOrd="0" presId="urn:microsoft.com/office/officeart/2005/8/layout/gear1"/>
    <dgm:cxn modelId="{BBB4FFB0-F1DF-4EAA-A5D4-04400DD5DB20}" type="presParOf" srcId="{3C68A23B-30C4-4D93-B11E-EE347F3B3B9A}" destId="{E57E7D42-6BBD-46B8-BF62-CD8CBBD11CE0}" srcOrd="4" destOrd="0" presId="urn:microsoft.com/office/officeart/2005/8/layout/gear1"/>
    <dgm:cxn modelId="{238C0854-E7EF-48E0-B0CA-3CC1DE974997}" type="presParOf" srcId="{3C68A23B-30C4-4D93-B11E-EE347F3B3B9A}" destId="{9F574300-C545-43CC-A790-0EEB3A3CC3DD}" srcOrd="5" destOrd="0" presId="urn:microsoft.com/office/officeart/2005/8/layout/gear1"/>
    <dgm:cxn modelId="{2281214E-0F55-473F-A37B-9E5ABDABF0FD}" type="presParOf" srcId="{3C68A23B-30C4-4D93-B11E-EE347F3B3B9A}" destId="{ADB055CD-571B-4B33-8F44-9000C84FD04E}" srcOrd="6" destOrd="0" presId="urn:microsoft.com/office/officeart/2005/8/layout/gear1"/>
    <dgm:cxn modelId="{F2758B54-7B92-46FA-A9A1-D0051616B3FA}" type="presParOf" srcId="{3C68A23B-30C4-4D93-B11E-EE347F3B3B9A}" destId="{B1A97DD6-0188-4BC7-AD29-0A073790CB4A}" srcOrd="7" destOrd="0" presId="urn:microsoft.com/office/officeart/2005/8/layout/gear1"/>
    <dgm:cxn modelId="{B9C92F18-23AD-434D-8037-AE1223E19D2B}" type="presParOf" srcId="{3C68A23B-30C4-4D93-B11E-EE347F3B3B9A}" destId="{F81A5CB1-06D4-4F96-9A39-B8B546BDAE6B}" srcOrd="8" destOrd="0" presId="urn:microsoft.com/office/officeart/2005/8/layout/gear1"/>
    <dgm:cxn modelId="{9498FB06-6B8B-4546-BAD1-96CDDCC80FA2}" type="presParOf" srcId="{3C68A23B-30C4-4D93-B11E-EE347F3B3B9A}" destId="{F3FDD27C-2BDC-4C73-921B-B6174A8AF8DC}" srcOrd="9" destOrd="0" presId="urn:microsoft.com/office/officeart/2005/8/layout/gear1"/>
    <dgm:cxn modelId="{F8D8DA0B-507A-42D9-8120-EC4B75B53DDE}" type="presParOf" srcId="{3C68A23B-30C4-4D93-B11E-EE347F3B3B9A}" destId="{700D54FB-16CC-40E2-B3D1-3767A5C65511}" srcOrd="10" destOrd="0" presId="urn:microsoft.com/office/officeart/2005/8/layout/gear1"/>
    <dgm:cxn modelId="{ED07305F-4D99-4121-A586-301900EBBBDA}" type="presParOf" srcId="{3C68A23B-30C4-4D93-B11E-EE347F3B3B9A}" destId="{ED331949-56F5-4F05-A637-82F55ED3A34E}" srcOrd="11" destOrd="0" presId="urn:microsoft.com/office/officeart/2005/8/layout/gear1"/>
    <dgm:cxn modelId="{2D995370-8F8D-44E3-ABC1-52238B330D02}" type="presParOf" srcId="{3C68A23B-30C4-4D93-B11E-EE347F3B3B9A}" destId="{EAE3DCDA-991B-4A85-A181-AA1CB005EEF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627870-BE4C-4C08-8F69-3A4F49968C38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F54815A1-F798-4179-9201-F0B445732370}">
      <dgm:prSet phldrT="[文字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zh-TW" altLang="en-US" sz="3200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理想</a:t>
          </a:r>
          <a:endParaRPr lang="zh-TW" altLang="en-US" sz="3200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19AD61A-66BE-46DC-8F7D-062933F858E0}" type="parTrans" cxnId="{4B48E9B8-3950-401A-8144-B3C33F77C6B4}">
      <dgm:prSet/>
      <dgm:spPr/>
      <dgm:t>
        <a:bodyPr/>
        <a:lstStyle/>
        <a:p>
          <a:endParaRPr lang="zh-TW" altLang="en-US"/>
        </a:p>
      </dgm:t>
    </dgm:pt>
    <dgm:pt modelId="{C94CED54-00DB-43D8-9393-04FE9B6A6C66}" type="sibTrans" cxnId="{4B48E9B8-3950-401A-8144-B3C33F77C6B4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zh-TW" altLang="en-US"/>
        </a:p>
      </dgm:t>
    </dgm:pt>
    <dgm:pt modelId="{CE05977B-EB59-4521-88A0-093CE7305381}">
      <dgm:prSet phldrT="[文字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想法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56DBE206-5945-4FD8-8A58-087791C63424}" type="parTrans" cxnId="{F0B9D138-0DD9-4DEC-B838-73E8A8DB7077}">
      <dgm:prSet/>
      <dgm:spPr/>
      <dgm:t>
        <a:bodyPr/>
        <a:lstStyle/>
        <a:p>
          <a:endParaRPr lang="zh-TW" altLang="en-US"/>
        </a:p>
      </dgm:t>
    </dgm:pt>
    <dgm:pt modelId="{B808F9FB-8650-4B23-AC01-DA27F8F1F32D}" type="sibTrans" cxnId="{F0B9D138-0DD9-4DEC-B838-73E8A8DB7077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zh-TW" altLang="en-US"/>
        </a:p>
      </dgm:t>
    </dgm:pt>
    <dgm:pt modelId="{E843979F-6E01-423C-90BF-18772F4C0DD9}">
      <dgm:prSet phldrT="[文字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zh-TW" altLang="en-US" b="1" dirty="0" smtClean="0">
              <a:latin typeface="標楷體" panose="03000509000000000000" pitchFamily="65" charset="-120"/>
              <a:ea typeface="標楷體" panose="03000509000000000000" pitchFamily="65" charset="-120"/>
            </a:rPr>
            <a:t>環境</a:t>
          </a:r>
          <a:endParaRPr lang="zh-TW" altLang="en-US" b="1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6417730-7CB2-4147-8078-93371FB66B94}" type="parTrans" cxnId="{2A54ABF7-3C04-4365-A6F8-9DFBEEA20825}">
      <dgm:prSet/>
      <dgm:spPr/>
      <dgm:t>
        <a:bodyPr/>
        <a:lstStyle/>
        <a:p>
          <a:endParaRPr lang="zh-TW" altLang="en-US"/>
        </a:p>
      </dgm:t>
    </dgm:pt>
    <dgm:pt modelId="{0093426D-667F-4412-8911-B0BF0AC86D2A}" type="sibTrans" cxnId="{2A54ABF7-3C04-4365-A6F8-9DFBEEA20825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endParaRPr lang="zh-TW" altLang="en-US"/>
        </a:p>
      </dgm:t>
    </dgm:pt>
    <dgm:pt modelId="{BA7D3488-D54C-4961-8A7F-355B5BBD3A8B}">
      <dgm:prSet/>
      <dgm:spPr/>
      <dgm:t>
        <a:bodyPr/>
        <a:lstStyle/>
        <a:p>
          <a:endParaRPr lang="zh-TW" altLang="en-US"/>
        </a:p>
      </dgm:t>
    </dgm:pt>
    <dgm:pt modelId="{C24A30E7-566C-4757-905D-760C45E872F3}" type="parTrans" cxnId="{FF5FEC38-C965-4A91-B8CE-36B0499B8109}">
      <dgm:prSet/>
      <dgm:spPr/>
      <dgm:t>
        <a:bodyPr/>
        <a:lstStyle/>
        <a:p>
          <a:endParaRPr lang="zh-TW" altLang="en-US"/>
        </a:p>
      </dgm:t>
    </dgm:pt>
    <dgm:pt modelId="{7DE0439B-C042-4185-8D57-4B0786329DB0}" type="sibTrans" cxnId="{FF5FEC38-C965-4A91-B8CE-36B0499B8109}">
      <dgm:prSet/>
      <dgm:spPr/>
      <dgm:t>
        <a:bodyPr/>
        <a:lstStyle/>
        <a:p>
          <a:endParaRPr lang="zh-TW" altLang="en-US"/>
        </a:p>
      </dgm:t>
    </dgm:pt>
    <dgm:pt modelId="{6F8E330A-C3DE-406D-9AB9-C02AB4F52F43}">
      <dgm:prSet/>
      <dgm:spPr/>
      <dgm:t>
        <a:bodyPr/>
        <a:lstStyle/>
        <a:p>
          <a:endParaRPr lang="zh-TW" altLang="en-US"/>
        </a:p>
      </dgm:t>
    </dgm:pt>
    <dgm:pt modelId="{5A57F1C5-6313-452D-99AB-6536FFD75B82}" type="parTrans" cxnId="{0ABC5AC7-282B-4290-A8F5-56538B3BAD81}">
      <dgm:prSet/>
      <dgm:spPr/>
      <dgm:t>
        <a:bodyPr/>
        <a:lstStyle/>
        <a:p>
          <a:endParaRPr lang="zh-TW" altLang="en-US"/>
        </a:p>
      </dgm:t>
    </dgm:pt>
    <dgm:pt modelId="{F9311212-A4B4-4B77-B999-465051F7934E}" type="sibTrans" cxnId="{0ABC5AC7-282B-4290-A8F5-56538B3BAD81}">
      <dgm:prSet/>
      <dgm:spPr/>
      <dgm:t>
        <a:bodyPr/>
        <a:lstStyle/>
        <a:p>
          <a:endParaRPr lang="zh-TW" altLang="en-US"/>
        </a:p>
      </dgm:t>
    </dgm:pt>
    <dgm:pt modelId="{3C68A23B-30C4-4D93-B11E-EE347F3B3B9A}" type="pres">
      <dgm:prSet presAssocID="{02627870-BE4C-4C08-8F69-3A4F49968C3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7F056B5-5B1E-4EA1-A13F-29441AE398EB}" type="pres">
      <dgm:prSet presAssocID="{F54815A1-F798-4179-9201-F0B44573237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E3EFEC4-F768-4076-A5C8-0FB43EDF3015}" type="pres">
      <dgm:prSet presAssocID="{F54815A1-F798-4179-9201-F0B445732370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CD49051C-A2ED-4D58-8F00-3867061B1EC0}" type="pres">
      <dgm:prSet presAssocID="{F54815A1-F798-4179-9201-F0B445732370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E11C60B9-9E8E-4DEE-91CF-A2F7DD4B32FE}" type="pres">
      <dgm:prSet presAssocID="{CE05977B-EB59-4521-88A0-093CE730538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57E7D42-6BBD-46B8-BF62-CD8CBBD11CE0}" type="pres">
      <dgm:prSet presAssocID="{CE05977B-EB59-4521-88A0-093CE7305381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9F574300-C545-43CC-A790-0EEB3A3CC3DD}" type="pres">
      <dgm:prSet presAssocID="{CE05977B-EB59-4521-88A0-093CE7305381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ADB055CD-571B-4B33-8F44-9000C84FD04E}" type="pres">
      <dgm:prSet presAssocID="{E843979F-6E01-423C-90BF-18772F4C0DD9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B1A97DD6-0188-4BC7-AD29-0A073790CB4A}" type="pres">
      <dgm:prSet presAssocID="{E843979F-6E01-423C-90BF-18772F4C0DD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1A5CB1-06D4-4F96-9A39-B8B546BDAE6B}" type="pres">
      <dgm:prSet presAssocID="{E843979F-6E01-423C-90BF-18772F4C0DD9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F3FDD27C-2BDC-4C73-921B-B6174A8AF8DC}" type="pres">
      <dgm:prSet presAssocID="{E843979F-6E01-423C-90BF-18772F4C0DD9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700D54FB-16CC-40E2-B3D1-3767A5C65511}" type="pres">
      <dgm:prSet presAssocID="{C94CED54-00DB-43D8-9393-04FE9B6A6C66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ED331949-56F5-4F05-A637-82F55ED3A34E}" type="pres">
      <dgm:prSet presAssocID="{B808F9FB-8650-4B23-AC01-DA27F8F1F32D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EAE3DCDA-991B-4A85-A181-AA1CB005EEF6}" type="pres">
      <dgm:prSet presAssocID="{0093426D-667F-4412-8911-B0BF0AC86D2A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0ABC5AC7-282B-4290-A8F5-56538B3BAD81}" srcId="{02627870-BE4C-4C08-8F69-3A4F49968C38}" destId="{6F8E330A-C3DE-406D-9AB9-C02AB4F52F43}" srcOrd="3" destOrd="0" parTransId="{5A57F1C5-6313-452D-99AB-6536FFD75B82}" sibTransId="{F9311212-A4B4-4B77-B999-465051F7934E}"/>
    <dgm:cxn modelId="{4AEAF3BD-FA7F-4252-BFD1-CB7F2407FFF6}" type="presOf" srcId="{0093426D-667F-4412-8911-B0BF0AC86D2A}" destId="{EAE3DCDA-991B-4A85-A181-AA1CB005EEF6}" srcOrd="0" destOrd="0" presId="urn:microsoft.com/office/officeart/2005/8/layout/gear1"/>
    <dgm:cxn modelId="{DB24146A-7375-4213-AE65-47F25EF1430F}" type="presOf" srcId="{E843979F-6E01-423C-90BF-18772F4C0DD9}" destId="{F81A5CB1-06D4-4F96-9A39-B8B546BDAE6B}" srcOrd="2" destOrd="0" presId="urn:microsoft.com/office/officeart/2005/8/layout/gear1"/>
    <dgm:cxn modelId="{F0B9D138-0DD9-4DEC-B838-73E8A8DB7077}" srcId="{02627870-BE4C-4C08-8F69-3A4F49968C38}" destId="{CE05977B-EB59-4521-88A0-093CE7305381}" srcOrd="1" destOrd="0" parTransId="{56DBE206-5945-4FD8-8A58-087791C63424}" sibTransId="{B808F9FB-8650-4B23-AC01-DA27F8F1F32D}"/>
    <dgm:cxn modelId="{4B48E9B8-3950-401A-8144-B3C33F77C6B4}" srcId="{02627870-BE4C-4C08-8F69-3A4F49968C38}" destId="{F54815A1-F798-4179-9201-F0B445732370}" srcOrd="0" destOrd="0" parTransId="{719AD61A-66BE-46DC-8F7D-062933F858E0}" sibTransId="{C94CED54-00DB-43D8-9393-04FE9B6A6C66}"/>
    <dgm:cxn modelId="{9D83A454-9E90-49DA-9AAE-8D8F2BEDDD53}" type="presOf" srcId="{CE05977B-EB59-4521-88A0-093CE7305381}" destId="{E57E7D42-6BBD-46B8-BF62-CD8CBBD11CE0}" srcOrd="1" destOrd="0" presId="urn:microsoft.com/office/officeart/2005/8/layout/gear1"/>
    <dgm:cxn modelId="{39F77BF5-64F1-4182-B53C-E0B0431303C4}" type="presOf" srcId="{CE05977B-EB59-4521-88A0-093CE7305381}" destId="{9F574300-C545-43CC-A790-0EEB3A3CC3DD}" srcOrd="2" destOrd="0" presId="urn:microsoft.com/office/officeart/2005/8/layout/gear1"/>
    <dgm:cxn modelId="{A5389551-13D7-4500-9F13-A25DC2387A42}" type="presOf" srcId="{02627870-BE4C-4C08-8F69-3A4F49968C38}" destId="{3C68A23B-30C4-4D93-B11E-EE347F3B3B9A}" srcOrd="0" destOrd="0" presId="urn:microsoft.com/office/officeart/2005/8/layout/gear1"/>
    <dgm:cxn modelId="{B2BB2985-8C2B-4114-9E53-E63B9F743F5B}" type="presOf" srcId="{F54815A1-F798-4179-9201-F0B445732370}" destId="{CD49051C-A2ED-4D58-8F00-3867061B1EC0}" srcOrd="2" destOrd="0" presId="urn:microsoft.com/office/officeart/2005/8/layout/gear1"/>
    <dgm:cxn modelId="{FCE010B7-4094-4C35-B022-D357FC8873FB}" type="presOf" srcId="{CE05977B-EB59-4521-88A0-093CE7305381}" destId="{E11C60B9-9E8E-4DEE-91CF-A2F7DD4B32FE}" srcOrd="0" destOrd="0" presId="urn:microsoft.com/office/officeart/2005/8/layout/gear1"/>
    <dgm:cxn modelId="{19CDE26F-57F2-45BD-812B-8B85A219C187}" type="presOf" srcId="{F54815A1-F798-4179-9201-F0B445732370}" destId="{0E3EFEC4-F768-4076-A5C8-0FB43EDF3015}" srcOrd="1" destOrd="0" presId="urn:microsoft.com/office/officeart/2005/8/layout/gear1"/>
    <dgm:cxn modelId="{93BD1083-E4EF-4392-95F5-3E89107CD8E7}" type="presOf" srcId="{E843979F-6E01-423C-90BF-18772F4C0DD9}" destId="{F3FDD27C-2BDC-4C73-921B-B6174A8AF8DC}" srcOrd="3" destOrd="0" presId="urn:microsoft.com/office/officeart/2005/8/layout/gear1"/>
    <dgm:cxn modelId="{5D880CFC-5C93-4EF8-8B08-0D73161E87AA}" type="presOf" srcId="{E843979F-6E01-423C-90BF-18772F4C0DD9}" destId="{ADB055CD-571B-4B33-8F44-9000C84FD04E}" srcOrd="0" destOrd="0" presId="urn:microsoft.com/office/officeart/2005/8/layout/gear1"/>
    <dgm:cxn modelId="{F276D092-6F21-45FE-B707-E00B880E9EE9}" type="presOf" srcId="{B808F9FB-8650-4B23-AC01-DA27F8F1F32D}" destId="{ED331949-56F5-4F05-A637-82F55ED3A34E}" srcOrd="0" destOrd="0" presId="urn:microsoft.com/office/officeart/2005/8/layout/gear1"/>
    <dgm:cxn modelId="{FF5FEC38-C965-4A91-B8CE-36B0499B8109}" srcId="{02627870-BE4C-4C08-8F69-3A4F49968C38}" destId="{BA7D3488-D54C-4961-8A7F-355B5BBD3A8B}" srcOrd="4" destOrd="0" parTransId="{C24A30E7-566C-4757-905D-760C45E872F3}" sibTransId="{7DE0439B-C042-4185-8D57-4B0786329DB0}"/>
    <dgm:cxn modelId="{2A54ABF7-3C04-4365-A6F8-9DFBEEA20825}" srcId="{02627870-BE4C-4C08-8F69-3A4F49968C38}" destId="{E843979F-6E01-423C-90BF-18772F4C0DD9}" srcOrd="2" destOrd="0" parTransId="{36417730-7CB2-4147-8078-93371FB66B94}" sibTransId="{0093426D-667F-4412-8911-B0BF0AC86D2A}"/>
    <dgm:cxn modelId="{610ECC82-5D4A-48DC-AC64-6E82DAD5984C}" type="presOf" srcId="{C94CED54-00DB-43D8-9393-04FE9B6A6C66}" destId="{700D54FB-16CC-40E2-B3D1-3767A5C65511}" srcOrd="0" destOrd="0" presId="urn:microsoft.com/office/officeart/2005/8/layout/gear1"/>
    <dgm:cxn modelId="{5FBECCBC-841D-40B2-8A2F-3DC63D30C435}" type="presOf" srcId="{F54815A1-F798-4179-9201-F0B445732370}" destId="{E7F056B5-5B1E-4EA1-A13F-29441AE398EB}" srcOrd="0" destOrd="0" presId="urn:microsoft.com/office/officeart/2005/8/layout/gear1"/>
    <dgm:cxn modelId="{8AE70439-4336-49E4-9D40-D228E6406300}" type="presOf" srcId="{E843979F-6E01-423C-90BF-18772F4C0DD9}" destId="{B1A97DD6-0188-4BC7-AD29-0A073790CB4A}" srcOrd="1" destOrd="0" presId="urn:microsoft.com/office/officeart/2005/8/layout/gear1"/>
    <dgm:cxn modelId="{65450C09-F3E8-489C-AE95-1D402A05F6CD}" type="presParOf" srcId="{3C68A23B-30C4-4D93-B11E-EE347F3B3B9A}" destId="{E7F056B5-5B1E-4EA1-A13F-29441AE398EB}" srcOrd="0" destOrd="0" presId="urn:microsoft.com/office/officeart/2005/8/layout/gear1"/>
    <dgm:cxn modelId="{938622D6-3C84-4C35-A3C2-65C5A1BD6048}" type="presParOf" srcId="{3C68A23B-30C4-4D93-B11E-EE347F3B3B9A}" destId="{0E3EFEC4-F768-4076-A5C8-0FB43EDF3015}" srcOrd="1" destOrd="0" presId="urn:microsoft.com/office/officeart/2005/8/layout/gear1"/>
    <dgm:cxn modelId="{BF546445-509E-4760-AA2F-6F903DC86FB7}" type="presParOf" srcId="{3C68A23B-30C4-4D93-B11E-EE347F3B3B9A}" destId="{CD49051C-A2ED-4D58-8F00-3867061B1EC0}" srcOrd="2" destOrd="0" presId="urn:microsoft.com/office/officeart/2005/8/layout/gear1"/>
    <dgm:cxn modelId="{9D8A2610-704C-4E53-8F2D-F19AEA6BB7E4}" type="presParOf" srcId="{3C68A23B-30C4-4D93-B11E-EE347F3B3B9A}" destId="{E11C60B9-9E8E-4DEE-91CF-A2F7DD4B32FE}" srcOrd="3" destOrd="0" presId="urn:microsoft.com/office/officeart/2005/8/layout/gear1"/>
    <dgm:cxn modelId="{9EECAAA3-ED74-4753-9284-763430ACFEA7}" type="presParOf" srcId="{3C68A23B-30C4-4D93-B11E-EE347F3B3B9A}" destId="{E57E7D42-6BBD-46B8-BF62-CD8CBBD11CE0}" srcOrd="4" destOrd="0" presId="urn:microsoft.com/office/officeart/2005/8/layout/gear1"/>
    <dgm:cxn modelId="{0FBB9D01-3EE9-4EBE-89FC-98FF43ABE7F7}" type="presParOf" srcId="{3C68A23B-30C4-4D93-B11E-EE347F3B3B9A}" destId="{9F574300-C545-43CC-A790-0EEB3A3CC3DD}" srcOrd="5" destOrd="0" presId="urn:microsoft.com/office/officeart/2005/8/layout/gear1"/>
    <dgm:cxn modelId="{4EE02785-BF91-468C-B788-561D88B9B7E7}" type="presParOf" srcId="{3C68A23B-30C4-4D93-B11E-EE347F3B3B9A}" destId="{ADB055CD-571B-4B33-8F44-9000C84FD04E}" srcOrd="6" destOrd="0" presId="urn:microsoft.com/office/officeart/2005/8/layout/gear1"/>
    <dgm:cxn modelId="{0C29B376-0F8A-44AF-9FFC-57E044CB927A}" type="presParOf" srcId="{3C68A23B-30C4-4D93-B11E-EE347F3B3B9A}" destId="{B1A97DD6-0188-4BC7-AD29-0A073790CB4A}" srcOrd="7" destOrd="0" presId="urn:microsoft.com/office/officeart/2005/8/layout/gear1"/>
    <dgm:cxn modelId="{9FC0FEEB-D310-4691-ADBC-9DE47E03A2AB}" type="presParOf" srcId="{3C68A23B-30C4-4D93-B11E-EE347F3B3B9A}" destId="{F81A5CB1-06D4-4F96-9A39-B8B546BDAE6B}" srcOrd="8" destOrd="0" presId="urn:microsoft.com/office/officeart/2005/8/layout/gear1"/>
    <dgm:cxn modelId="{B215A3CB-CE49-4AEB-AD61-1AF3F13FE329}" type="presParOf" srcId="{3C68A23B-30C4-4D93-B11E-EE347F3B3B9A}" destId="{F3FDD27C-2BDC-4C73-921B-B6174A8AF8DC}" srcOrd="9" destOrd="0" presId="urn:microsoft.com/office/officeart/2005/8/layout/gear1"/>
    <dgm:cxn modelId="{53AF3F35-EA65-4DEA-B809-189790315F6B}" type="presParOf" srcId="{3C68A23B-30C4-4D93-B11E-EE347F3B3B9A}" destId="{700D54FB-16CC-40E2-B3D1-3767A5C65511}" srcOrd="10" destOrd="0" presId="urn:microsoft.com/office/officeart/2005/8/layout/gear1"/>
    <dgm:cxn modelId="{5A3CCA88-6FCB-41C3-9FB2-B42BE3C75960}" type="presParOf" srcId="{3C68A23B-30C4-4D93-B11E-EE347F3B3B9A}" destId="{ED331949-56F5-4F05-A637-82F55ED3A34E}" srcOrd="11" destOrd="0" presId="urn:microsoft.com/office/officeart/2005/8/layout/gear1"/>
    <dgm:cxn modelId="{ED6C267E-C428-4E70-8921-FAAB225D005E}" type="presParOf" srcId="{3C68A23B-30C4-4D93-B11E-EE347F3B3B9A}" destId="{EAE3DCDA-991B-4A85-A181-AA1CB005EEF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150D70-C752-45B8-BE4D-7C14FCAD29BD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08BC7E9-5F45-4116-B6DD-1D8A596AAAB5}">
      <dgm:prSet phldrT="[文字]" custT="1"/>
      <dgm:spPr/>
      <dgm:t>
        <a:bodyPr/>
        <a:lstStyle/>
        <a:p>
          <a:r>
            <a:rPr lang="zh-TW" altLang="en-US" sz="4000" dirty="0" smtClean="0">
              <a:ea typeface="超研澤特圓" panose="02010609010101010101" pitchFamily="49" charset="-120"/>
            </a:rPr>
            <a:t>性格影響抉擇</a:t>
          </a:r>
          <a:endParaRPr lang="zh-TW" altLang="en-US" sz="4000" dirty="0">
            <a:ea typeface="超研澤特圓" panose="02010609010101010101" pitchFamily="49" charset="-120"/>
          </a:endParaRPr>
        </a:p>
      </dgm:t>
    </dgm:pt>
    <dgm:pt modelId="{2570349B-E87B-4CB9-B702-0FF018650626}" type="parTrans" cxnId="{C6DCB912-589D-4C72-B182-4CD2FAA23E84}">
      <dgm:prSet/>
      <dgm:spPr/>
      <dgm:t>
        <a:bodyPr/>
        <a:lstStyle/>
        <a:p>
          <a:endParaRPr lang="zh-TW" altLang="en-US"/>
        </a:p>
      </dgm:t>
    </dgm:pt>
    <dgm:pt modelId="{5AAFB8BA-C05A-43A9-80B4-BFBF65EF0EE0}" type="sibTrans" cxnId="{C6DCB912-589D-4C72-B182-4CD2FAA23E84}">
      <dgm:prSet/>
      <dgm:spPr/>
      <dgm:t>
        <a:bodyPr/>
        <a:lstStyle/>
        <a:p>
          <a:endParaRPr lang="zh-TW" altLang="en-US"/>
        </a:p>
      </dgm:t>
    </dgm:pt>
    <dgm:pt modelId="{52FD9E6B-462D-4AB1-9ED8-0E585A076224}">
      <dgm:prSet phldrT="[文字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zh-TW" altLang="en-US" sz="4400" dirty="0" smtClean="0">
              <a:ea typeface="超研澤粗圓" panose="02010609010101010101" pitchFamily="49" charset="-120"/>
            </a:rPr>
            <a:t>順 從</a:t>
          </a:r>
          <a:endParaRPr lang="zh-TW" altLang="en-US" sz="4400" dirty="0">
            <a:ea typeface="超研澤粗圓" panose="02010609010101010101" pitchFamily="49" charset="-120"/>
          </a:endParaRPr>
        </a:p>
      </dgm:t>
    </dgm:pt>
    <dgm:pt modelId="{D6DF15CE-17B9-4472-96F3-F06267871A3D}" type="parTrans" cxnId="{0AC4FC19-27D9-48BF-A92A-4D35CC64F84A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zh-TW" altLang="en-US" sz="4000"/>
        </a:p>
      </dgm:t>
    </dgm:pt>
    <dgm:pt modelId="{D670E7F5-3428-45E4-9D95-32521174BAB0}" type="sibTrans" cxnId="{0AC4FC19-27D9-48BF-A92A-4D35CC64F84A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B503CAC9-1399-4F09-ABE4-A55ACC3386CD}">
      <dgm:prSet phldrT="[文字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TW" altLang="en-US" sz="4400" dirty="0" smtClean="0">
              <a:ea typeface="超研澤粗圓" panose="02010609010101010101" pitchFamily="49" charset="-120"/>
            </a:rPr>
            <a:t>吳伯雄</a:t>
          </a:r>
          <a:endParaRPr lang="zh-TW" altLang="en-US" sz="4400" dirty="0">
            <a:ea typeface="超研澤粗圓" panose="02010609010101010101" pitchFamily="49" charset="-120"/>
          </a:endParaRPr>
        </a:p>
      </dgm:t>
    </dgm:pt>
    <dgm:pt modelId="{3723E3B2-C062-4ECD-B8CB-C2D31B797E98}" type="parTrans" cxnId="{48F8F47B-9DB9-493B-9A47-CA61AED12F47}">
      <dgm:prSet/>
      <dgm:spPr/>
      <dgm:t>
        <a:bodyPr/>
        <a:lstStyle/>
        <a:p>
          <a:endParaRPr lang="zh-TW" altLang="en-US"/>
        </a:p>
      </dgm:t>
    </dgm:pt>
    <dgm:pt modelId="{9062135C-D0CF-4B18-B3B8-F8B70F6AF2C7}" type="sibTrans" cxnId="{48F8F47B-9DB9-493B-9A47-CA61AED12F47}">
      <dgm:prSet/>
      <dgm:spPr/>
      <dgm:t>
        <a:bodyPr/>
        <a:lstStyle/>
        <a:p>
          <a:endParaRPr lang="zh-TW" altLang="en-US"/>
        </a:p>
      </dgm:t>
    </dgm:pt>
    <dgm:pt modelId="{C5586858-54EB-4A86-8A37-C3F601495447}">
      <dgm:prSet phldrT="[文字]" custT="1"/>
      <dgm:spPr/>
      <dgm:t>
        <a:bodyPr/>
        <a:lstStyle/>
        <a:p>
          <a:r>
            <a:rPr lang="zh-TW" altLang="en-US" sz="4000" dirty="0" smtClean="0">
              <a:ea typeface="超研澤特圓" panose="02010609010101010101" pitchFamily="49" charset="-120"/>
            </a:rPr>
            <a:t>性格製造機會</a:t>
          </a:r>
          <a:endParaRPr lang="zh-TW" altLang="en-US" sz="4000" dirty="0">
            <a:ea typeface="超研澤特圓" panose="02010609010101010101" pitchFamily="49" charset="-120"/>
          </a:endParaRPr>
        </a:p>
      </dgm:t>
    </dgm:pt>
    <dgm:pt modelId="{907F920B-485E-4576-8E58-133F88793DFA}" type="parTrans" cxnId="{8C20EDD8-C7A9-46DE-8FA8-948CF43E8B80}">
      <dgm:prSet/>
      <dgm:spPr/>
      <dgm:t>
        <a:bodyPr/>
        <a:lstStyle/>
        <a:p>
          <a:endParaRPr lang="zh-TW" altLang="en-US"/>
        </a:p>
      </dgm:t>
    </dgm:pt>
    <dgm:pt modelId="{AFB80A2A-6952-4A1A-83DE-2D40C50C9DA3}" type="sibTrans" cxnId="{8C20EDD8-C7A9-46DE-8FA8-948CF43E8B80}">
      <dgm:prSet/>
      <dgm:spPr/>
      <dgm:t>
        <a:bodyPr/>
        <a:lstStyle/>
        <a:p>
          <a:endParaRPr lang="zh-TW" altLang="en-US"/>
        </a:p>
      </dgm:t>
    </dgm:pt>
    <dgm:pt modelId="{A964D686-EBE6-4909-9C64-618A1227AE59}">
      <dgm:prSet phldrT="[文字]" custT="1"/>
      <dgm:spPr>
        <a:solidFill>
          <a:schemeClr val="accent4">
            <a:alpha val="90000"/>
          </a:schemeClr>
        </a:solidFill>
      </dgm:spPr>
      <dgm:t>
        <a:bodyPr/>
        <a:lstStyle/>
        <a:p>
          <a:r>
            <a:rPr lang="zh-TW" altLang="en-US" sz="4400" dirty="0" smtClean="0">
              <a:ea typeface="超研澤粗圓" panose="02010609010101010101" pitchFamily="49" charset="-120"/>
            </a:rPr>
            <a:t>挑 戰</a:t>
          </a:r>
          <a:endParaRPr lang="zh-TW" altLang="en-US" sz="4400" dirty="0">
            <a:ea typeface="超研澤粗圓" panose="02010609010101010101" pitchFamily="49" charset="-120"/>
          </a:endParaRPr>
        </a:p>
      </dgm:t>
    </dgm:pt>
    <dgm:pt modelId="{9E64A9EF-7290-42CD-BEBC-100C84F86ECE}" type="parTrans" cxnId="{C53084E2-9AF5-440D-9DA0-99BB8EE101D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465925CB-2E18-4821-8675-A4647C28F25A}" type="sibTrans" cxnId="{C53084E2-9AF5-440D-9DA0-99BB8EE101D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zh-TW" altLang="en-US"/>
        </a:p>
      </dgm:t>
    </dgm:pt>
    <dgm:pt modelId="{29725D56-9B94-4ED1-84D8-F42D3905A092}">
      <dgm:prSet phldrT="[文字]" custT="1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TW" altLang="en-US" sz="4400" dirty="0" smtClean="0">
              <a:ea typeface="超研澤粗圓" panose="02010609010101010101" pitchFamily="49" charset="-120"/>
            </a:rPr>
            <a:t>宋楚瑜</a:t>
          </a:r>
          <a:endParaRPr lang="zh-TW" altLang="en-US" sz="4400" dirty="0">
            <a:ea typeface="超研澤粗圓" panose="02010609010101010101" pitchFamily="49" charset="-120"/>
          </a:endParaRPr>
        </a:p>
      </dgm:t>
    </dgm:pt>
    <dgm:pt modelId="{A65E74DE-A8EB-4AC7-83A6-D22F221A945F}" type="parTrans" cxnId="{316F2A65-A6EC-454A-961D-76BEEC5753E4}">
      <dgm:prSet/>
      <dgm:spPr/>
      <dgm:t>
        <a:bodyPr/>
        <a:lstStyle/>
        <a:p>
          <a:endParaRPr lang="zh-TW" altLang="en-US"/>
        </a:p>
      </dgm:t>
    </dgm:pt>
    <dgm:pt modelId="{DF716716-8D80-4434-B8B5-C6C2B78C83A3}" type="sibTrans" cxnId="{316F2A65-A6EC-454A-961D-76BEEC5753E4}">
      <dgm:prSet/>
      <dgm:spPr/>
      <dgm:t>
        <a:bodyPr/>
        <a:lstStyle/>
        <a:p>
          <a:endParaRPr lang="zh-TW" altLang="en-US"/>
        </a:p>
      </dgm:t>
    </dgm:pt>
    <dgm:pt modelId="{B04863D8-0450-4E15-B020-A9FB8F02E441}" type="pres">
      <dgm:prSet presAssocID="{4A150D70-C752-45B8-BE4D-7C14FCAD29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6C6B115-D0B0-4DA2-8CA7-7E02806041F3}" type="pres">
      <dgm:prSet presAssocID="{C08BC7E9-5F45-4116-B6DD-1D8A596AAAB5}" presName="vertFlow" presStyleCnt="0"/>
      <dgm:spPr/>
    </dgm:pt>
    <dgm:pt modelId="{D8E05B7D-2903-4241-8B7B-0AD11C3DBB1C}" type="pres">
      <dgm:prSet presAssocID="{C08BC7E9-5F45-4116-B6DD-1D8A596AAAB5}" presName="header" presStyleLbl="node1" presStyleIdx="0" presStyleCnt="2" custLinFactY="-2829" custLinFactNeighborX="-1247" custLinFactNeighborY="-100000"/>
      <dgm:spPr/>
      <dgm:t>
        <a:bodyPr/>
        <a:lstStyle/>
        <a:p>
          <a:endParaRPr lang="zh-TW" altLang="en-US"/>
        </a:p>
      </dgm:t>
    </dgm:pt>
    <dgm:pt modelId="{51222296-95AB-441C-A867-A889F4D76C83}" type="pres">
      <dgm:prSet presAssocID="{D6DF15CE-17B9-4472-96F3-F06267871A3D}" presName="parTrans" presStyleLbl="sibTrans2D1" presStyleIdx="0" presStyleCnt="4" custScaleX="266929" custScaleY="896922"/>
      <dgm:spPr/>
      <dgm:t>
        <a:bodyPr/>
        <a:lstStyle/>
        <a:p>
          <a:endParaRPr lang="zh-TW" altLang="en-US"/>
        </a:p>
      </dgm:t>
    </dgm:pt>
    <dgm:pt modelId="{6EE85FFA-38DC-4358-88A7-BA8E2F71C8BD}" type="pres">
      <dgm:prSet presAssocID="{52FD9E6B-462D-4AB1-9ED8-0E585A076224}" presName="child" presStyleLbl="alignAccFollow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43A862-BDD4-4652-AFF0-67E60FAA4668}" type="pres">
      <dgm:prSet presAssocID="{D670E7F5-3428-45E4-9D95-32521174BAB0}" presName="sibTrans" presStyleLbl="sibTrans2D1" presStyleIdx="1" presStyleCnt="4" custScaleX="319689" custScaleY="858935"/>
      <dgm:spPr/>
      <dgm:t>
        <a:bodyPr/>
        <a:lstStyle/>
        <a:p>
          <a:endParaRPr lang="zh-TW" altLang="en-US"/>
        </a:p>
      </dgm:t>
    </dgm:pt>
    <dgm:pt modelId="{BB212333-BAAB-4341-BE4D-60618D5DB5BE}" type="pres">
      <dgm:prSet presAssocID="{B503CAC9-1399-4F09-ABE4-A55ACC3386CD}" presName="child" presStyleLbl="alignAccFollow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779F35-64AC-46BE-8EE5-43C9D04E9D8D}" type="pres">
      <dgm:prSet presAssocID="{C08BC7E9-5F45-4116-B6DD-1D8A596AAAB5}" presName="hSp" presStyleCnt="0"/>
      <dgm:spPr/>
    </dgm:pt>
    <dgm:pt modelId="{4A57F9DA-539C-40DD-9177-B1A36EE3FA69}" type="pres">
      <dgm:prSet presAssocID="{C5586858-54EB-4A86-8A37-C3F601495447}" presName="vertFlow" presStyleCnt="0"/>
      <dgm:spPr/>
    </dgm:pt>
    <dgm:pt modelId="{0EA228A7-C77A-4704-9E20-C2C1A7B72675}" type="pres">
      <dgm:prSet presAssocID="{C5586858-54EB-4A86-8A37-C3F601495447}" presName="header" presStyleLbl="node1" presStyleIdx="1" presStyleCnt="2"/>
      <dgm:spPr/>
      <dgm:t>
        <a:bodyPr/>
        <a:lstStyle/>
        <a:p>
          <a:endParaRPr lang="zh-TW" altLang="en-US"/>
        </a:p>
      </dgm:t>
    </dgm:pt>
    <dgm:pt modelId="{6CDD4973-AF2A-48EF-BDE9-6DA06BF38DEE}" type="pres">
      <dgm:prSet presAssocID="{9E64A9EF-7290-42CD-BEBC-100C84F86ECE}" presName="parTrans" presStyleLbl="sibTrans2D1" presStyleIdx="2" presStyleCnt="4" custScaleX="276924" custScaleY="903611"/>
      <dgm:spPr/>
      <dgm:t>
        <a:bodyPr/>
        <a:lstStyle/>
        <a:p>
          <a:endParaRPr lang="zh-TW" altLang="en-US"/>
        </a:p>
      </dgm:t>
    </dgm:pt>
    <dgm:pt modelId="{6BE4B4CA-36F5-43D1-95BE-883078BEE2AB}" type="pres">
      <dgm:prSet presAssocID="{A964D686-EBE6-4909-9C64-618A1227AE59}" presName="child" presStyleLbl="alignAccFollow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F39175-1846-4141-AC62-CE1650035869}" type="pres">
      <dgm:prSet presAssocID="{465925CB-2E18-4821-8675-A4647C28F25A}" presName="sibTrans" presStyleLbl="sibTrans2D1" presStyleIdx="3" presStyleCnt="4" custScaleX="288165" custScaleY="846624" custLinFactNeighborY="1"/>
      <dgm:spPr/>
      <dgm:t>
        <a:bodyPr/>
        <a:lstStyle/>
        <a:p>
          <a:endParaRPr lang="zh-TW" altLang="en-US"/>
        </a:p>
      </dgm:t>
    </dgm:pt>
    <dgm:pt modelId="{2A5BE820-1723-460D-B578-58CB140F9D40}" type="pres">
      <dgm:prSet presAssocID="{29725D56-9B94-4ED1-84D8-F42D3905A092}" presName="child" presStyleLbl="alignAccFollow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442A6E9-6634-4B7A-847E-A20E08F2180F}" type="presOf" srcId="{D670E7F5-3428-45E4-9D95-32521174BAB0}" destId="{B443A862-BDD4-4652-AFF0-67E60FAA4668}" srcOrd="0" destOrd="0" presId="urn:microsoft.com/office/officeart/2005/8/layout/lProcess1"/>
    <dgm:cxn modelId="{0C6E6B05-335B-47BF-B7E8-60B0D21D91B5}" type="presOf" srcId="{9E64A9EF-7290-42CD-BEBC-100C84F86ECE}" destId="{6CDD4973-AF2A-48EF-BDE9-6DA06BF38DEE}" srcOrd="0" destOrd="0" presId="urn:microsoft.com/office/officeart/2005/8/layout/lProcess1"/>
    <dgm:cxn modelId="{FB8D106B-909C-4E61-8B3D-D6DC458211AF}" type="presOf" srcId="{52FD9E6B-462D-4AB1-9ED8-0E585A076224}" destId="{6EE85FFA-38DC-4358-88A7-BA8E2F71C8BD}" srcOrd="0" destOrd="0" presId="urn:microsoft.com/office/officeart/2005/8/layout/lProcess1"/>
    <dgm:cxn modelId="{48F8F47B-9DB9-493B-9A47-CA61AED12F47}" srcId="{C08BC7E9-5F45-4116-B6DD-1D8A596AAAB5}" destId="{B503CAC9-1399-4F09-ABE4-A55ACC3386CD}" srcOrd="1" destOrd="0" parTransId="{3723E3B2-C062-4ECD-B8CB-C2D31B797E98}" sibTransId="{9062135C-D0CF-4B18-B3B8-F8B70F6AF2C7}"/>
    <dgm:cxn modelId="{F0BF8AED-FABC-4B1C-88C5-CA3DD54F2CC5}" type="presOf" srcId="{465925CB-2E18-4821-8675-A4647C28F25A}" destId="{D4F39175-1846-4141-AC62-CE1650035869}" srcOrd="0" destOrd="0" presId="urn:microsoft.com/office/officeart/2005/8/layout/lProcess1"/>
    <dgm:cxn modelId="{0AC4FC19-27D9-48BF-A92A-4D35CC64F84A}" srcId="{C08BC7E9-5F45-4116-B6DD-1D8A596AAAB5}" destId="{52FD9E6B-462D-4AB1-9ED8-0E585A076224}" srcOrd="0" destOrd="0" parTransId="{D6DF15CE-17B9-4472-96F3-F06267871A3D}" sibTransId="{D670E7F5-3428-45E4-9D95-32521174BAB0}"/>
    <dgm:cxn modelId="{22333C79-8DA1-4049-B57E-82ED4F49027B}" type="presOf" srcId="{29725D56-9B94-4ED1-84D8-F42D3905A092}" destId="{2A5BE820-1723-460D-B578-58CB140F9D40}" srcOrd="0" destOrd="0" presId="urn:microsoft.com/office/officeart/2005/8/layout/lProcess1"/>
    <dgm:cxn modelId="{C6DCB912-589D-4C72-B182-4CD2FAA23E84}" srcId="{4A150D70-C752-45B8-BE4D-7C14FCAD29BD}" destId="{C08BC7E9-5F45-4116-B6DD-1D8A596AAAB5}" srcOrd="0" destOrd="0" parTransId="{2570349B-E87B-4CB9-B702-0FF018650626}" sibTransId="{5AAFB8BA-C05A-43A9-80B4-BFBF65EF0EE0}"/>
    <dgm:cxn modelId="{D3F61FE3-EDB0-4065-9810-663922FDB269}" type="presOf" srcId="{C08BC7E9-5F45-4116-B6DD-1D8A596AAAB5}" destId="{D8E05B7D-2903-4241-8B7B-0AD11C3DBB1C}" srcOrd="0" destOrd="0" presId="urn:microsoft.com/office/officeart/2005/8/layout/lProcess1"/>
    <dgm:cxn modelId="{CA03F282-14C9-4D6E-87F5-D45AA47ECF8A}" type="presOf" srcId="{C5586858-54EB-4A86-8A37-C3F601495447}" destId="{0EA228A7-C77A-4704-9E20-C2C1A7B72675}" srcOrd="0" destOrd="0" presId="urn:microsoft.com/office/officeart/2005/8/layout/lProcess1"/>
    <dgm:cxn modelId="{316F2A65-A6EC-454A-961D-76BEEC5753E4}" srcId="{C5586858-54EB-4A86-8A37-C3F601495447}" destId="{29725D56-9B94-4ED1-84D8-F42D3905A092}" srcOrd="1" destOrd="0" parTransId="{A65E74DE-A8EB-4AC7-83A6-D22F221A945F}" sibTransId="{DF716716-8D80-4434-B8B5-C6C2B78C83A3}"/>
    <dgm:cxn modelId="{7D18C326-1B59-4C68-A48B-44948F82342F}" type="presOf" srcId="{4A150D70-C752-45B8-BE4D-7C14FCAD29BD}" destId="{B04863D8-0450-4E15-B020-A9FB8F02E441}" srcOrd="0" destOrd="0" presId="urn:microsoft.com/office/officeart/2005/8/layout/lProcess1"/>
    <dgm:cxn modelId="{6BF07B8A-56E3-45E9-8A4C-26554DD85C79}" type="presOf" srcId="{A964D686-EBE6-4909-9C64-618A1227AE59}" destId="{6BE4B4CA-36F5-43D1-95BE-883078BEE2AB}" srcOrd="0" destOrd="0" presId="urn:microsoft.com/office/officeart/2005/8/layout/lProcess1"/>
    <dgm:cxn modelId="{C53084E2-9AF5-440D-9DA0-99BB8EE101D7}" srcId="{C5586858-54EB-4A86-8A37-C3F601495447}" destId="{A964D686-EBE6-4909-9C64-618A1227AE59}" srcOrd="0" destOrd="0" parTransId="{9E64A9EF-7290-42CD-BEBC-100C84F86ECE}" sibTransId="{465925CB-2E18-4821-8675-A4647C28F25A}"/>
    <dgm:cxn modelId="{8C20EDD8-C7A9-46DE-8FA8-948CF43E8B80}" srcId="{4A150D70-C752-45B8-BE4D-7C14FCAD29BD}" destId="{C5586858-54EB-4A86-8A37-C3F601495447}" srcOrd="1" destOrd="0" parTransId="{907F920B-485E-4576-8E58-133F88793DFA}" sibTransId="{AFB80A2A-6952-4A1A-83DE-2D40C50C9DA3}"/>
    <dgm:cxn modelId="{4DFA710B-97C7-4442-82AD-8482AB18C005}" type="presOf" srcId="{D6DF15CE-17B9-4472-96F3-F06267871A3D}" destId="{51222296-95AB-441C-A867-A889F4D76C83}" srcOrd="0" destOrd="0" presId="urn:microsoft.com/office/officeart/2005/8/layout/lProcess1"/>
    <dgm:cxn modelId="{3DBB8301-72EA-493C-BA10-5DA289503B11}" type="presOf" srcId="{B503CAC9-1399-4F09-ABE4-A55ACC3386CD}" destId="{BB212333-BAAB-4341-BE4D-60618D5DB5BE}" srcOrd="0" destOrd="0" presId="urn:microsoft.com/office/officeart/2005/8/layout/lProcess1"/>
    <dgm:cxn modelId="{DC4F6C8F-A4CC-4331-97D2-A11B02F86A5B}" type="presParOf" srcId="{B04863D8-0450-4E15-B020-A9FB8F02E441}" destId="{26C6B115-D0B0-4DA2-8CA7-7E02806041F3}" srcOrd="0" destOrd="0" presId="urn:microsoft.com/office/officeart/2005/8/layout/lProcess1"/>
    <dgm:cxn modelId="{0AEA0B73-CCDC-4028-ADBF-E30437E22AA2}" type="presParOf" srcId="{26C6B115-D0B0-4DA2-8CA7-7E02806041F3}" destId="{D8E05B7D-2903-4241-8B7B-0AD11C3DBB1C}" srcOrd="0" destOrd="0" presId="urn:microsoft.com/office/officeart/2005/8/layout/lProcess1"/>
    <dgm:cxn modelId="{B5360A5B-899B-4813-8A55-39E6E0BA30CB}" type="presParOf" srcId="{26C6B115-D0B0-4DA2-8CA7-7E02806041F3}" destId="{51222296-95AB-441C-A867-A889F4D76C83}" srcOrd="1" destOrd="0" presId="urn:microsoft.com/office/officeart/2005/8/layout/lProcess1"/>
    <dgm:cxn modelId="{779C712A-B13D-4D96-BB89-A7576967CD4F}" type="presParOf" srcId="{26C6B115-D0B0-4DA2-8CA7-7E02806041F3}" destId="{6EE85FFA-38DC-4358-88A7-BA8E2F71C8BD}" srcOrd="2" destOrd="0" presId="urn:microsoft.com/office/officeart/2005/8/layout/lProcess1"/>
    <dgm:cxn modelId="{BEE6C732-15B8-446C-9828-9A9F3D18CF33}" type="presParOf" srcId="{26C6B115-D0B0-4DA2-8CA7-7E02806041F3}" destId="{B443A862-BDD4-4652-AFF0-67E60FAA4668}" srcOrd="3" destOrd="0" presId="urn:microsoft.com/office/officeart/2005/8/layout/lProcess1"/>
    <dgm:cxn modelId="{273B485B-6274-4F60-A37F-BFB27E95D4E3}" type="presParOf" srcId="{26C6B115-D0B0-4DA2-8CA7-7E02806041F3}" destId="{BB212333-BAAB-4341-BE4D-60618D5DB5BE}" srcOrd="4" destOrd="0" presId="urn:microsoft.com/office/officeart/2005/8/layout/lProcess1"/>
    <dgm:cxn modelId="{6D0227C2-F50E-4A7A-BD21-FFBA3D407832}" type="presParOf" srcId="{B04863D8-0450-4E15-B020-A9FB8F02E441}" destId="{A0779F35-64AC-46BE-8EE5-43C9D04E9D8D}" srcOrd="1" destOrd="0" presId="urn:microsoft.com/office/officeart/2005/8/layout/lProcess1"/>
    <dgm:cxn modelId="{280FA802-F490-4A5C-BFE9-3AF6540C927D}" type="presParOf" srcId="{B04863D8-0450-4E15-B020-A9FB8F02E441}" destId="{4A57F9DA-539C-40DD-9177-B1A36EE3FA69}" srcOrd="2" destOrd="0" presId="urn:microsoft.com/office/officeart/2005/8/layout/lProcess1"/>
    <dgm:cxn modelId="{357E844E-A9E2-4F2E-9FE0-C467B31951A5}" type="presParOf" srcId="{4A57F9DA-539C-40DD-9177-B1A36EE3FA69}" destId="{0EA228A7-C77A-4704-9E20-C2C1A7B72675}" srcOrd="0" destOrd="0" presId="urn:microsoft.com/office/officeart/2005/8/layout/lProcess1"/>
    <dgm:cxn modelId="{ECEED129-BD21-40B0-AE11-0A924260327E}" type="presParOf" srcId="{4A57F9DA-539C-40DD-9177-B1A36EE3FA69}" destId="{6CDD4973-AF2A-48EF-BDE9-6DA06BF38DEE}" srcOrd="1" destOrd="0" presId="urn:microsoft.com/office/officeart/2005/8/layout/lProcess1"/>
    <dgm:cxn modelId="{C8A4F09C-447A-4E2A-AD5D-048B19F44C2D}" type="presParOf" srcId="{4A57F9DA-539C-40DD-9177-B1A36EE3FA69}" destId="{6BE4B4CA-36F5-43D1-95BE-883078BEE2AB}" srcOrd="2" destOrd="0" presId="urn:microsoft.com/office/officeart/2005/8/layout/lProcess1"/>
    <dgm:cxn modelId="{04599C71-5452-4B56-B64C-8B8527389EA3}" type="presParOf" srcId="{4A57F9DA-539C-40DD-9177-B1A36EE3FA69}" destId="{D4F39175-1846-4141-AC62-CE1650035869}" srcOrd="3" destOrd="0" presId="urn:microsoft.com/office/officeart/2005/8/layout/lProcess1"/>
    <dgm:cxn modelId="{3D6106BF-B9B5-46B2-9183-BF81AE21FC0B}" type="presParOf" srcId="{4A57F9DA-539C-40DD-9177-B1A36EE3FA69}" destId="{2A5BE820-1723-460D-B578-58CB140F9D40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63A08-F555-4466-9997-21144537E372}" type="datetimeFigureOut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0D007-66EB-4149-80B5-1A791BE5C7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1861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0D007-66EB-4149-80B5-1A791BE5C7FB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5508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4E20104-3303-43C3-82D7-598B87E8637E}" type="slidenum"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</a:rPr>
              <a:pPr>
                <a:spcBef>
                  <a:spcPct val="0"/>
                </a:spcBef>
              </a:pPr>
              <a:t>42</a:t>
            </a:fld>
            <a:endParaRPr lang="zh-TW" altLang="en-US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2822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0035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30003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8CAEBF3-217B-40E8-B5F8-E9BD51C365A9}" type="slidenum">
              <a:rPr lang="en-US" altLang="zh-TW">
                <a:latin typeface="Tahoma" panose="020B0604030504040204" pitchFamily="34" charset="0"/>
              </a:rPr>
              <a:pPr eaLnBrk="1" hangingPunct="1">
                <a:spcBef>
                  <a:spcPct val="0"/>
                </a:spcBef>
              </a:pPr>
              <a:t>43</a:t>
            </a:fld>
            <a:endParaRPr lang="en-US" altLang="zh-TW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091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1059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3010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CFBF809-9884-4647-94ED-F9A7E6FEDFC7}" type="slidenum">
              <a:rPr lang="zh-TW" altLang="en-US">
                <a:latin typeface="Tahoma" panose="020B0604030504040204" pitchFamily="34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zh-TW" altLang="en-US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04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2662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BA41B09-8750-4BBD-BC2A-219FFD9A6BB5}" type="slidenum"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</a:rPr>
              <a:pPr>
                <a:spcBef>
                  <a:spcPct val="0"/>
                </a:spcBef>
              </a:pPr>
              <a:t>45</a:t>
            </a:fld>
            <a:endParaRPr lang="zh-TW" altLang="en-US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355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286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069DAB6-FA93-4E4D-8D61-9F76CC606CED}" type="slidenum"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</a:rPr>
              <a:pPr>
                <a:spcBef>
                  <a:spcPct val="0"/>
                </a:spcBef>
              </a:pPr>
              <a:t>46</a:t>
            </a:fld>
            <a:endParaRPr lang="zh-TW" altLang="en-US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1165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307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BF47C53-EC43-4EB3-AE2E-130CF63D169A}" type="slidenum"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</a:rPr>
              <a:pPr>
                <a:spcBef>
                  <a:spcPct val="0"/>
                </a:spcBef>
              </a:pPr>
              <a:t>47</a:t>
            </a:fld>
            <a:endParaRPr lang="zh-TW" altLang="en-US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0885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208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3020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444E6A1-B10B-4186-A6CD-C61BAC9CAD47}" type="slidenum">
              <a:rPr lang="en-US" altLang="zh-TW">
                <a:latin typeface="Tahoma" panose="020B0604030504040204" pitchFamily="34" charset="0"/>
              </a:rPr>
              <a:pPr eaLnBrk="1" hangingPunct="1">
                <a:spcBef>
                  <a:spcPct val="0"/>
                </a:spcBef>
              </a:pPr>
              <a:t>48</a:t>
            </a:fld>
            <a:endParaRPr lang="en-US" altLang="zh-TW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96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3107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30310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4E54267-DF18-4B8B-8A6C-C4B337F87B63}" type="slidenum">
              <a:rPr lang="en-US" altLang="zh-TW">
                <a:latin typeface="Tahoma" panose="020B0604030504040204" pitchFamily="34" charset="0"/>
              </a:rPr>
              <a:pPr eaLnBrk="1" hangingPunct="1">
                <a:spcBef>
                  <a:spcPct val="0"/>
                </a:spcBef>
              </a:pPr>
              <a:t>49</a:t>
            </a:fld>
            <a:endParaRPr lang="en-US" altLang="zh-TW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08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3277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2FE260F-EE89-4EB6-AE99-560579F9AC9A}" type="slidenum"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</a:rPr>
              <a:pPr>
                <a:spcBef>
                  <a:spcPct val="0"/>
                </a:spcBef>
              </a:pPr>
              <a:t>50</a:t>
            </a:fld>
            <a:endParaRPr lang="zh-TW" altLang="en-US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1427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24A32-37DA-4672-BF41-2E7C6DEC53B5}" type="slidenum">
              <a:rPr lang="en-US" altLang="zh-TW"/>
              <a:pPr/>
              <a:t>51</a:t>
            </a:fld>
            <a:endParaRPr lang="en-US" altLang="zh-TW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74999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E2EB336-2D60-412E-9654-8BA51D381680}" type="slidenum">
              <a:rPr lang="en-US" altLang="zh-TW">
                <a:latin typeface="Tahoma" panose="020B0604030504040204" pitchFamily="34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zh-TW">
              <a:latin typeface="Tahoma" panose="020B0604030504040204" pitchFamily="34" charset="0"/>
            </a:endParaRPr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450574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CE6A46-6AC1-4AD2-B33E-9572B7D42388}" type="slidenum">
              <a:rPr lang="en-US" altLang="zh-TW"/>
              <a:pPr/>
              <a:t>53</a:t>
            </a:fld>
            <a:endParaRPr lang="en-US" altLang="zh-TW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84647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37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991" y="4342939"/>
            <a:ext cx="5030018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1" tIns="45716" rIns="91431" bIns="45716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14007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63" name="備忘稿版面配置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en-US" smtClean="0"/>
          </a:p>
        </p:txBody>
      </p:sp>
      <p:sp>
        <p:nvSpPr>
          <p:cNvPr id="2969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8172F7D9-6758-418A-BF3F-AF8622883435}" type="slidenum">
              <a:rPr lang="zh-TW" altLang="en-US"/>
              <a:pPr eaLnBrk="1" hangingPunct="1">
                <a:spcBef>
                  <a:spcPct val="0"/>
                </a:spcBef>
              </a:pPr>
              <a:t>114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136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E288482-B8EE-46CA-BDE3-0BCDD472732B}" type="slidenum">
              <a:rPr lang="en-US" altLang="zh-TW">
                <a:latin typeface="Tahoma" panose="020B0604030504040204" pitchFamily="34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zh-TW">
              <a:latin typeface="Tahoma" panose="020B0604030504040204" pitchFamily="34" charset="0"/>
            </a:endParaRPr>
          </a:p>
        </p:txBody>
      </p:sp>
      <p:sp>
        <p:nvSpPr>
          <p:cNvPr id="297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638852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22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630A62F-C4D1-453F-B849-A1626BC6C8E0}" type="slidenum"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</a:rPr>
              <a:pPr>
                <a:spcBef>
                  <a:spcPct val="0"/>
                </a:spcBef>
              </a:pPr>
              <a:t>36</a:t>
            </a:fld>
            <a:endParaRPr lang="zh-TW" altLang="en-US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5952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4340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3FFCE78-ED57-44AC-B5EE-A9F3AA1C67EC}" type="slidenum"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</a:rPr>
              <a:pPr>
                <a:spcBef>
                  <a:spcPct val="0"/>
                </a:spcBef>
              </a:pPr>
              <a:t>37</a:t>
            </a:fld>
            <a:endParaRPr lang="zh-TW" altLang="en-US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8012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638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72CE902-D5C0-42AA-A696-63C37908D31A}" type="slidenum"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</a:rPr>
              <a:pPr>
                <a:spcBef>
                  <a:spcPct val="0"/>
                </a:spcBef>
              </a:pPr>
              <a:t>38</a:t>
            </a:fld>
            <a:endParaRPr lang="zh-TW" altLang="en-US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8811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184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9D5FA17-222F-4402-AC2D-A7E4542E35EC}" type="slidenum"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</a:rPr>
              <a:pPr>
                <a:spcBef>
                  <a:spcPct val="0"/>
                </a:spcBef>
              </a:pPr>
              <a:t>39</a:t>
            </a:fld>
            <a:endParaRPr lang="zh-TW" altLang="en-US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7240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D6648A5-CC63-4E19-91A2-2B6E80CDF364}" type="slidenum"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</a:rPr>
              <a:pPr>
                <a:spcBef>
                  <a:spcPct val="0"/>
                </a:spcBef>
              </a:pPr>
              <a:t>40</a:t>
            </a:fld>
            <a:endParaRPr lang="zh-TW" altLang="en-US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9216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8BDEADA-9D26-4BD5-A94C-D732FE7F6955}" type="slidenum">
              <a:rPr lang="zh-TW" altLang="en-US" smtClean="0">
                <a:latin typeface="Times New Roman" panose="02020603050405020304" pitchFamily="18" charset="0"/>
                <a:ea typeface="標楷體" panose="03000509000000000000" pitchFamily="65" charset="-120"/>
              </a:rPr>
              <a:pPr>
                <a:spcBef>
                  <a:spcPct val="0"/>
                </a:spcBef>
              </a:pPr>
              <a:t>41</a:t>
            </a:fld>
            <a:endParaRPr lang="zh-TW" altLang="en-US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274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8663-83E8-4696-B1AB-318869900990}" type="datetime1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設計者：中華談判學院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317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659D0-EA40-4694-8B40-D07ECB77D6ED}" type="datetime1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設計者：中華談判學院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2468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DA89-97B8-454B-B5C8-72FCE6A2B3C6}" type="datetime1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設計者：中華談判學院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583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D9A3-0AF5-413F-BF75-FD1750D5064F}" type="datetime1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設計者：中華談判學院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779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FFCC5-E0C7-4FDD-854F-64A7D456ECF2}" type="datetime1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設計者：中華談判學院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986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168C9-12CA-4500-A78A-EAD0D55E20B4}" type="datetime1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設計者：中華談判學院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415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AB36-E3BB-4A9C-B159-885E7E97C5BE}" type="datetime1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設計者：中華談判學院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850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C29CE-19FE-4EB2-862C-DD1A4C479106}" type="datetime1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設計者：中華談判學院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1150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5E046-2080-41C9-8682-3AC102127BED}" type="datetime1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設計者：中華談判學院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996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61B1A-944C-401A-A9EA-7DC3708CD874}" type="datetime1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設計者：中華談判學院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5178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DF72D-464E-4B0B-8BED-660FB1B3ACB5}" type="datetime1">
              <a:rPr lang="zh-TW" altLang="en-US" smtClean="0"/>
              <a:t>2016/11/15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TW" altLang="en-US" smtClean="0"/>
              <a:t>設計者：中華談判學院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887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</a:lstStyle>
          <a:p>
            <a:fld id="{5B13E464-ACB7-4C85-9B24-E430149432E5}" type="datetime1">
              <a:rPr lang="zh-TW" altLang="en-US" smtClean="0"/>
              <a:t>2016/11/15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</a:lstStyle>
          <a:p>
            <a:r>
              <a:rPr lang="zh-TW" altLang="en-US" smtClean="0"/>
              <a:t>設計者：中華談判學院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標楷體" panose="03000509000000000000" pitchFamily="65" charset="-120"/>
              </a:defRPr>
            </a:lvl1pPr>
          </a:lstStyle>
          <a:p>
            <a:fld id="{77734AFD-1EDC-4A80-89E7-633445BE01E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8061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標楷體" panose="03000509000000000000" pitchFamily="65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hyperlink" Target="3&#20491;&#26696;-&#24478;&#19968;&#28961;&#25152;&#26377;&#21040;&#28961;&#25152;&#19981;&#26377;.fl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2&#20491;&#26696;-&#28608;&#21237;-&#22823;&#30526;&#37504;&#34892;-&#22818;&#39438;&#22763;.flv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1&#20491;&#26696;-&#28608;&#21237;-&#20154;&#30340;&#19968;&#29983;-&#26085;&#26412;&#21205;&#30059;.flv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PPAP%20Pen%20Pineapple%20Apple%20Pen%20-%20YouTube%20(360p).mp4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69731" y="1312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5400" dirty="0" smtClean="0">
                <a:solidFill>
                  <a:srgbClr val="FF0000"/>
                </a:solidFill>
              </a:rPr>
              <a:t>人生沒有劇本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56" y="2363080"/>
            <a:ext cx="3169741" cy="2970550"/>
          </a:xfrm>
          <a:prstGeom prst="rect">
            <a:avLst/>
          </a:prstGeom>
        </p:spPr>
      </p:pic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3739055" y="2017986"/>
            <a:ext cx="10515600" cy="4351338"/>
          </a:xfrm>
        </p:spPr>
        <p:txBody>
          <a:bodyPr/>
          <a:lstStyle/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1026" name="Picture 2" descr="https://tse2.mm.bing.net/th?id=OIP.M2684180f01e2fcdae176542d63d7a0d7o2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04" y="3804270"/>
            <a:ext cx="2325292" cy="20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se1.mm.bing.net/th?id=OIP.Md5cd8f6b532c86ffc2dfa950b2d4a7e5o2&amp;pid=15.1&amp;P=0&amp;w=206&amp;h=1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5" y="3848355"/>
            <a:ext cx="2811199" cy="20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se3.mm.bing.net/th?id=OIP.Mb4470a0fbd28b8196977ce605297a298o0&amp;pid=15.1&amp;P=0&amp;w=191&amp;h=1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04" y="1892903"/>
            <a:ext cx="2325292" cy="191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tse2.mm.bing.net/th?id=OIP.M5b213388091e8507479ff2b4118edf12o1&amp;pid=15.1&amp;P=0&amp;w=321&amp;h=1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11" y="1929817"/>
            <a:ext cx="3197563" cy="199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tse1.mm.bing.net/th?id=OIP.M3b9a2f8cd0238636c54350e4326c9f1bo1&amp;pid=15.1&amp;P=0&amp;w=300&amp;h=3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994" y="3908263"/>
            <a:ext cx="2135675" cy="195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tse1.mm.bing.net/th?id=OIP.Mb19e04179133e538da37c5bee3afb30bH1&amp;pid=15.1&amp;P=0&amp;w=228&amp;h=16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4" y="1929817"/>
            <a:ext cx="2796738" cy="19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1739688" y="49587"/>
            <a:ext cx="1150045" cy="5837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712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6003" y="3036948"/>
            <a:ext cx="45931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000" b="1" dirty="0" smtClean="0"/>
              <a:t>川普總統</a:t>
            </a:r>
            <a:r>
              <a:rPr lang="en-US" altLang="zh-TW" sz="6000" b="1" dirty="0" smtClean="0">
                <a:solidFill>
                  <a:srgbClr val="FF0000"/>
                </a:solidFill>
              </a:rPr>
              <a:t/>
            </a:r>
            <a:br>
              <a:rPr lang="en-US" altLang="zh-TW" sz="6000" b="1" dirty="0" smtClean="0">
                <a:solidFill>
                  <a:srgbClr val="FF0000"/>
                </a:solidFill>
              </a:rPr>
            </a:br>
            <a:r>
              <a:rPr lang="zh-TW" altLang="en-US" sz="6000" b="1" dirty="0" smtClean="0">
                <a:solidFill>
                  <a:srgbClr val="FF0000"/>
                </a:solidFill>
              </a:rPr>
              <a:t>人生</a:t>
            </a:r>
            <a:r>
              <a:rPr lang="zh-TW" altLang="en-US" sz="6000" b="1" dirty="0">
                <a:solidFill>
                  <a:srgbClr val="FF0000"/>
                </a:solidFill>
              </a:rPr>
              <a:t>沒有</a:t>
            </a:r>
            <a:r>
              <a:rPr lang="zh-TW" altLang="en-US" sz="6000" b="1" dirty="0" smtClean="0">
                <a:solidFill>
                  <a:srgbClr val="FF0000"/>
                </a:solidFill>
              </a:rPr>
              <a:t>劇本</a:t>
            </a:r>
            <a:r>
              <a:rPr lang="en-US" altLang="zh-TW" sz="6000" dirty="0" smtClean="0">
                <a:solidFill>
                  <a:srgbClr val="FF0000"/>
                </a:solidFill>
              </a:rPr>
              <a:t/>
            </a:r>
            <a:br>
              <a:rPr lang="en-US" altLang="zh-TW" sz="6000" dirty="0" smtClean="0">
                <a:solidFill>
                  <a:srgbClr val="FF0000"/>
                </a:solidFill>
              </a:rPr>
            </a:br>
            <a:r>
              <a:rPr lang="en-US" altLang="zh-TW" sz="6000" dirty="0" smtClean="0">
                <a:solidFill>
                  <a:srgbClr val="FF0000"/>
                </a:solidFill>
              </a:rPr>
              <a:t/>
            </a:r>
            <a:br>
              <a:rPr lang="en-US" altLang="zh-TW" sz="6000" dirty="0" smtClean="0">
                <a:solidFill>
                  <a:srgbClr val="FF0000"/>
                </a:solidFill>
              </a:rPr>
            </a:br>
            <a:r>
              <a:rPr lang="zh-TW" altLang="en-US" dirty="0" smtClean="0"/>
              <a:t>他選上全球意外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川普成功談判學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/>
              <a:t>一向不按牌理出</a:t>
            </a:r>
            <a:r>
              <a:rPr lang="zh-TW" altLang="en-US" b="1" dirty="0" smtClean="0"/>
              <a:t>牌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成功靠意志力指數</a:t>
            </a:r>
            <a:r>
              <a:rPr lang="zh-TW" altLang="en-US" b="1" dirty="0"/>
              <a:t/>
            </a:r>
            <a:br>
              <a:rPr lang="zh-TW" altLang="en-US" b="1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10</a:t>
            </a:fld>
            <a:endParaRPr lang="zh-TW" altLang="en-US"/>
          </a:p>
        </p:txBody>
      </p:sp>
      <p:pic>
        <p:nvPicPr>
          <p:cNvPr id="1026" name="Picture 2" descr="https://tse2.mm.bing.net/th?id=OIP.M17ddd0c32fec44c249e903c988eb226fo2&amp;pid=15.1&amp;P=0&amp;w=270&amp;h=1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10" y="1181134"/>
            <a:ext cx="6150379" cy="430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73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十四</a:t>
            </a:r>
            <a:r>
              <a:rPr lang="en-US" altLang="zh-TW" b="1" dirty="0">
                <a:solidFill>
                  <a:srgbClr val="FF0000"/>
                </a:solidFill>
              </a:rPr>
              <a:t>.</a:t>
            </a:r>
            <a:r>
              <a:rPr lang="zh-TW" altLang="en-US" b="1" dirty="0">
                <a:solidFill>
                  <a:srgbClr val="FF0000"/>
                </a:solidFill>
              </a:rPr>
              <a:t>把握機緣完成命運交響曲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b="1" dirty="0"/>
          </a:p>
          <a:p>
            <a:pPr marL="0" indent="0">
              <a:buNone/>
            </a:pPr>
            <a:endParaRPr lang="en-US" altLang="zh-TW" b="1" dirty="0" smtClean="0"/>
          </a:p>
          <a:p>
            <a:pPr marL="0" indent="0">
              <a:buNone/>
            </a:pPr>
            <a:endParaRPr lang="en-US" altLang="zh-TW" b="1" dirty="0"/>
          </a:p>
          <a:p>
            <a:pPr marL="0" indent="0">
              <a:buNone/>
            </a:pPr>
            <a:endParaRPr lang="en-US" altLang="zh-TW" b="1" dirty="0" smtClean="0"/>
          </a:p>
          <a:p>
            <a:pPr marL="0" indent="0">
              <a:buNone/>
            </a:pPr>
            <a:endParaRPr lang="en-US" altLang="zh-TW" b="1" dirty="0"/>
          </a:p>
          <a:p>
            <a:pPr marL="0" indent="0">
              <a:buNone/>
            </a:pPr>
            <a:endParaRPr lang="en-US" altLang="zh-TW" b="1" dirty="0" smtClean="0"/>
          </a:p>
          <a:p>
            <a:pPr marL="0" indent="0">
              <a:buNone/>
            </a:pPr>
            <a:endParaRPr lang="en-US" altLang="zh-TW" b="1" dirty="0"/>
          </a:p>
          <a:p>
            <a:pPr marL="0" indent="0" algn="ctr">
              <a:buNone/>
            </a:pPr>
            <a:r>
              <a:rPr lang="zh-TW" altLang="en-US" sz="3600" b="1" dirty="0" smtClean="0"/>
              <a:t>人生</a:t>
            </a:r>
            <a:r>
              <a:rPr lang="zh-TW" altLang="en-US" sz="3600" b="1" dirty="0"/>
              <a:t>有劇本？沒有劇本</a:t>
            </a:r>
            <a:r>
              <a:rPr lang="zh-TW" altLang="en-US" sz="3600" b="1" dirty="0" smtClean="0"/>
              <a:t>？答案：</a:t>
            </a:r>
            <a:r>
              <a:rPr lang="en-US" altLang="zh-TW" sz="3600" b="1" dirty="0"/>
              <a:t> </a:t>
            </a:r>
            <a:r>
              <a:rPr lang="zh-TW" altLang="en-US" sz="3600" b="1" dirty="0" smtClean="0"/>
              <a:t>（         ）</a:t>
            </a:r>
            <a:endParaRPr lang="zh-TW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839775"/>
              </p:ext>
            </p:extLst>
          </p:nvPr>
        </p:nvGraphicFramePr>
        <p:xfrm>
          <a:off x="1510747" y="1802572"/>
          <a:ext cx="9521688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0844"/>
                <a:gridCol w="4760844"/>
              </a:tblGrid>
              <a:tr h="702089">
                <a:tc>
                  <a:txBody>
                    <a:bodyPr/>
                    <a:lstStyle/>
                    <a:p>
                      <a:r>
                        <a:rPr lang="zh-TW" altLang="en-US" sz="4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</a:t>
                      </a:r>
                      <a:endParaRPr lang="zh-TW" altLang="en-US" sz="4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4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緣</a:t>
                      </a:r>
                      <a:endParaRPr lang="zh-TW" altLang="en-US" sz="44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034371"/>
              </p:ext>
            </p:extLst>
          </p:nvPr>
        </p:nvGraphicFramePr>
        <p:xfrm>
          <a:off x="1510747" y="2903755"/>
          <a:ext cx="9521688" cy="2045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0844"/>
                <a:gridCol w="4760844"/>
              </a:tblGrid>
              <a:tr h="681977">
                <a:tc>
                  <a:txBody>
                    <a:bodyPr/>
                    <a:lstStyle/>
                    <a:p>
                      <a:r>
                        <a:rPr lang="zh-TW" altLang="en-US" sz="3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多碰撞</a:t>
                      </a:r>
                      <a:endParaRPr lang="zh-TW" altLang="en-US" sz="36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6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造緣</a:t>
                      </a:r>
                      <a:endParaRPr lang="zh-TW" altLang="en-US" sz="36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1977">
                <a:tc>
                  <a:txBody>
                    <a:bodyPr/>
                    <a:lstStyle/>
                    <a:p>
                      <a:r>
                        <a:rPr lang="zh-TW" altLang="en-US" sz="3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主動撞</a:t>
                      </a:r>
                      <a:endParaRPr lang="zh-TW" altLang="en-US" sz="3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順緣</a:t>
                      </a:r>
                      <a:endParaRPr lang="zh-TW" altLang="en-US" sz="3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1977">
                <a:tc>
                  <a:txBody>
                    <a:bodyPr/>
                    <a:lstStyle/>
                    <a:p>
                      <a:r>
                        <a:rPr lang="zh-TW" altLang="en-US" sz="3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撞不退</a:t>
                      </a:r>
                      <a:endParaRPr lang="zh-TW" altLang="en-US" sz="3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圓緣</a:t>
                      </a:r>
                      <a:endParaRPr lang="zh-TW" altLang="en-US" sz="36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817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世說新語（成功新法則）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101</a:t>
            </a:fld>
            <a:endParaRPr lang="zh-TW" altLang="en-US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dirty="0" smtClean="0"/>
              <a:t>法則一：成功只給準備好</a:t>
            </a:r>
            <a:r>
              <a:rPr lang="zh-TW" altLang="en-US" dirty="0"/>
              <a:t>的</a:t>
            </a:r>
            <a:r>
              <a:rPr lang="zh-TW" altLang="en-US" dirty="0" smtClean="0"/>
              <a:t>人    （準備好再行動）</a:t>
            </a:r>
            <a:endParaRPr lang="en-US" altLang="zh-TW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dirty="0"/>
              <a:t>法則</a:t>
            </a:r>
            <a:r>
              <a:rPr lang="zh-TW" altLang="en-US" dirty="0" smtClean="0"/>
              <a:t>二：成功只給敢行動的人    （先行動再調整）</a:t>
            </a:r>
            <a:endParaRPr lang="zh-TW" altLang="en-US" dirty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dirty="0" smtClean="0"/>
              <a:t>法則三：成功只給打不退的人    （堅持、解決問題、再行動）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dirty="0" smtClean="0"/>
              <a:t>個案：李律師 </a:t>
            </a:r>
            <a:r>
              <a:rPr lang="en-US" altLang="zh-TW" dirty="0" smtClean="0"/>
              <a:t>80</a:t>
            </a:r>
            <a:r>
              <a:rPr lang="zh-TW" altLang="en-US" dirty="0" smtClean="0"/>
              <a:t>歲仍能上法庭為當事人維權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321216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</a:rPr>
              <a:t>互聯網時代</a:t>
            </a:r>
            <a:r>
              <a:rPr lang="en-US" altLang="zh-TW" sz="4800" dirty="0" smtClean="0">
                <a:solidFill>
                  <a:srgbClr val="FF0000"/>
                </a:solidFill>
              </a:rPr>
              <a:t>-</a:t>
            </a:r>
            <a:r>
              <a:rPr lang="zh-TW" altLang="en-US" sz="4800" dirty="0" smtClean="0">
                <a:solidFill>
                  <a:srgbClr val="FF0000"/>
                </a:solidFill>
              </a:rPr>
              <a:t>人脈決定機會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pic>
        <p:nvPicPr>
          <p:cNvPr id="24578" name="Picture 2" descr="https://tse3.mm.bing.net/th?id=OIP.Me010cb3cc6d3adbe049fc0a0b6b88de6o0&amp;pid=15.1&amp;P=0&amp;w=300&amp;h=3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76" y="2115344"/>
            <a:ext cx="2318064" cy="313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tse1.mm.bing.net/th?id=OIP.M33d835129cd05406028aaf23ad452f61o0&amp;pid=15.1&amp;P=0&amp;w=247&amp;h=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79" y="2115344"/>
            <a:ext cx="4295935" cy="304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820879" y="5287620"/>
            <a:ext cx="5148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ea typeface="超研澤粗圓" panose="02010609010101010101" pitchFamily="49" charset="-120"/>
              </a:rPr>
              <a:t>你自己不貴  就沒有貴人</a:t>
            </a:r>
            <a:endParaRPr lang="zh-TW" altLang="en-US" sz="3600" dirty="0">
              <a:ea typeface="超研澤粗圓" panose="02010609010101010101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363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阿里巴巴馬雲的</a:t>
            </a:r>
            <a:r>
              <a:rPr lang="zh-TW" altLang="en-US" b="1" dirty="0">
                <a:solidFill>
                  <a:srgbClr val="FF0000"/>
                </a:solidFill>
              </a:rPr>
              <a:t>人生</a:t>
            </a:r>
            <a:r>
              <a:rPr lang="zh-TW" altLang="en-US" b="1" dirty="0" smtClean="0">
                <a:solidFill>
                  <a:srgbClr val="FF0000"/>
                </a:solidFill>
              </a:rPr>
              <a:t>故事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31748" name="Picture 4" descr="https://tse2.mm.bing.net/th?id=OIP.Me3db02207592e69caa126a55b781ac10o0&amp;pid=15.1&amp;P=0&amp;w=291&amp;h=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27" y="2277252"/>
            <a:ext cx="5541330" cy="297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s://tse4.mm.bing.net/th?id=OIP.Mc24e9ec5150f762227a2ee465d82f18fo2&amp;pid=15.1&amp;P=0&amp;w=273&amp;h=1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82" y="2277252"/>
            <a:ext cx="4856147" cy="297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103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897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hlinkClick r:id="rId2" action="ppaction://hlinkfile"/>
              </a:rPr>
              <a:t>澳洲尼克</a:t>
            </a:r>
            <a:r>
              <a:rPr lang="zh-TW" altLang="en-US" b="1" dirty="0" smtClean="0">
                <a:solidFill>
                  <a:srgbClr val="FF0000"/>
                </a:solidFill>
              </a:rPr>
              <a:t>的</a:t>
            </a:r>
            <a:r>
              <a:rPr lang="zh-TW" altLang="en-US" b="1" dirty="0">
                <a:solidFill>
                  <a:srgbClr val="FF0000"/>
                </a:solidFill>
              </a:rPr>
              <a:t>人生</a:t>
            </a:r>
            <a:r>
              <a:rPr lang="zh-TW" altLang="en-US" b="1" dirty="0" smtClean="0">
                <a:solidFill>
                  <a:srgbClr val="FF0000"/>
                </a:solidFill>
              </a:rPr>
              <a:t>故事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30724" name="Picture 4" descr="https://tse1.mm.bing.net/th?id=OIP.Ma4783bd234b1a9f664d0375b7a856af3o1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209" y="1825625"/>
            <a:ext cx="3183974" cy="39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https://tse4.mm.bing.net/th?id=OIP.M9f07c68fe14e5fe1e9330c30c9968a3fo0&amp;pid=15.1&amp;P=0&amp;w=236&amp;h=1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28" y="2162838"/>
            <a:ext cx="5203040" cy="363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165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你相信哪一種說法？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00352" y="1847850"/>
            <a:ext cx="10515600" cy="4351338"/>
          </a:xfrm>
        </p:spPr>
        <p:txBody>
          <a:bodyPr/>
          <a:lstStyle/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□</a:t>
            </a:r>
            <a:r>
              <a:rPr lang="en-US" altLang="zh-TW" sz="3200" dirty="0" smtClean="0"/>
              <a:t> </a:t>
            </a:r>
            <a:r>
              <a:rPr lang="en-US" altLang="zh-TW" sz="3200" dirty="0"/>
              <a:t>1.</a:t>
            </a:r>
            <a:r>
              <a:rPr lang="zh-TW" altLang="en-US" sz="3200" dirty="0" smtClean="0"/>
              <a:t>命裡該有終須有、命裡若無莫強求</a:t>
            </a:r>
            <a:endParaRPr lang="en-US" altLang="zh-TW" sz="3200" dirty="0" smtClean="0"/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□ </a:t>
            </a:r>
            <a:r>
              <a:rPr lang="en-US" altLang="zh-TW" sz="3200" dirty="0" smtClean="0"/>
              <a:t>2</a:t>
            </a:r>
            <a:r>
              <a:rPr lang="en-US" altLang="zh-TW" sz="3200" dirty="0"/>
              <a:t>.</a:t>
            </a:r>
            <a:r>
              <a:rPr lang="zh-TW" altLang="en-US" sz="3200" dirty="0" smtClean="0"/>
              <a:t>強</a:t>
            </a:r>
            <a:r>
              <a:rPr lang="zh-TW" altLang="en-US" sz="3200" dirty="0"/>
              <a:t>摘的瓜</a:t>
            </a:r>
            <a:r>
              <a:rPr lang="zh-TW" altLang="en-US" sz="3200" dirty="0" smtClean="0"/>
              <a:t>不甜</a:t>
            </a:r>
            <a:endParaRPr lang="en-US" altLang="zh-TW" sz="3200" dirty="0" smtClean="0"/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□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dirty="0" smtClean="0"/>
              <a:t>3</a:t>
            </a:r>
            <a:r>
              <a:rPr lang="en-US" altLang="zh-TW" sz="3200" dirty="0"/>
              <a:t>.</a:t>
            </a:r>
            <a:r>
              <a:rPr lang="zh-TW" altLang="en-US" sz="3200" dirty="0" smtClean="0"/>
              <a:t>命中註定，半點不由人</a:t>
            </a:r>
            <a:endParaRPr lang="en-US" altLang="zh-TW" sz="3200" dirty="0" smtClean="0"/>
          </a:p>
          <a:p>
            <a:pPr marL="0" indent="0">
              <a:lnSpc>
                <a:spcPts val="4500"/>
              </a:lnSpc>
              <a:spcBef>
                <a:spcPts val="0"/>
              </a:spcBef>
              <a:buNone/>
            </a:pPr>
            <a:r>
              <a:rPr lang="zh-TW" altLang="en-US" sz="4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□</a:t>
            </a:r>
            <a:r>
              <a:rPr lang="en-US" altLang="zh-TW" sz="3200" dirty="0"/>
              <a:t> </a:t>
            </a:r>
            <a:r>
              <a:rPr lang="en-US" altLang="zh-TW" sz="3200" dirty="0" smtClean="0"/>
              <a:t>4.</a:t>
            </a:r>
            <a:r>
              <a:rPr lang="zh-TW" altLang="en-US" sz="3200" dirty="0" smtClean="0"/>
              <a:t>命運捉弄人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105</a:t>
            </a:fld>
            <a:endParaRPr lang="zh-TW" altLang="en-US"/>
          </a:p>
        </p:txBody>
      </p:sp>
      <p:pic>
        <p:nvPicPr>
          <p:cNvPr id="3074" name="Picture 2" descr="https://tse2.mm.bing.net/th?id=OIP.Mb9da6f76eeb1f286e556469a7a7259a3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330358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tse3.mm.bing.net/th?id=OIP.M7e5b716ff95c89b236b3a2a3f1fbac31o0&amp;pid=15.1&amp;P=0&amp;w=315&amp;h=1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21" y="4430110"/>
            <a:ext cx="3372031" cy="17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8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>
                <a:solidFill>
                  <a:srgbClr val="FF0000"/>
                </a:solidFill>
              </a:rPr>
              <a:t>共學</a:t>
            </a:r>
            <a:r>
              <a:rPr lang="zh-TW" altLang="zh-TW" dirty="0" smtClean="0">
                <a:solidFill>
                  <a:srgbClr val="FF0000"/>
                </a:solidFill>
              </a:rPr>
              <a:t>座談會</a:t>
            </a:r>
            <a:r>
              <a:rPr lang="en-US" altLang="zh-TW" dirty="0" smtClean="0">
                <a:solidFill>
                  <a:srgbClr val="FF0000"/>
                </a:solidFill>
              </a:rPr>
              <a:t>      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zh-TW" dirty="0" smtClean="0"/>
              <a:t>研討</a:t>
            </a:r>
            <a:r>
              <a:rPr lang="zh-TW" altLang="zh-TW" dirty="0"/>
              <a:t>一：人生到底有沒有</a:t>
            </a:r>
            <a:r>
              <a:rPr lang="zh-TW" altLang="zh-TW" dirty="0" smtClean="0"/>
              <a:t>劇本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zh-TW" dirty="0" smtClean="0"/>
              <a:t>研討</a:t>
            </a:r>
            <a:r>
              <a:rPr lang="zh-TW" altLang="zh-TW" dirty="0"/>
              <a:t>二：我能夠編寫新劇本嗎？</a:t>
            </a:r>
          </a:p>
          <a:p>
            <a:pPr>
              <a:buFont typeface="Wingdings" panose="05000000000000000000" pitchFamily="2" charset="2"/>
              <a:buChar char="u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106</a:t>
            </a:fld>
            <a:endParaRPr lang="zh-TW" altLang="en-US"/>
          </a:p>
        </p:txBody>
      </p:sp>
      <p:pic>
        <p:nvPicPr>
          <p:cNvPr id="2050" name="Picture 2" descr="可爱问号 可爱问号动态图片 可爱问号图片一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14" y="2294132"/>
            <a:ext cx="3344371" cy="388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5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95388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窮人與富人的差別～思想、態度、心理素質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15638"/>
            <a:ext cx="10515600" cy="474071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dirty="0" smtClean="0"/>
              <a:t>兩者的差別～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 </a:t>
            </a:r>
            <a:r>
              <a:rPr lang="zh-TW" altLang="en-US" dirty="0" smtClean="0">
                <a:solidFill>
                  <a:srgbClr val="C00000"/>
                </a:solidFill>
              </a:rPr>
              <a:t>不在口袋裡裝的不一樣，而是腦袋裡裝的不一樣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dirty="0" smtClean="0"/>
              <a:t>兩者的差別～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>
                <a:solidFill>
                  <a:srgbClr val="C00000"/>
                </a:solidFill>
              </a:rPr>
              <a:t>     從小意志力、對外界變化的感知能力、隨時能接地氣</a:t>
            </a:r>
            <a:r>
              <a:rPr lang="en-US" altLang="zh-TW" dirty="0" smtClean="0">
                <a:solidFill>
                  <a:srgbClr val="C00000"/>
                </a:solidFill>
              </a:rPr>
              <a:t>..</a:t>
            </a:r>
            <a:r>
              <a:rPr lang="zh-TW" altLang="en-US" dirty="0" smtClean="0">
                <a:solidFill>
                  <a:srgbClr val="C00000"/>
                </a:solidFill>
              </a:rPr>
              <a:t>就不一樣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dirty="0"/>
              <a:t>兩者的差別</a:t>
            </a:r>
            <a:r>
              <a:rPr lang="zh-TW" altLang="en-US" dirty="0" smtClean="0"/>
              <a:t>～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 </a:t>
            </a:r>
            <a:r>
              <a:rPr lang="zh-TW" altLang="en-US" dirty="0" smtClean="0">
                <a:solidFill>
                  <a:srgbClr val="C00000"/>
                </a:solidFill>
              </a:rPr>
              <a:t>富者進取、勇敢追求、不肯放棄任何機會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dirty="0" smtClean="0">
                <a:solidFill>
                  <a:srgbClr val="C00000"/>
                </a:solidFill>
              </a:rPr>
              <a:t>     </a:t>
            </a:r>
            <a:r>
              <a:rPr lang="zh-TW" altLang="en-US" dirty="0" smtClean="0">
                <a:solidFill>
                  <a:srgbClr val="C00000"/>
                </a:solidFill>
              </a:rPr>
              <a:t>貧者退縮、只想守成、不願嘗試</a:t>
            </a:r>
            <a:r>
              <a:rPr lang="zh-TW" altLang="en-US" dirty="0">
                <a:solidFill>
                  <a:srgbClr val="C00000"/>
                </a:solidFill>
              </a:rPr>
              <a:t>任何機會</a:t>
            </a:r>
            <a:endParaRPr lang="en-US" altLang="zh-TW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dirty="0"/>
              <a:t>兩者的差別</a:t>
            </a:r>
            <a:r>
              <a:rPr lang="zh-TW" altLang="en-US" dirty="0" smtClean="0"/>
              <a:t>～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     </a:t>
            </a:r>
            <a:r>
              <a:rPr lang="zh-TW" altLang="en-US" dirty="0" smtClean="0">
                <a:solidFill>
                  <a:srgbClr val="C00000"/>
                </a:solidFill>
              </a:rPr>
              <a:t>富者找理由、貧者找藉口</a:t>
            </a:r>
            <a:endParaRPr lang="en-US" altLang="zh-TW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C00000"/>
                </a:solidFill>
              </a:rPr>
              <a:t> </a:t>
            </a:r>
            <a:r>
              <a:rPr lang="en-US" altLang="zh-TW" dirty="0" smtClean="0">
                <a:solidFill>
                  <a:srgbClr val="C00000"/>
                </a:solidFill>
              </a:rPr>
              <a:t>    </a:t>
            </a:r>
            <a:r>
              <a:rPr lang="zh-TW" altLang="en-US" dirty="0" smtClean="0">
                <a:solidFill>
                  <a:srgbClr val="C00000"/>
                </a:solidFill>
              </a:rPr>
              <a:t>富者希望終日忙碌、貧者希望時刻悠閒</a:t>
            </a:r>
            <a:endParaRPr lang="en-US" altLang="zh-TW" dirty="0" smtClean="0">
              <a:solidFill>
                <a:srgbClr val="C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038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54522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</a:rPr>
              <a:t>動機、慾望、反應</a:t>
            </a:r>
            <a:r>
              <a:rPr lang="en-US" altLang="zh-TW" sz="4000" dirty="0" smtClean="0">
                <a:solidFill>
                  <a:srgbClr val="FF0000"/>
                </a:solidFill>
              </a:rPr>
              <a:t>..</a:t>
            </a:r>
            <a:r>
              <a:rPr lang="zh-TW" altLang="en-US" sz="4000" dirty="0" smtClean="0">
                <a:solidFill>
                  <a:srgbClr val="FF0000"/>
                </a:solidFill>
              </a:rPr>
              <a:t>皆不同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3200" dirty="0" smtClean="0"/>
              <a:t>窮人學習為了飯碗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en-US" altLang="zh-TW" sz="3200" dirty="0"/>
              <a:t> </a:t>
            </a:r>
            <a:r>
              <a:rPr lang="en-US" altLang="zh-TW" sz="3200" dirty="0" smtClean="0"/>
              <a:t>   </a:t>
            </a:r>
            <a:r>
              <a:rPr lang="zh-TW" altLang="en-US" sz="3200" dirty="0" smtClean="0"/>
              <a:t>富人學習為了力量</a:t>
            </a:r>
            <a:endParaRPr lang="en-US" altLang="zh-TW" sz="3200" dirty="0" smtClean="0"/>
          </a:p>
          <a:p>
            <a:pPr marL="0" indent="0">
              <a:buNone/>
            </a:pPr>
            <a:endParaRPr lang="en-US" altLang="zh-TW" sz="3200" dirty="0" smtClean="0"/>
          </a:p>
          <a:p>
            <a:pPr marL="0" indent="0">
              <a:buNone/>
            </a:pPr>
            <a:endParaRPr lang="en-US" altLang="zh-TW" sz="3200" dirty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3200" dirty="0" smtClean="0"/>
              <a:t>窮人看不到希望就想放棄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en-US" altLang="zh-TW" sz="3200" dirty="0"/>
              <a:t> </a:t>
            </a:r>
            <a:r>
              <a:rPr lang="en-US" altLang="zh-TW" sz="3200" dirty="0" smtClean="0"/>
              <a:t>   </a:t>
            </a:r>
            <a:r>
              <a:rPr lang="zh-TW" altLang="en-US" sz="3200" dirty="0" smtClean="0"/>
              <a:t>富人看不到希望就想原因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108</a:t>
            </a:fld>
            <a:endParaRPr lang="zh-TW" altLang="en-US"/>
          </a:p>
        </p:txBody>
      </p:sp>
      <p:pic>
        <p:nvPicPr>
          <p:cNvPr id="1026" name="Picture 2" descr="3D人物 大问号图片_3D设计_高清图片下载_三联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318" y="3431683"/>
            <a:ext cx="2524563" cy="25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当前位置：ppt问号图片 - ppt问号图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842" y="1380085"/>
            <a:ext cx="2544544" cy="227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17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716391"/>
            <a:ext cx="10515600" cy="4351338"/>
          </a:xfrm>
        </p:spPr>
        <p:txBody>
          <a:bodyPr/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109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156584"/>
              </p:ext>
            </p:extLst>
          </p:nvPr>
        </p:nvGraphicFramePr>
        <p:xfrm>
          <a:off x="1291491" y="754517"/>
          <a:ext cx="9095154" cy="1635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647"/>
                <a:gridCol w="6963507"/>
              </a:tblGrid>
              <a:tr h="817564"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結論一</a:t>
                      </a:r>
                      <a:endParaRPr lang="zh-TW" altLang="en-US" sz="3200" b="0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性格是大導演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7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個案分享</a:t>
                      </a:r>
                      <a:endParaRPr lang="zh-TW" altLang="en-US" sz="32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i="0" kern="1200" dirty="0" smtClean="0">
                          <a:solidFill>
                            <a:schemeClr val="dk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豐田秀吉、織田信長、德川家康</a:t>
                      </a:r>
                      <a:endParaRPr lang="zh-TW" altLang="en-US" sz="4800" b="0" dirty="0" smtClean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092474"/>
              </p:ext>
            </p:extLst>
          </p:nvPr>
        </p:nvGraphicFramePr>
        <p:xfrm>
          <a:off x="1291491" y="2678266"/>
          <a:ext cx="9095154" cy="1635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647"/>
                <a:gridCol w="6963507"/>
              </a:tblGrid>
              <a:tr h="817564"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結論二</a:t>
                      </a:r>
                      <a:endParaRPr lang="zh-TW" altLang="en-US" sz="3200" b="0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專長是二導演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7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個案分享</a:t>
                      </a:r>
                      <a:endParaRPr lang="zh-TW" altLang="en-US" sz="32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張忠謀、吳寶春、王羲之、陸羽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545732"/>
              </p:ext>
            </p:extLst>
          </p:nvPr>
        </p:nvGraphicFramePr>
        <p:xfrm>
          <a:off x="1291491" y="4560097"/>
          <a:ext cx="9095154" cy="1635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647"/>
                <a:gridCol w="6963507"/>
              </a:tblGrid>
              <a:tr h="817564"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結論三</a:t>
                      </a:r>
                      <a:endParaRPr lang="zh-TW" altLang="en-US" sz="3200" b="0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意志力是三導演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7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個案分享</a:t>
                      </a:r>
                      <a:endParaRPr lang="zh-TW" altLang="en-US" sz="32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澳洲青年尼克、吳興國、喬吉拉德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85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人生沒有劇本、你自己是編劇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2050" name="Picture 2" descr="https://tse2.mm.bing.net/th?id=OIP.M3f98701560dbac6be3f51af8ba22f6b0o0&amp;pid=15.1&amp;P=0&amp;w=241&amp;h=18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10" y="2635878"/>
            <a:ext cx="3875690" cy="291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se4.mm.bing.net/th?id=OIP.Mdcd0794a213f8975330b13de7265e95bo0&amp;pid=15.1&amp;P=0&amp;w=214&amp;h=1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96" y="2414067"/>
            <a:ext cx="4325007" cy="313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44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716391"/>
            <a:ext cx="10515600" cy="4351338"/>
          </a:xfrm>
        </p:spPr>
        <p:txBody>
          <a:bodyPr/>
          <a:lstStyle/>
          <a:p>
            <a:endParaRPr lang="zh-TW" altLang="en-US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110</a:t>
            </a:fld>
            <a:endParaRPr lang="zh-TW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291491" y="754517"/>
          <a:ext cx="9095154" cy="1635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647"/>
                <a:gridCol w="6963507"/>
              </a:tblGrid>
              <a:tr h="817564"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結論四</a:t>
                      </a:r>
                      <a:endParaRPr lang="zh-TW" altLang="en-US" sz="3200" b="0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環境是大編劇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17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個案分享</a:t>
                      </a:r>
                      <a:endParaRPr lang="zh-TW" altLang="en-US" sz="32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孟母三遷、松本清張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291491" y="2678266"/>
          <a:ext cx="9095154" cy="1635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647"/>
                <a:gridCol w="6963507"/>
              </a:tblGrid>
              <a:tr h="817564"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結論五</a:t>
                      </a:r>
                      <a:endParaRPr lang="zh-TW" altLang="en-US" sz="3200" b="0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想法是二編劇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17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個案分享</a:t>
                      </a:r>
                      <a:endParaRPr lang="zh-TW" altLang="en-US" sz="32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川普、黃國昌、陳樹菊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291491" y="4560097"/>
          <a:ext cx="9095154" cy="1884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1647"/>
                <a:gridCol w="6963507"/>
              </a:tblGrid>
              <a:tr h="817564"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結論六</a:t>
                      </a:r>
                      <a:endParaRPr lang="zh-TW" altLang="en-US" sz="3200" b="0" dirty="0">
                        <a:solidFill>
                          <a:srgbClr val="C0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b="0" dirty="0" smtClean="0">
                          <a:solidFill>
                            <a:srgbClr val="C0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理想是三編劇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175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個案分享</a:t>
                      </a:r>
                      <a:endParaRPr lang="zh-TW" altLang="en-US" sz="32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馬雲、聖嚴師父、慈濟上人、朱宗慶吳清友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81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84760" y="3870973"/>
            <a:ext cx="10515600" cy="3200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dirty="0" smtClean="0">
                <a:solidFill>
                  <a:srgbClr val="000066"/>
                </a:solidFill>
                <a:ea typeface="超研澤特圓" panose="02010609010101010101" pitchFamily="49" charset="-120"/>
              </a:rPr>
              <a:t>就去做你自己吧！</a:t>
            </a:r>
            <a:endParaRPr lang="en-US" altLang="zh-TW" sz="4800" dirty="0" smtClean="0">
              <a:solidFill>
                <a:srgbClr val="000066"/>
              </a:solidFill>
              <a:ea typeface="超研澤特圓" panose="02010609010101010101" pitchFamily="49" charset="-120"/>
            </a:endParaRPr>
          </a:p>
          <a:p>
            <a:pPr marL="0" indent="0" algn="ctr">
              <a:buNone/>
            </a:pPr>
            <a:r>
              <a:rPr lang="zh-TW" altLang="en-US" sz="4800" dirty="0">
                <a:solidFill>
                  <a:srgbClr val="000066"/>
                </a:solidFill>
                <a:ea typeface="超研澤特圓" panose="02010609010101010101" pitchFamily="49" charset="-120"/>
              </a:rPr>
              <a:t>其他</a:t>
            </a:r>
            <a:r>
              <a:rPr lang="zh-TW" altLang="en-US" sz="4800" dirty="0" smtClean="0">
                <a:solidFill>
                  <a:srgbClr val="000066"/>
                </a:solidFill>
                <a:ea typeface="超研澤特圓" panose="02010609010101010101" pitchFamily="49" charset="-120"/>
              </a:rPr>
              <a:t>角色都已有人了！</a:t>
            </a:r>
            <a:endParaRPr lang="en-US" altLang="zh-TW" sz="4800" dirty="0" smtClean="0">
              <a:solidFill>
                <a:srgbClr val="000066"/>
              </a:solidFill>
              <a:ea typeface="超研澤特圓" panose="02010609010101010101" pitchFamily="49" charset="-12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en-US" sz="3600" dirty="0" smtClean="0">
                <a:solidFill>
                  <a:srgbClr val="C00000"/>
                </a:solidFill>
                <a:ea typeface="超研澤粗圓" panose="02010609010101010101" pitchFamily="49" charset="-120"/>
              </a:rPr>
              <a:t>（英國文學家</a:t>
            </a:r>
            <a:r>
              <a:rPr lang="en-US" altLang="zh-TW" sz="3600" dirty="0" smtClean="0">
                <a:solidFill>
                  <a:srgbClr val="C00000"/>
                </a:solidFill>
                <a:ea typeface="超研澤粗圓" panose="02010609010101010101" pitchFamily="49" charset="-120"/>
              </a:rPr>
              <a:t>-</a:t>
            </a:r>
            <a:r>
              <a:rPr lang="zh-TW" altLang="en-US" sz="3600" dirty="0" smtClean="0">
                <a:solidFill>
                  <a:srgbClr val="C00000"/>
                </a:solidFill>
                <a:ea typeface="超研澤粗圓" panose="02010609010101010101" pitchFamily="49" charset="-120"/>
              </a:rPr>
              <a:t>王爾德）</a:t>
            </a:r>
            <a:endParaRPr lang="zh-TW" altLang="en-US" sz="3600" dirty="0">
              <a:solidFill>
                <a:srgbClr val="C00000"/>
              </a:solidFill>
              <a:ea typeface="超研澤粗圓" panose="02010609010101010101" pitchFamily="49" charset="-120"/>
            </a:endParaRPr>
          </a:p>
        </p:txBody>
      </p:sp>
      <p:pic>
        <p:nvPicPr>
          <p:cNvPr id="1028" name="Picture 4" descr="https://tse1.mm.bing.net/th?id=OIP.M891094085d11a27e8f6a353d96e80e32o2&amp;pid=15.1&amp;P=0&amp;w=267&amp;h=1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89" y="838718"/>
            <a:ext cx="4637142" cy="265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77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solidFill>
                  <a:srgbClr val="FFFF00"/>
                </a:solidFill>
                <a:ea typeface="超研澤粗圓" panose="02010609010101010101" pitchFamily="49" charset="-120"/>
              </a:rPr>
              <a:t>英國</a:t>
            </a:r>
            <a:r>
              <a:rPr lang="en-US" altLang="zh-TW" b="1" dirty="0" smtClean="0">
                <a:solidFill>
                  <a:srgbClr val="FFFF00"/>
                </a:solidFill>
                <a:latin typeface="Arial Black" panose="020B0A04020102020204" pitchFamily="34" charset="0"/>
                <a:ea typeface="超研澤粗圓" panose="02010609010101010101" pitchFamily="49" charset="-120"/>
              </a:rPr>
              <a:t>19</a:t>
            </a:r>
            <a:r>
              <a:rPr lang="zh-TW" altLang="en-US" b="1" dirty="0" smtClean="0">
                <a:solidFill>
                  <a:srgbClr val="FFFF00"/>
                </a:solidFill>
                <a:ea typeface="超研澤粗圓" panose="02010609010101010101" pitchFamily="49" charset="-120"/>
              </a:rPr>
              <a:t>世紀浪漫主義文學家王爾德強調</a:t>
            </a:r>
            <a:endParaRPr lang="zh-TW" altLang="en-US" b="1" dirty="0">
              <a:solidFill>
                <a:srgbClr val="FFFF00"/>
              </a:solidFill>
              <a:ea typeface="超研澤特圓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20399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dirty="0" smtClean="0">
                <a:solidFill>
                  <a:srgbClr val="000066"/>
                </a:solidFill>
                <a:ea typeface="超研澤粗圓" panose="02010609010101010101" pitchFamily="49" charset="-120"/>
              </a:rPr>
              <a:t>不管個人的際遇如何，</a:t>
            </a:r>
            <a:endParaRPr lang="en-US" altLang="zh-TW" sz="4800" dirty="0" smtClean="0">
              <a:solidFill>
                <a:srgbClr val="000066"/>
              </a:solidFill>
              <a:ea typeface="超研澤粗圓" panose="02010609010101010101" pitchFamily="49" charset="-120"/>
            </a:endParaRPr>
          </a:p>
          <a:p>
            <a:pPr marL="0" indent="0" algn="ctr">
              <a:buNone/>
            </a:pPr>
            <a:r>
              <a:rPr lang="zh-TW" altLang="en-US" sz="4800" dirty="0" smtClean="0">
                <a:solidFill>
                  <a:srgbClr val="000066"/>
                </a:solidFill>
                <a:ea typeface="超研澤粗圓" panose="02010609010101010101" pitchFamily="49" charset="-120"/>
              </a:rPr>
              <a:t>始終都</a:t>
            </a:r>
            <a:r>
              <a:rPr lang="zh-TW" altLang="en-US" sz="4800" dirty="0">
                <a:solidFill>
                  <a:srgbClr val="000066"/>
                </a:solidFill>
                <a:ea typeface="超研澤粗圓" panose="02010609010101010101" pitchFamily="49" charset="-120"/>
              </a:rPr>
              <a:t>要</a:t>
            </a:r>
            <a:r>
              <a:rPr lang="zh-TW" altLang="en-US" sz="4800" dirty="0" smtClean="0">
                <a:solidFill>
                  <a:srgbClr val="000066"/>
                </a:solidFill>
                <a:ea typeface="超研澤粗圓" panose="02010609010101010101" pitchFamily="49" charset="-120"/>
              </a:rPr>
              <a:t>看重自己</a:t>
            </a:r>
            <a:r>
              <a:rPr lang="zh-TW" altLang="en-US" sz="4800" dirty="0">
                <a:solidFill>
                  <a:srgbClr val="000066"/>
                </a:solidFill>
                <a:ea typeface="超研澤粗圓" panose="02010609010101010101" pitchFamily="49" charset="-120"/>
              </a:rPr>
              <a:t>存在的</a:t>
            </a:r>
            <a:r>
              <a:rPr lang="zh-TW" altLang="en-US" sz="4800" dirty="0" smtClean="0">
                <a:solidFill>
                  <a:srgbClr val="000066"/>
                </a:solidFill>
                <a:ea typeface="超研澤粗圓" panose="02010609010101010101" pitchFamily="49" charset="-120"/>
              </a:rPr>
              <a:t>價值，</a:t>
            </a:r>
            <a:endParaRPr lang="en-US" altLang="zh-TW" sz="4800" dirty="0" smtClean="0">
              <a:solidFill>
                <a:srgbClr val="000066"/>
              </a:solidFill>
              <a:ea typeface="超研澤粗圓" panose="02010609010101010101" pitchFamily="49" charset="-120"/>
            </a:endParaRPr>
          </a:p>
          <a:p>
            <a:pPr marL="0" indent="0" algn="ctr">
              <a:buNone/>
            </a:pPr>
            <a:r>
              <a:rPr lang="zh-TW" altLang="en-US" sz="4800" dirty="0">
                <a:solidFill>
                  <a:srgbClr val="000066"/>
                </a:solidFill>
                <a:ea typeface="超研澤粗圓" panose="02010609010101010101" pitchFamily="49" charset="-120"/>
              </a:rPr>
              <a:t>奮力跑</a:t>
            </a:r>
            <a:r>
              <a:rPr lang="zh-TW" altLang="en-US" sz="4800" dirty="0" smtClean="0">
                <a:solidFill>
                  <a:srgbClr val="000066"/>
                </a:solidFill>
                <a:ea typeface="超研澤粗圓" panose="02010609010101010101" pitchFamily="49" charset="-120"/>
              </a:rPr>
              <a:t>完人生賽事的全程。</a:t>
            </a:r>
            <a:endParaRPr lang="en-US" altLang="zh-TW" sz="4800" dirty="0" smtClean="0">
              <a:solidFill>
                <a:srgbClr val="000066"/>
              </a:solidFill>
              <a:ea typeface="超研澤粗圓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551194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>
                <a:solidFill>
                  <a:srgbClr val="C00000"/>
                </a:solidFill>
              </a:rPr>
              <a:t>結語：自己選擇自己喜歡的人生</a:t>
            </a:r>
            <a:endParaRPr lang="zh-TW" altLang="en-US" b="1" dirty="0">
              <a:solidFill>
                <a:srgbClr val="C0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書卷 (垂直) 3"/>
          <p:cNvSpPr/>
          <p:nvPr/>
        </p:nvSpPr>
        <p:spPr>
          <a:xfrm>
            <a:off x="1332046" y="1921392"/>
            <a:ext cx="2087218" cy="3622054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endParaRPr lang="en-US" altLang="zh-TW" sz="4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富</a:t>
            </a:r>
            <a:endParaRPr lang="en-US" altLang="zh-TW" sz="4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endParaRPr lang="en-US" altLang="zh-TW" sz="40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貴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書卷 (垂直) 4"/>
          <p:cNvSpPr/>
          <p:nvPr/>
        </p:nvSpPr>
        <p:spPr>
          <a:xfrm>
            <a:off x="6096000" y="1921392"/>
            <a:ext cx="2087218" cy="3622054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富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貴</a:t>
            </a:r>
            <a:endParaRPr lang="en-US" altLang="zh-TW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書卷 (垂直) 5"/>
          <p:cNvSpPr/>
          <p:nvPr/>
        </p:nvSpPr>
        <p:spPr>
          <a:xfrm>
            <a:off x="3753138" y="1921392"/>
            <a:ext cx="2087218" cy="3622054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貴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而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富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書卷 (垂直) 6"/>
          <p:cNvSpPr/>
          <p:nvPr/>
        </p:nvSpPr>
        <p:spPr>
          <a:xfrm>
            <a:off x="8389910" y="1921392"/>
            <a:ext cx="2087218" cy="3622054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貴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富</a:t>
            </a:r>
            <a:endParaRPr lang="en-US" altLang="zh-TW" sz="4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266" name="Picture 2" descr="https://tse2.mm.bing.net/th?id=OIP.M3c9c6cba2f83177f553898dacd8837e9o2&amp;pid=15.1&amp;P=0&amp;w=277&amp;h=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21" y="2577322"/>
            <a:ext cx="4312840" cy="242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tse2.mm.bing.net/th?id=OIP.M5be8bad6a467cc41b4ec65995f64e9fbo0&amp;pid=15.1&amp;P=0&amp;w=194&amp;h=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34" y="2628606"/>
            <a:ext cx="2767135" cy="242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966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80EB0A79-2B71-4822-893D-15A13DA13D5A}" type="slidenum">
              <a:rPr kumimoji="0" lang="zh-TW" altLang="en-US" sz="14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114</a:t>
            </a:fld>
            <a:endParaRPr kumimoji="0" lang="zh-TW" altLang="en-US" sz="1400"/>
          </a:p>
        </p:txBody>
      </p:sp>
      <p:pic>
        <p:nvPicPr>
          <p:cNvPr id="6147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781926"/>
            <a:ext cx="920000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0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人生沒有劇本、你自己是編劇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37290" y="4180681"/>
            <a:ext cx="10515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3074" name="Picture 2" descr="https://tse2.mm.bing.net/th?id=OIP.Mda015604e5cb71d6ff0deebd2d4a9122o2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881" y="2145441"/>
            <a:ext cx="2673599" cy="35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tse4.mm.bing.net/th?id=OIP.M83ed42b2d2ca877665957cec97a19a3co0&amp;pid=15.1&amp;P=0&amp;w=260&amp;h=1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81" y="2145441"/>
            <a:ext cx="5460302" cy="365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55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探索式演講：人生沒有</a:t>
            </a:r>
            <a:r>
              <a:rPr lang="zh-TW" altLang="zh-TW" dirty="0" smtClean="0"/>
              <a:t>劇本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53511" y="1690688"/>
            <a:ext cx="10515600" cy="5410747"/>
          </a:xfrm>
        </p:spPr>
        <p:txBody>
          <a:bodyPr>
            <a:normAutofit/>
          </a:bodyPr>
          <a:lstStyle/>
          <a:p>
            <a:pPr>
              <a:lnSpc>
                <a:spcPts val="3800"/>
              </a:lnSpc>
              <a:spcBef>
                <a:spcPts val="0"/>
              </a:spcBef>
            </a:pPr>
            <a:r>
              <a:rPr lang="zh-TW" altLang="zh-TW" dirty="0" smtClean="0"/>
              <a:t>一</a:t>
            </a:r>
            <a:r>
              <a:rPr lang="en-US" altLang="zh-TW" dirty="0"/>
              <a:t>.</a:t>
            </a:r>
            <a:r>
              <a:rPr lang="zh-TW" altLang="zh-TW" dirty="0"/>
              <a:t>人生是長？是短？（影片）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二</a:t>
            </a:r>
            <a:r>
              <a:rPr lang="en-US" altLang="zh-TW" dirty="0"/>
              <a:t>.</a:t>
            </a:r>
            <a:r>
              <a:rPr lang="zh-TW" altLang="zh-TW" dirty="0"/>
              <a:t>人生</a:t>
            </a:r>
            <a:r>
              <a:rPr lang="en-US" altLang="zh-TW" dirty="0"/>
              <a:t>50</a:t>
            </a:r>
            <a:r>
              <a:rPr lang="zh-TW" altLang="zh-TW" dirty="0"/>
              <a:t>有夢？</a:t>
            </a:r>
            <a:r>
              <a:rPr lang="en-US" altLang="zh-TW" dirty="0"/>
              <a:t>70</a:t>
            </a:r>
            <a:r>
              <a:rPr lang="zh-TW" altLang="zh-TW" dirty="0"/>
              <a:t>有夢？（影片）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三</a:t>
            </a:r>
            <a:r>
              <a:rPr lang="en-US" altLang="zh-TW" dirty="0"/>
              <a:t>.</a:t>
            </a:r>
            <a:r>
              <a:rPr lang="zh-TW" altLang="zh-TW" dirty="0"/>
              <a:t>人生若有劇本？誰在寫劇本？（個案）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四</a:t>
            </a:r>
            <a:r>
              <a:rPr lang="en-US" altLang="zh-TW" dirty="0"/>
              <a:t>.</a:t>
            </a:r>
            <a:r>
              <a:rPr lang="zh-TW" altLang="zh-TW" dirty="0"/>
              <a:t>人生有導演嗎？誰是你的導演？（個案）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五</a:t>
            </a:r>
            <a:r>
              <a:rPr lang="en-US" altLang="zh-TW" dirty="0"/>
              <a:t>.</a:t>
            </a:r>
            <a:r>
              <a:rPr lang="zh-TW" altLang="zh-TW" dirty="0"/>
              <a:t>性格可能是一生的大編劇！（個案）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六</a:t>
            </a:r>
            <a:r>
              <a:rPr lang="en-US" altLang="zh-TW" dirty="0"/>
              <a:t>.</a:t>
            </a:r>
            <a:r>
              <a:rPr lang="zh-TW" altLang="zh-TW" dirty="0"/>
              <a:t>習性可能是一生的小編劇！（個案）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七</a:t>
            </a:r>
            <a:r>
              <a:rPr lang="en-US" altLang="zh-TW" dirty="0"/>
              <a:t>.</a:t>
            </a:r>
            <a:r>
              <a:rPr lang="zh-TW" altLang="zh-TW" dirty="0"/>
              <a:t>環境影響醫生？如何借助環境？如何擺脫環境？（個案）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八</a:t>
            </a:r>
            <a:r>
              <a:rPr lang="en-US" altLang="zh-TW" dirty="0"/>
              <a:t>.</a:t>
            </a:r>
            <a:r>
              <a:rPr lang="zh-TW" altLang="zh-TW" dirty="0"/>
              <a:t>你的想法限制你一生？還是圓滿你一生？（個案）</a:t>
            </a:r>
            <a:r>
              <a:rPr lang="en-US" altLang="zh-TW" dirty="0"/>
              <a:t/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37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677917"/>
            <a:ext cx="10515600" cy="5499046"/>
          </a:xfrm>
        </p:spPr>
        <p:txBody>
          <a:bodyPr/>
          <a:lstStyle/>
          <a:p>
            <a:pPr>
              <a:lnSpc>
                <a:spcPts val="4000"/>
              </a:lnSpc>
              <a:spcBef>
                <a:spcPts val="0"/>
              </a:spcBef>
            </a:pPr>
            <a:r>
              <a:rPr lang="zh-TW" altLang="zh-TW" dirty="0"/>
              <a:t>九</a:t>
            </a:r>
            <a:r>
              <a:rPr lang="en-US" altLang="zh-TW" dirty="0"/>
              <a:t>.</a:t>
            </a:r>
            <a:r>
              <a:rPr lang="zh-TW" altLang="zh-TW" dirty="0"/>
              <a:t>理想很重要！善加運用比馬龍效應？（個案）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十</a:t>
            </a:r>
            <a:r>
              <a:rPr lang="en-US" altLang="zh-TW" dirty="0"/>
              <a:t>.</a:t>
            </a:r>
            <a:r>
              <a:rPr lang="zh-TW" altLang="zh-TW" dirty="0"/>
              <a:t>誰是你人生最大的影響者？（個案）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十一</a:t>
            </a:r>
            <a:r>
              <a:rPr lang="en-US" altLang="zh-TW" dirty="0"/>
              <a:t>.</a:t>
            </a:r>
            <a:r>
              <a:rPr lang="zh-TW" altLang="zh-TW" dirty="0"/>
              <a:t>天份撰寫你的人生劇本！沒天份怎麼辦？（個案）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十二</a:t>
            </a:r>
            <a:r>
              <a:rPr lang="en-US" altLang="zh-TW" dirty="0"/>
              <a:t>.</a:t>
            </a:r>
            <a:r>
              <a:rPr lang="zh-TW" altLang="zh-TW" dirty="0"/>
              <a:t>興趣撰寫你的人生劇本！興趣何處來？（個案）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十三</a:t>
            </a:r>
            <a:r>
              <a:rPr lang="en-US" altLang="zh-TW" dirty="0"/>
              <a:t>.</a:t>
            </a:r>
            <a:r>
              <a:rPr lang="zh-TW" altLang="zh-TW" dirty="0"/>
              <a:t>專長撰寫你的人生劇本！專長多元化？還是專一化？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zh-TW" dirty="0"/>
              <a:t>十四</a:t>
            </a:r>
            <a:r>
              <a:rPr lang="en-US" altLang="zh-TW" dirty="0"/>
              <a:t>.</a:t>
            </a:r>
            <a:r>
              <a:rPr lang="zh-TW" altLang="zh-TW" dirty="0"/>
              <a:t>不要找太多藉口！成功或幸福只要抓緊人生機緣！</a:t>
            </a:r>
          </a:p>
          <a:p>
            <a:pPr>
              <a:lnSpc>
                <a:spcPts val="4000"/>
              </a:lnSpc>
              <a:spcBef>
                <a:spcPts val="0"/>
              </a:spcBef>
            </a:pPr>
            <a:r>
              <a:rPr lang="zh-TW" altLang="zh-TW" dirty="0"/>
              <a:t>＊演講後～共學</a:t>
            </a:r>
            <a:r>
              <a:rPr lang="zh-TW" altLang="zh-TW" dirty="0" smtClean="0"/>
              <a:t>座談會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>     </a:t>
            </a:r>
            <a:r>
              <a:rPr lang="zh-TW" altLang="zh-TW" dirty="0" smtClean="0"/>
              <a:t>研討</a:t>
            </a:r>
            <a:r>
              <a:rPr lang="zh-TW" altLang="zh-TW" dirty="0"/>
              <a:t>一：人生到底有沒有劇本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>     </a:t>
            </a:r>
            <a:r>
              <a:rPr lang="zh-TW" altLang="zh-TW" dirty="0" smtClean="0"/>
              <a:t>研討</a:t>
            </a:r>
            <a:r>
              <a:rPr lang="zh-TW" altLang="zh-TW" dirty="0"/>
              <a:t>二：我能夠編寫新劇本嗎？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514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216166"/>
            <a:ext cx="10515600" cy="29607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zh-TW" sz="4800" b="1" dirty="0"/>
              <a:t>此刻打盹，你將做夢</a:t>
            </a:r>
            <a:r>
              <a:rPr lang="zh-TW" altLang="zh-TW" sz="4800" b="1" dirty="0" smtClean="0"/>
              <a:t>；</a:t>
            </a:r>
            <a:endParaRPr lang="en-US" altLang="zh-TW" sz="4800" b="1" dirty="0" smtClean="0"/>
          </a:p>
          <a:p>
            <a:pPr marL="0" indent="0" algn="ctr">
              <a:buNone/>
            </a:pPr>
            <a:r>
              <a:rPr lang="zh-TW" altLang="zh-TW" sz="4800" b="1" dirty="0" smtClean="0"/>
              <a:t>而</a:t>
            </a:r>
            <a:r>
              <a:rPr lang="zh-TW" altLang="zh-TW" sz="4800" b="1" dirty="0"/>
              <a:t>此刻學習，你將</a:t>
            </a:r>
            <a:r>
              <a:rPr lang="zh-TW" altLang="zh-TW" sz="4800" b="1" dirty="0" smtClean="0"/>
              <a:t>圓夢</a:t>
            </a:r>
            <a:r>
              <a:rPr lang="zh-TW" altLang="en-US" sz="4800" b="1" dirty="0" smtClean="0"/>
              <a:t>！</a:t>
            </a:r>
            <a:endParaRPr lang="zh-TW" altLang="en-US" sz="4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5" name="書卷 (水平) 4"/>
          <p:cNvSpPr/>
          <p:nvPr/>
        </p:nvSpPr>
        <p:spPr>
          <a:xfrm>
            <a:off x="1403131" y="365125"/>
            <a:ext cx="8923283" cy="2033752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4400" b="1" dirty="0">
                <a:solidFill>
                  <a:srgbClr val="FF0000"/>
                </a:solidFill>
                <a:ea typeface="超研澤粗圓" panose="02010609010101010101" pitchFamily="49" charset="-120"/>
              </a:rPr>
              <a:t>哈佛圖書館牆上的訓言</a:t>
            </a:r>
            <a:endParaRPr lang="zh-TW" altLang="en-US" sz="4400" dirty="0">
              <a:solidFill>
                <a:srgbClr val="FF0000"/>
              </a:solidFill>
              <a:ea typeface="超研澤粗圓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33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216166"/>
            <a:ext cx="10515600" cy="29607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zh-TW" sz="4800" b="1" dirty="0" smtClean="0"/>
              <a:t>我</a:t>
            </a:r>
            <a:r>
              <a:rPr lang="zh-TW" altLang="zh-TW" sz="4800" b="1" dirty="0"/>
              <a:t>荒廢的今日</a:t>
            </a:r>
            <a:r>
              <a:rPr lang="zh-TW" altLang="zh-TW" sz="4800" b="1" dirty="0" smtClean="0"/>
              <a:t>，</a:t>
            </a:r>
            <a:endParaRPr lang="en-US" altLang="zh-TW" sz="4800" b="1" dirty="0" smtClean="0"/>
          </a:p>
          <a:p>
            <a:pPr marL="0" indent="0" algn="ctr">
              <a:buNone/>
            </a:pPr>
            <a:r>
              <a:rPr lang="zh-TW" altLang="zh-TW" sz="4800" b="1" dirty="0" smtClean="0"/>
              <a:t>正是</a:t>
            </a:r>
            <a:r>
              <a:rPr lang="zh-TW" altLang="zh-TW" sz="4800" b="1" dirty="0"/>
              <a:t>昨天殞身之人祈求的明日</a:t>
            </a:r>
            <a:r>
              <a:rPr lang="zh-TW" altLang="en-US" sz="4800" b="1" dirty="0" smtClean="0"/>
              <a:t>！</a:t>
            </a:r>
            <a:endParaRPr lang="zh-TW" altLang="en-US" sz="4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5" name="書卷 (水平) 4"/>
          <p:cNvSpPr/>
          <p:nvPr/>
        </p:nvSpPr>
        <p:spPr>
          <a:xfrm>
            <a:off x="1403131" y="365125"/>
            <a:ext cx="8923283" cy="2033752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4400" b="1" dirty="0">
                <a:solidFill>
                  <a:srgbClr val="FF0000"/>
                </a:solidFill>
                <a:ea typeface="超研澤粗圓" panose="02010609010101010101" pitchFamily="49" charset="-120"/>
              </a:rPr>
              <a:t>哈佛圖書館牆上的訓言</a:t>
            </a:r>
            <a:endParaRPr lang="zh-TW" altLang="en-US" sz="4400" dirty="0">
              <a:solidFill>
                <a:srgbClr val="FF0000"/>
              </a:solidFill>
              <a:ea typeface="超研澤粗圓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772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216166"/>
            <a:ext cx="10515600" cy="29607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zh-TW" sz="4800" b="1" dirty="0" smtClean="0"/>
              <a:t>覺得</a:t>
            </a:r>
            <a:r>
              <a:rPr lang="zh-TW" altLang="zh-TW" sz="4800" b="1" dirty="0"/>
              <a:t>為時已晚的時候</a:t>
            </a:r>
            <a:r>
              <a:rPr lang="zh-TW" altLang="zh-TW" sz="4800" b="1" dirty="0" smtClean="0"/>
              <a:t>，</a:t>
            </a:r>
            <a:endParaRPr lang="en-US" altLang="zh-TW" sz="4800" b="1" dirty="0" smtClean="0"/>
          </a:p>
          <a:p>
            <a:pPr marL="0" indent="0" algn="ctr">
              <a:buNone/>
            </a:pPr>
            <a:r>
              <a:rPr lang="zh-TW" altLang="zh-TW" sz="4800" b="1" dirty="0" smtClean="0"/>
              <a:t>恰恰</a:t>
            </a:r>
            <a:r>
              <a:rPr lang="zh-TW" altLang="zh-TW" sz="4800" b="1" dirty="0"/>
              <a:t>是最早的時候</a:t>
            </a:r>
            <a:r>
              <a:rPr lang="zh-TW" altLang="en-US" sz="4800" b="1" dirty="0" smtClean="0"/>
              <a:t>！</a:t>
            </a:r>
            <a:endParaRPr lang="zh-TW" altLang="en-US" sz="48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5" name="書卷 (水平) 4"/>
          <p:cNvSpPr/>
          <p:nvPr/>
        </p:nvSpPr>
        <p:spPr>
          <a:xfrm>
            <a:off x="1403131" y="365125"/>
            <a:ext cx="8923283" cy="2033752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4400" b="1" dirty="0">
                <a:solidFill>
                  <a:srgbClr val="FF0000"/>
                </a:solidFill>
                <a:ea typeface="超研澤粗圓" panose="02010609010101010101" pitchFamily="49" charset="-120"/>
              </a:rPr>
              <a:t>哈佛圖書館牆上的訓言</a:t>
            </a:r>
            <a:endParaRPr lang="zh-TW" altLang="en-US" sz="4400" dirty="0">
              <a:solidFill>
                <a:srgbClr val="FF0000"/>
              </a:solidFill>
              <a:ea typeface="超研澤粗圓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127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216166"/>
            <a:ext cx="10515600" cy="29607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zh-TW" sz="5400" b="1" dirty="0" smtClean="0"/>
              <a:t>今天</a:t>
            </a:r>
            <a:r>
              <a:rPr lang="zh-TW" altLang="zh-TW" sz="5400" b="1" dirty="0"/>
              <a:t>不走，明天要</a:t>
            </a:r>
            <a:r>
              <a:rPr lang="zh-TW" altLang="zh-TW" sz="5400" b="1" dirty="0" smtClean="0"/>
              <a:t>跑</a:t>
            </a:r>
            <a:r>
              <a:rPr lang="zh-TW" altLang="en-US" sz="5400" b="1" dirty="0" smtClean="0"/>
              <a:t>！</a:t>
            </a:r>
            <a:endParaRPr lang="zh-TW" altLang="en-US" sz="5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5" name="書卷 (水平) 4"/>
          <p:cNvSpPr/>
          <p:nvPr/>
        </p:nvSpPr>
        <p:spPr>
          <a:xfrm>
            <a:off x="1403131" y="365125"/>
            <a:ext cx="8923283" cy="2033752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4400" b="1" dirty="0">
                <a:solidFill>
                  <a:srgbClr val="FF0000"/>
                </a:solidFill>
                <a:ea typeface="超研澤粗圓" panose="02010609010101010101" pitchFamily="49" charset="-120"/>
              </a:rPr>
              <a:t>哈佛圖書館牆上的訓言</a:t>
            </a:r>
            <a:endParaRPr lang="zh-TW" altLang="en-US" sz="4400" dirty="0">
              <a:solidFill>
                <a:srgbClr val="FF0000"/>
              </a:solidFill>
              <a:ea typeface="超研澤粗圓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21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216166"/>
            <a:ext cx="10515600" cy="29607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zh-TW" sz="5400" b="1" dirty="0"/>
              <a:t>現在流的口水</a:t>
            </a:r>
            <a:r>
              <a:rPr lang="zh-TW" altLang="zh-TW" sz="5400" b="1" dirty="0" smtClean="0"/>
              <a:t>，</a:t>
            </a:r>
            <a:endParaRPr lang="en-US" altLang="zh-TW" sz="5400" b="1" dirty="0" smtClean="0"/>
          </a:p>
          <a:p>
            <a:pPr marL="0" indent="0" algn="ctr">
              <a:buNone/>
            </a:pPr>
            <a:r>
              <a:rPr lang="zh-TW" altLang="zh-TW" sz="5400" b="1" dirty="0" smtClean="0"/>
              <a:t>將</a:t>
            </a:r>
            <a:r>
              <a:rPr lang="zh-TW" altLang="zh-TW" sz="5400" b="1" dirty="0"/>
              <a:t>成為明天的</a:t>
            </a:r>
            <a:r>
              <a:rPr lang="zh-TW" altLang="zh-TW" sz="5400" b="1" dirty="0" smtClean="0"/>
              <a:t>眼淚</a:t>
            </a:r>
            <a:r>
              <a:rPr lang="zh-TW" altLang="en-US" sz="5400" b="1" dirty="0" smtClean="0"/>
              <a:t>！</a:t>
            </a:r>
            <a:endParaRPr lang="zh-TW" altLang="en-US" sz="5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5" name="書卷 (水平) 4"/>
          <p:cNvSpPr/>
          <p:nvPr/>
        </p:nvSpPr>
        <p:spPr>
          <a:xfrm>
            <a:off x="1403131" y="365125"/>
            <a:ext cx="8923283" cy="2033752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4400" b="1" dirty="0">
                <a:solidFill>
                  <a:srgbClr val="FF0000"/>
                </a:solidFill>
                <a:ea typeface="超研澤粗圓" panose="02010609010101010101" pitchFamily="49" charset="-120"/>
              </a:rPr>
              <a:t>哈佛圖書館牆上的訓言</a:t>
            </a:r>
            <a:endParaRPr lang="zh-TW" altLang="en-US" sz="4400" dirty="0">
              <a:solidFill>
                <a:srgbClr val="FF0000"/>
              </a:solidFill>
              <a:ea typeface="超研澤粗圓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3532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265978"/>
            <a:ext cx="12192000" cy="116796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演講過程～約法三章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823480" y="1942089"/>
            <a:ext cx="10515600" cy="45144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000" dirty="0" smtClean="0"/>
              <a:t>請不要挑戰講員、講</a:t>
            </a:r>
            <a:r>
              <a:rPr lang="zh-TW" altLang="en-US" sz="4000" dirty="0"/>
              <a:t>員</a:t>
            </a:r>
            <a:r>
              <a:rPr lang="zh-TW" altLang="en-US" sz="4000" dirty="0" smtClean="0"/>
              <a:t>不是上帝</a:t>
            </a:r>
            <a:endParaRPr lang="en-US" altLang="zh-TW" sz="4000" dirty="0" smtClean="0"/>
          </a:p>
          <a:p>
            <a:pPr marL="0" indent="0" algn="ctr">
              <a:buNone/>
            </a:pPr>
            <a:r>
              <a:rPr lang="zh-TW" altLang="en-US" sz="4000" dirty="0" smtClean="0"/>
              <a:t>今天我只是來分享一些想法</a:t>
            </a:r>
            <a:endParaRPr lang="en-US" altLang="zh-TW" sz="4000" dirty="0" smtClean="0"/>
          </a:p>
          <a:p>
            <a:pPr marL="0" indent="0" algn="ctr">
              <a:buNone/>
            </a:pPr>
            <a:r>
              <a:rPr lang="zh-TW" altLang="en-US" sz="4000" dirty="0" smtClean="0"/>
              <a:t>天底下沒有絕對對或絕對錯的事</a:t>
            </a:r>
            <a:endParaRPr lang="en-US" altLang="zh-TW" sz="4000" dirty="0"/>
          </a:p>
          <a:p>
            <a:pPr marL="0" indent="0" algn="ctr">
              <a:buNone/>
            </a:pPr>
            <a:r>
              <a:rPr lang="zh-TW" altLang="en-US" sz="4000" dirty="0"/>
              <a:t>不</a:t>
            </a:r>
            <a:r>
              <a:rPr lang="zh-TW" altLang="en-US" sz="4000" dirty="0" smtClean="0"/>
              <a:t>批判、多包容</a:t>
            </a:r>
            <a:endParaRPr lang="en-US" altLang="zh-TW" sz="4000" dirty="0" smtClean="0"/>
          </a:p>
          <a:p>
            <a:pPr marL="0" indent="0" algn="ctr">
              <a:buNone/>
            </a:pPr>
            <a:r>
              <a:rPr lang="zh-TW" altLang="en-US" sz="4000" dirty="0" smtClean="0"/>
              <a:t>用</a:t>
            </a:r>
            <a:r>
              <a:rPr lang="zh-TW" altLang="en-US" sz="4000" dirty="0"/>
              <a:t>歡喜</a:t>
            </a:r>
            <a:r>
              <a:rPr lang="zh-TW" altLang="en-US" sz="4000" dirty="0" smtClean="0"/>
              <a:t>心、姑且聽聽</a:t>
            </a:r>
            <a:endParaRPr lang="en-US" altLang="zh-TW" sz="4000" dirty="0" smtClean="0"/>
          </a:p>
          <a:p>
            <a:pPr marL="0" indent="0" algn="ctr">
              <a:buNone/>
            </a:pPr>
            <a:endParaRPr lang="en-US" altLang="zh-TW" sz="3600" dirty="0" smtClean="0"/>
          </a:p>
          <a:p>
            <a:endParaRPr lang="zh-TW" altLang="en-US" dirty="0"/>
          </a:p>
        </p:txBody>
      </p:sp>
      <p:pic>
        <p:nvPicPr>
          <p:cNvPr id="9218" name="Picture 2" descr="https://tse1.mm.bing.net/th?id=OIP.Mc4806a21f2f7eed41d211ecaf52a5071o0&amp;pid=15.1&amp;P=0&amp;w=202&amp;h=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131" y="4033043"/>
            <a:ext cx="2769177" cy="208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228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216166"/>
            <a:ext cx="10515600" cy="29607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zh-TW" sz="5400" b="1" dirty="0" smtClean="0"/>
              <a:t>投資</a:t>
            </a:r>
            <a:r>
              <a:rPr lang="zh-TW" altLang="zh-TW" sz="5400" b="1" dirty="0"/>
              <a:t>未來的人</a:t>
            </a:r>
            <a:r>
              <a:rPr lang="zh-TW" altLang="zh-TW" sz="5400" b="1" dirty="0" smtClean="0"/>
              <a:t>，</a:t>
            </a:r>
            <a:endParaRPr lang="en-US" altLang="zh-TW" sz="5400" b="1" dirty="0" smtClean="0"/>
          </a:p>
          <a:p>
            <a:pPr marL="0" indent="0" algn="ctr">
              <a:buNone/>
            </a:pPr>
            <a:r>
              <a:rPr lang="zh-TW" altLang="zh-TW" sz="5400" b="1" dirty="0" smtClean="0"/>
              <a:t>是</a:t>
            </a:r>
            <a:r>
              <a:rPr lang="zh-TW" altLang="zh-TW" sz="5400" b="1" dirty="0"/>
              <a:t>忠於現實的</a:t>
            </a:r>
            <a:r>
              <a:rPr lang="zh-TW" altLang="zh-TW" sz="5400" b="1" dirty="0" smtClean="0"/>
              <a:t>人</a:t>
            </a:r>
            <a:r>
              <a:rPr lang="zh-TW" altLang="en-US" sz="5400" b="1" dirty="0" smtClean="0"/>
              <a:t>！</a:t>
            </a:r>
            <a:endParaRPr lang="zh-TW" altLang="en-US" sz="5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5" name="書卷 (水平) 4"/>
          <p:cNvSpPr/>
          <p:nvPr/>
        </p:nvSpPr>
        <p:spPr>
          <a:xfrm>
            <a:off x="1403131" y="365125"/>
            <a:ext cx="8923283" cy="2033752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4400" b="1" dirty="0">
                <a:solidFill>
                  <a:srgbClr val="FF0000"/>
                </a:solidFill>
                <a:ea typeface="超研澤粗圓" panose="02010609010101010101" pitchFamily="49" charset="-120"/>
              </a:rPr>
              <a:t>哈佛圖書館牆上的訓言</a:t>
            </a:r>
            <a:endParaRPr lang="zh-TW" altLang="en-US" sz="4400" dirty="0">
              <a:solidFill>
                <a:srgbClr val="FF0000"/>
              </a:solidFill>
              <a:ea typeface="超研澤粗圓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22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897215"/>
            <a:ext cx="10515600" cy="29607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zh-TW" sz="5400" dirty="0" smtClean="0"/>
              <a:t>學習</a:t>
            </a:r>
            <a:r>
              <a:rPr lang="zh-TW" altLang="zh-TW" sz="5400" dirty="0"/>
              <a:t>這件事</a:t>
            </a:r>
            <a:r>
              <a:rPr lang="zh-TW" altLang="zh-TW" sz="5400" dirty="0" smtClean="0"/>
              <a:t>，</a:t>
            </a:r>
            <a:endParaRPr lang="en-US" altLang="zh-TW" sz="5400" dirty="0" smtClean="0"/>
          </a:p>
          <a:p>
            <a:pPr marL="0" indent="0" algn="ctr">
              <a:buNone/>
            </a:pPr>
            <a:r>
              <a:rPr lang="zh-TW" altLang="zh-TW" sz="5400" dirty="0" smtClean="0"/>
              <a:t>不是</a:t>
            </a:r>
            <a:r>
              <a:rPr lang="zh-TW" altLang="zh-TW" sz="5400" dirty="0"/>
              <a:t>缺乏時間</a:t>
            </a:r>
            <a:r>
              <a:rPr lang="zh-TW" altLang="zh-TW" sz="5400" dirty="0" smtClean="0"/>
              <a:t>，</a:t>
            </a:r>
            <a:endParaRPr lang="en-US" altLang="zh-TW" sz="5400" dirty="0" smtClean="0"/>
          </a:p>
          <a:p>
            <a:pPr marL="0" indent="0" algn="ctr">
              <a:buNone/>
            </a:pPr>
            <a:r>
              <a:rPr lang="zh-TW" altLang="zh-TW" sz="5400" dirty="0" smtClean="0"/>
              <a:t>而是</a:t>
            </a:r>
            <a:r>
              <a:rPr lang="zh-TW" altLang="zh-TW" sz="5400" dirty="0"/>
              <a:t>缺乏努力</a:t>
            </a:r>
            <a:r>
              <a:rPr lang="zh-TW" altLang="en-US" sz="5400" b="1" dirty="0" smtClean="0"/>
              <a:t>！</a:t>
            </a:r>
            <a:endParaRPr lang="zh-TW" altLang="en-US" sz="5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5" name="書卷 (水平) 4"/>
          <p:cNvSpPr/>
          <p:nvPr/>
        </p:nvSpPr>
        <p:spPr>
          <a:xfrm>
            <a:off x="1403131" y="365125"/>
            <a:ext cx="8923283" cy="2033752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4400" b="1" dirty="0">
                <a:solidFill>
                  <a:srgbClr val="FF0000"/>
                </a:solidFill>
                <a:ea typeface="超研澤粗圓" panose="02010609010101010101" pitchFamily="49" charset="-120"/>
              </a:rPr>
              <a:t>哈佛圖書館牆上的訓言</a:t>
            </a:r>
            <a:endParaRPr lang="zh-TW" altLang="en-US" sz="4400" dirty="0">
              <a:solidFill>
                <a:srgbClr val="FF0000"/>
              </a:solidFill>
              <a:ea typeface="超研澤粗圓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50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3200399"/>
            <a:ext cx="10515600" cy="26576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zh-TW" sz="4400" dirty="0" smtClean="0"/>
              <a:t>誰</a:t>
            </a:r>
            <a:r>
              <a:rPr lang="zh-TW" altLang="zh-TW" sz="4400" dirty="0"/>
              <a:t>也不能隨隨便便成功</a:t>
            </a:r>
            <a:r>
              <a:rPr lang="zh-TW" altLang="zh-TW" sz="4400" dirty="0" smtClean="0"/>
              <a:t>，</a:t>
            </a:r>
            <a:endParaRPr lang="en-US" altLang="zh-TW" sz="4400" dirty="0" smtClean="0"/>
          </a:p>
          <a:p>
            <a:pPr marL="0" indent="0" algn="ctr">
              <a:buNone/>
            </a:pPr>
            <a:r>
              <a:rPr lang="zh-TW" altLang="zh-TW" sz="4400" dirty="0" smtClean="0"/>
              <a:t>它</a:t>
            </a:r>
            <a:r>
              <a:rPr lang="zh-TW" altLang="zh-TW" sz="4400" dirty="0"/>
              <a:t>來自徹底的自我管理和毅力</a:t>
            </a:r>
            <a:r>
              <a:rPr lang="zh-TW" altLang="en-US" sz="4400" b="1" dirty="0" smtClean="0"/>
              <a:t>！</a:t>
            </a:r>
            <a:endParaRPr lang="zh-TW" altLang="en-US" sz="4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5" name="書卷 (水平) 4"/>
          <p:cNvSpPr/>
          <p:nvPr/>
        </p:nvSpPr>
        <p:spPr>
          <a:xfrm>
            <a:off x="1403131" y="365125"/>
            <a:ext cx="8923283" cy="2033752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4400" b="1" dirty="0">
                <a:solidFill>
                  <a:srgbClr val="FF0000"/>
                </a:solidFill>
                <a:ea typeface="超研澤粗圓" panose="02010609010101010101" pitchFamily="49" charset="-120"/>
              </a:rPr>
              <a:t>哈佛圖書館牆上的訓言</a:t>
            </a:r>
            <a:endParaRPr lang="zh-TW" altLang="en-US" sz="4400" dirty="0">
              <a:solidFill>
                <a:srgbClr val="FF0000"/>
              </a:solidFill>
              <a:ea typeface="超研澤粗圓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66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/>
              <a:t>二</a:t>
            </a:r>
            <a:r>
              <a:rPr lang="en-US" altLang="zh-TW" b="1" dirty="0"/>
              <a:t>.</a:t>
            </a:r>
            <a:r>
              <a:rPr lang="zh-TW" altLang="en-US" b="1" dirty="0"/>
              <a:t>人生</a:t>
            </a:r>
            <a:r>
              <a:rPr lang="en-US" altLang="zh-TW" b="1" dirty="0"/>
              <a:t>50</a:t>
            </a:r>
            <a:r>
              <a:rPr lang="zh-TW" altLang="en-US" b="1" dirty="0"/>
              <a:t>有夢？</a:t>
            </a:r>
            <a:r>
              <a:rPr lang="en-US" altLang="zh-TW" b="1" dirty="0"/>
              <a:t>70</a:t>
            </a:r>
            <a:r>
              <a:rPr lang="zh-TW" altLang="en-US" b="1" dirty="0"/>
              <a:t>有夢？（</a:t>
            </a:r>
            <a:r>
              <a:rPr lang="zh-TW" altLang="en-US" b="1" dirty="0">
                <a:hlinkClick r:id="rId2" action="ppaction://hlinkfile"/>
              </a:rPr>
              <a:t>影片</a:t>
            </a:r>
            <a:r>
              <a:rPr lang="zh-TW" altLang="en-US" b="1" dirty="0" smtClean="0"/>
              <a:t>）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1266" name="Picture 2" descr="http://image.slidesharecdn.com/ss-1204769152726921-4/95/-1-728.jpg?cb=12047403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2" y="1690688"/>
            <a:ext cx="6175375" cy="463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52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9" name="Picture 8" descr="17109572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370" y="-4089752"/>
            <a:ext cx="9257763" cy="618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tse4.mm.bing.net/th?id=OIP.M0a8f4370f657f5f005f9c690e5de9cb1o0&amp;pid=15.1&amp;P=0&amp;w=191&amp;h=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5" y="2416280"/>
            <a:ext cx="3245069" cy="295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-155027" y="5045284"/>
            <a:ext cx="10515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2" name="Picture 2" descr="https://tse3.mm.bing.net/th?id=OIP.Md66c8b85c5b17381786eda9abb5963d4o0&amp;pid=15.1&amp;P=0&amp;w=277&amp;h=1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86" y="2416280"/>
            <a:ext cx="5014026" cy="293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9117906" y="860518"/>
            <a:ext cx="2270235" cy="3626069"/>
          </a:xfrm>
          <a:prstGeom prst="roundRect">
            <a:avLst/>
          </a:prstGeom>
          <a:solidFill>
            <a:schemeClr val="bg1"/>
          </a:solidFill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3200" dirty="0" smtClean="0">
              <a:solidFill>
                <a:srgbClr val="FF0000"/>
              </a:solidFill>
              <a:ea typeface="超研澤粗圓" panose="02010609010101010101" pitchFamily="49" charset="-120"/>
            </a:endParaRPr>
          </a:p>
          <a:p>
            <a:pPr algn="ctr"/>
            <a:endParaRPr lang="en-US" altLang="zh-TW" sz="3200" dirty="0">
              <a:solidFill>
                <a:srgbClr val="FF0000"/>
              </a:solidFill>
              <a:ea typeface="超研澤粗圓" panose="02010609010101010101" pitchFamily="49" charset="-120"/>
            </a:endParaRPr>
          </a:p>
          <a:p>
            <a:pPr algn="ctr"/>
            <a:r>
              <a:rPr lang="en-US" altLang="zh-TW" sz="3200" dirty="0" smtClean="0">
                <a:solidFill>
                  <a:srgbClr val="FF0000"/>
                </a:solidFill>
                <a:ea typeface="超研澤粗圓" panose="02010609010101010101" pitchFamily="49" charset="-120"/>
              </a:rPr>
              <a:t>41</a:t>
            </a:r>
            <a:r>
              <a:rPr lang="zh-TW" altLang="en-US" sz="3200" dirty="0" smtClean="0">
                <a:solidFill>
                  <a:srgbClr val="FF0000"/>
                </a:solidFill>
                <a:ea typeface="超研澤粗圓" panose="02010609010101010101" pitchFamily="49" charset="-120"/>
              </a:rPr>
              <a:t>歲以前</a:t>
            </a:r>
            <a:endParaRPr lang="en-US" altLang="zh-TW" sz="3200" dirty="0" smtClean="0">
              <a:solidFill>
                <a:srgbClr val="FF0000"/>
              </a:solidFill>
              <a:ea typeface="超研澤粗圓" panose="02010609010101010101" pitchFamily="49" charset="-120"/>
            </a:endParaRP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ea typeface="超研澤粗圓" panose="02010609010101010101" pitchFamily="49" charset="-120"/>
              </a:rPr>
              <a:t>日本社會</a:t>
            </a:r>
            <a:r>
              <a:rPr lang="zh-TW" altLang="en-US" sz="2400" dirty="0" smtClean="0">
                <a:solidFill>
                  <a:schemeClr val="tx1"/>
                </a:solidFill>
                <a:ea typeface="超研澤粗圓" panose="02010609010101010101" pitchFamily="49" charset="-120"/>
              </a:rPr>
              <a:t>底層</a:t>
            </a:r>
            <a:endParaRPr lang="en-US" altLang="zh-TW" sz="2400" dirty="0" smtClean="0">
              <a:solidFill>
                <a:schemeClr val="tx1"/>
              </a:solidFill>
              <a:ea typeface="超研澤粗圓" panose="02010609010101010101" pitchFamily="49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tx1"/>
                </a:solidFill>
                <a:ea typeface="超研澤粗圓" panose="02010609010101010101" pitchFamily="49" charset="-120"/>
              </a:rPr>
              <a:t>平凡卑微人物</a:t>
            </a:r>
            <a:endParaRPr lang="en-US" altLang="zh-TW" sz="2400" dirty="0" smtClean="0">
              <a:solidFill>
                <a:schemeClr val="tx1"/>
              </a:solidFill>
              <a:ea typeface="超研澤粗圓" panose="02010609010101010101" pitchFamily="49" charset="-120"/>
            </a:endParaRPr>
          </a:p>
          <a:p>
            <a:pPr algn="ctr"/>
            <a:endParaRPr lang="en-US" altLang="zh-TW" sz="3200" dirty="0" smtClean="0">
              <a:solidFill>
                <a:srgbClr val="FF0000"/>
              </a:solidFill>
              <a:ea typeface="超研澤粗圓" panose="02010609010101010101" pitchFamily="49" charset="-120"/>
            </a:endParaRPr>
          </a:p>
          <a:p>
            <a:pPr algn="ctr"/>
            <a:r>
              <a:rPr lang="en-US" altLang="zh-TW" sz="3200" dirty="0" smtClean="0">
                <a:solidFill>
                  <a:srgbClr val="FF0000"/>
                </a:solidFill>
                <a:ea typeface="超研澤粗圓" panose="02010609010101010101" pitchFamily="49" charset="-120"/>
              </a:rPr>
              <a:t>45</a:t>
            </a:r>
            <a:r>
              <a:rPr lang="zh-TW" altLang="en-US" sz="3200" dirty="0" smtClean="0">
                <a:solidFill>
                  <a:srgbClr val="FF0000"/>
                </a:solidFill>
                <a:ea typeface="超研澤粗圓" panose="02010609010101010101" pitchFamily="49" charset="-120"/>
              </a:rPr>
              <a:t>歲以後</a:t>
            </a:r>
            <a:endParaRPr lang="en-US" altLang="zh-TW" sz="3200" dirty="0">
              <a:solidFill>
                <a:srgbClr val="FF0000"/>
              </a:solidFill>
              <a:ea typeface="超研澤粗圓" panose="02010609010101010101" pitchFamily="49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tx1"/>
                </a:solidFill>
                <a:ea typeface="超研澤粗圓" panose="02010609010101010101" pitchFamily="49" charset="-120"/>
              </a:rPr>
              <a:t>日本文壇傳奇</a:t>
            </a:r>
            <a:endParaRPr lang="en-US" altLang="zh-TW" sz="2400" dirty="0" smtClean="0">
              <a:solidFill>
                <a:schemeClr val="tx1"/>
              </a:solidFill>
              <a:ea typeface="超研澤粗圓" panose="02010609010101010101" pitchFamily="49" charset="-120"/>
            </a:endParaRPr>
          </a:p>
          <a:p>
            <a:pPr algn="ctr"/>
            <a:r>
              <a:rPr lang="zh-TW" altLang="en-US" sz="2400" dirty="0" smtClean="0">
                <a:solidFill>
                  <a:schemeClr val="tx1"/>
                </a:solidFill>
                <a:ea typeface="超研澤粗圓" panose="02010609010101010101" pitchFamily="49" charset="-120"/>
              </a:rPr>
              <a:t>創造生命地位</a:t>
            </a:r>
            <a:endParaRPr lang="en-US" altLang="zh-TW" sz="2400" dirty="0" smtClean="0">
              <a:solidFill>
                <a:schemeClr val="tx1"/>
              </a:solidFill>
              <a:ea typeface="超研澤粗圓" panose="02010609010101010101" pitchFamily="49" charset="-120"/>
            </a:endParaRPr>
          </a:p>
          <a:p>
            <a:pPr algn="ctr"/>
            <a:endParaRPr lang="en-US" altLang="zh-TW" sz="2400" dirty="0" smtClean="0">
              <a:solidFill>
                <a:srgbClr val="FF0000"/>
              </a:solidFill>
              <a:ea typeface="超研澤粗圓" panose="02010609010101010101" pitchFamily="49" charset="-120"/>
            </a:endParaRPr>
          </a:p>
          <a:p>
            <a:pPr algn="ctr"/>
            <a:endParaRPr lang="en-US" altLang="zh-TW" sz="2400" dirty="0" smtClean="0">
              <a:solidFill>
                <a:srgbClr val="FF0000"/>
              </a:solidFill>
              <a:ea typeface="超研澤粗圓" panose="02010609010101010101" pitchFamily="49" charset="-120"/>
            </a:endParaRPr>
          </a:p>
          <a:p>
            <a:pPr algn="ctr"/>
            <a:endParaRPr lang="en-US" altLang="zh-TW" dirty="0">
              <a:solidFill>
                <a:srgbClr val="FF0000"/>
              </a:solidFill>
            </a:endParaRPr>
          </a:p>
          <a:p>
            <a:pPr algn="ctr"/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610600" y="-1671144"/>
            <a:ext cx="420414" cy="7787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-395174" y="-552176"/>
            <a:ext cx="745567" cy="3800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2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三</a:t>
            </a:r>
            <a:r>
              <a:rPr lang="en-US" altLang="zh-TW" b="1" dirty="0"/>
              <a:t>.</a:t>
            </a:r>
            <a:r>
              <a:rPr lang="zh-TW" altLang="en-US" b="1" dirty="0"/>
              <a:t>人生有劇本？誰在寫劇本？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/>
              <a:t/>
            </a:r>
            <a:br>
              <a:rPr lang="zh-TW" altLang="en-US" b="1" dirty="0"/>
            </a:br>
            <a:endParaRPr lang="zh-TW" altLang="en-US" dirty="0"/>
          </a:p>
        </p:txBody>
      </p:sp>
      <p:pic>
        <p:nvPicPr>
          <p:cNvPr id="3078" name="Picture 6" descr="https://tse1.mm.bing.net/th?id=OIP.M2dc581f7d5d1138df2d727bfe935f6e1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646" y="1964933"/>
            <a:ext cx="3107171" cy="396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tse3.mm.bing.net/th?id=OIP.Mfb5fa40d7911c7e3837638526766bfa6o0&amp;pid=15.1&amp;P=0&amp;w=259&amp;h=1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12" y="2376748"/>
            <a:ext cx="4802023" cy="320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94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69637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５４歲時才單槍匹馬從美國回來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65909" y="1806297"/>
            <a:ext cx="10515600" cy="4351338"/>
          </a:xfrm>
        </p:spPr>
        <p:txBody>
          <a:bodyPr/>
          <a:lstStyle/>
          <a:p>
            <a:r>
              <a:rPr lang="zh-TW" altLang="en-US" sz="3200" dirty="0"/>
              <a:t>張忠謀一直在半導體業服務，曾任德克薩斯儀器公司集團副總裁和資深副總裁，是最早進入美國大型公司最高管理層的華人。</a:t>
            </a:r>
            <a:r>
              <a:rPr lang="zh-TW" altLang="en-US" sz="3200" dirty="0">
                <a:solidFill>
                  <a:srgbClr val="FF0000"/>
                </a:solidFill>
              </a:rPr>
              <a:t>１９８５年</a:t>
            </a:r>
            <a:r>
              <a:rPr lang="zh-TW" altLang="en-US" sz="3200" dirty="0"/>
              <a:t>受臺灣方面邀請出任臺灣工業技術研究院院長，爲臺灣半導體業的崛起和産業升級貢獻卓著。</a:t>
            </a:r>
            <a:r>
              <a:rPr lang="zh-TW" altLang="en-US" sz="3200" dirty="0">
                <a:solidFill>
                  <a:srgbClr val="FF0000"/>
                </a:solidFill>
              </a:rPr>
              <a:t>次年，創辦臺灣積體電路製造公司（台積電）</a:t>
            </a:r>
            <a:r>
              <a:rPr lang="zh-TW" altLang="en-US" sz="3200" dirty="0"/>
              <a:t>，並迅速發展爲臺灣半導體業的領頭羊。因其在半導體業的突出貢獻，被美國媒體評爲半導體業５０年歷史上最有貢獻人士之一和全球最佳經理人之一。</a:t>
            </a:r>
            <a:r>
              <a:rPr lang="zh-TW" altLang="en-US" dirty="0"/>
              <a:t> </a:t>
            </a:r>
          </a:p>
        </p:txBody>
      </p:sp>
      <p:pic>
        <p:nvPicPr>
          <p:cNvPr id="4" name="Picture 4" descr="https://tse3.mm.bing.net/th?id=OIP.Mf3f25217458ba783995526a9964463cco0&amp;pid=15.1&amp;P=0&amp;w=233&amp;h=1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50" y="1495200"/>
            <a:ext cx="5335118" cy="400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20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9652"/>
            <a:ext cx="10515600" cy="1325563"/>
          </a:xfrm>
        </p:spPr>
        <p:txBody>
          <a:bodyPr/>
          <a:lstStyle/>
          <a:p>
            <a:r>
              <a:rPr lang="zh-TW" altLang="en-US" dirty="0"/>
              <a:t>張忠謀勇於接受挑戰、負責、努力的</a:t>
            </a:r>
            <a:r>
              <a:rPr lang="zh-TW" altLang="en-US" dirty="0">
                <a:solidFill>
                  <a:srgbClr val="FF0000"/>
                </a:solidFill>
              </a:rPr>
              <a:t>性格</a:t>
            </a:r>
          </a:p>
        </p:txBody>
      </p:sp>
      <p:pic>
        <p:nvPicPr>
          <p:cNvPr id="12290" name="Picture 2" descr="https://tse1.mm.bing.net/th?id=OIP.Md0d3107e832e8c4f36671a2fd6b9895eo2&amp;pid=15.1&amp;P=0&amp;w=300&amp;h=3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982" y="1690687"/>
            <a:ext cx="3014230" cy="456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3.bp.blogspot.com/-GcEAgRUvg6E/TeMnoceMBcI/AAAAAAAAHj0/bxW2hDQPR7o/s1600/6367281-258034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45" y="1612805"/>
            <a:ext cx="5787305" cy="47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橢圓 5"/>
          <p:cNvSpPr/>
          <p:nvPr/>
        </p:nvSpPr>
        <p:spPr>
          <a:xfrm>
            <a:off x="9589844" y="466003"/>
            <a:ext cx="1763956" cy="832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904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四</a:t>
            </a:r>
            <a:r>
              <a:rPr lang="en-US" altLang="zh-TW" b="1" dirty="0"/>
              <a:t>.</a:t>
            </a:r>
            <a:r>
              <a:rPr lang="zh-TW" altLang="en-US" b="1" dirty="0"/>
              <a:t>人生有導演嗎？誰是你的導演？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dirty="0"/>
              <a:t/>
            </a:r>
            <a:br>
              <a:rPr lang="zh-TW" altLang="en-US" b="1" dirty="0"/>
            </a:br>
            <a:endParaRPr lang="zh-TW" altLang="en-US" dirty="0"/>
          </a:p>
        </p:txBody>
      </p:sp>
      <p:pic>
        <p:nvPicPr>
          <p:cNvPr id="4" name="Picture 2" descr="https://tse3.mm.bing.net/th?id=OIP.Ma5d9c109ba2347d8c58c680b725aafd8o0&amp;pid=15.1&amp;P=0&amp;w=241&amp;h=1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49" y="2024784"/>
            <a:ext cx="4182260" cy="27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tse3.mm.bing.net/th?id=OIP.M2d248551b9642306cd0d9fd1e116ad9ao0&amp;pid=15.1&amp;P=0&amp;w=255&amp;h=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81" y="2024784"/>
            <a:ext cx="4164906" cy="277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879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人生有</a:t>
            </a:r>
            <a:r>
              <a:rPr lang="zh-TW" altLang="en-US" b="1" dirty="0" smtClean="0">
                <a:solidFill>
                  <a:srgbClr val="FF0000"/>
                </a:solidFill>
              </a:rPr>
              <a:t>定數？或是填充題？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64975" y="2435057"/>
            <a:ext cx="10515600" cy="4119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命運天</a:t>
            </a:r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安排</a:t>
            </a:r>
            <a:r>
              <a:rPr lang="zh-TW" altLang="en-US" sz="7200" dirty="0" smtClean="0"/>
              <a:t>？</a:t>
            </a:r>
            <a:endParaRPr lang="en-US" altLang="zh-TW" sz="7200" dirty="0" smtClean="0"/>
          </a:p>
          <a:p>
            <a:pPr marL="0" indent="0" algn="ctr">
              <a:buNone/>
            </a:pPr>
            <a:r>
              <a:rPr lang="en-US" altLang="zh-TW" sz="5400" dirty="0" smtClean="0"/>
              <a:t>DESTINY </a:t>
            </a:r>
            <a:r>
              <a:rPr lang="zh-TW" altLang="en-US" sz="5400" dirty="0" smtClean="0"/>
              <a:t>＆ </a:t>
            </a:r>
            <a:r>
              <a:rPr lang="en-US" altLang="zh-TW" sz="5400" dirty="0" smtClean="0"/>
              <a:t>FATE</a:t>
            </a:r>
          </a:p>
          <a:p>
            <a:pPr marL="0" indent="0" algn="ctr">
              <a:buNone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你是你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自己命運的主人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27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3510" y="320279"/>
            <a:ext cx="10515600" cy="1325563"/>
          </a:xfrm>
        </p:spPr>
        <p:txBody>
          <a:bodyPr/>
          <a:lstStyle/>
          <a:p>
            <a:r>
              <a:rPr lang="zh-TW" altLang="en-US" b="1" dirty="0"/>
              <a:t>一</a:t>
            </a:r>
            <a:r>
              <a:rPr lang="en-US" altLang="zh-TW" b="1" dirty="0"/>
              <a:t>.</a:t>
            </a:r>
            <a:r>
              <a:rPr lang="zh-TW" altLang="en-US" b="1" dirty="0"/>
              <a:t>人生是長？是短</a:t>
            </a:r>
            <a:r>
              <a:rPr lang="zh-TW" altLang="en-US" b="1" dirty="0" smtClean="0"/>
              <a:t>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63436" y="2398066"/>
            <a:ext cx="10515600" cy="4551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b="1" dirty="0" smtClean="0"/>
              <a:t>人的 一生</a:t>
            </a:r>
            <a:endParaRPr lang="en-US" altLang="zh-TW" sz="6000" b="1" dirty="0" smtClean="0"/>
          </a:p>
          <a:p>
            <a:pPr marL="0" indent="0">
              <a:spcBef>
                <a:spcPts val="2400"/>
              </a:spcBef>
              <a:buNone/>
            </a:pPr>
            <a:r>
              <a:rPr lang="zh-TW" altLang="en-US" sz="4400" b="1" dirty="0" smtClean="0"/>
              <a:t> （</a:t>
            </a:r>
            <a:r>
              <a:rPr lang="zh-TW" altLang="en-US" sz="4400" b="1" dirty="0" smtClean="0">
                <a:hlinkClick r:id="rId3" action="ppaction://hlinkfile"/>
              </a:rPr>
              <a:t>超連結</a:t>
            </a:r>
            <a:r>
              <a:rPr lang="zh-TW" altLang="en-US" sz="4400" b="1" dirty="0" smtClean="0"/>
              <a:t>）</a:t>
            </a:r>
            <a:endParaRPr lang="en-US" altLang="zh-TW" sz="4400" b="1" dirty="0" smtClean="0"/>
          </a:p>
          <a:p>
            <a:pPr marL="0" indent="0">
              <a:spcBef>
                <a:spcPts val="2400"/>
              </a:spcBef>
              <a:buNone/>
            </a:pPr>
            <a:endParaRPr lang="zh-TW" altLang="en-US" sz="4400" dirty="0"/>
          </a:p>
        </p:txBody>
      </p:sp>
      <p:pic>
        <p:nvPicPr>
          <p:cNvPr id="10242" name="Picture 2" descr="https://tse3.mm.bing.net/th?id=OIP.M53ddfd080413751977bb2395d5685fa3H2&amp;pid=15.1&amp;P=0&amp;w=256&amp;h=1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236" y="827000"/>
            <a:ext cx="3823851" cy="238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tse1.mm.bing.net/th?id=OIP.Mf35a9022411151afc39df73c1a56cd1eo2&amp;pid=15.1&amp;P=0&amp;w=260&amp;h=1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435" y="3478720"/>
            <a:ext cx="3823849" cy="238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09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00807" y="207470"/>
            <a:ext cx="10796752" cy="1325563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人生沒有劇本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FF0000"/>
                </a:solidFill>
              </a:rPr>
              <a:t>成功沒有規則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tse4.mm.bing.net/th?id=OIP.M5f084c45b280f93be67d98336c1b59b9o0&amp;pid=15.1&amp;P=0&amp;w=300&amp;h=3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31" y="1690688"/>
            <a:ext cx="4157662" cy="47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6353503" y="3722244"/>
            <a:ext cx="5407572" cy="234906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FFFF00"/>
                </a:solidFill>
                <a:ea typeface="超研澤特圓" panose="02010609010101010101" pitchFamily="49" charset="-120"/>
              </a:rPr>
              <a:t>積極</a:t>
            </a:r>
            <a:r>
              <a:rPr lang="zh-TW" altLang="en-US" sz="2800" dirty="0" smtClean="0">
                <a:solidFill>
                  <a:srgbClr val="FFFF00"/>
                </a:solidFill>
                <a:ea typeface="超研澤特圓" panose="02010609010101010101" pitchFamily="49" charset="-120"/>
              </a:rPr>
              <a:t>思索、格物致知</a:t>
            </a:r>
            <a:endParaRPr lang="en-US" altLang="zh-TW" sz="2800" dirty="0">
              <a:solidFill>
                <a:srgbClr val="FFFF00"/>
              </a:solidFill>
              <a:ea typeface="超研澤特圓" panose="02010609010101010101" pitchFamily="49" charset="-120"/>
            </a:endParaRPr>
          </a:p>
          <a:p>
            <a:pPr algn="ctr"/>
            <a:endParaRPr lang="en-US" altLang="zh-TW" sz="800" dirty="0" smtClean="0">
              <a:solidFill>
                <a:srgbClr val="FFFF00"/>
              </a:solidFill>
              <a:ea typeface="超研澤特圓" panose="02010609010101010101" pitchFamily="49" charset="-120"/>
            </a:endParaRPr>
          </a:p>
          <a:p>
            <a:pPr algn="ctr"/>
            <a:r>
              <a:rPr lang="zh-TW" altLang="en-US" sz="2800" dirty="0" smtClean="0">
                <a:solidFill>
                  <a:srgbClr val="FFFF00"/>
                </a:solidFill>
                <a:ea typeface="超研澤特圓" panose="02010609010101010101" pitchFamily="49" charset="-120"/>
              </a:rPr>
              <a:t>發現大道理！</a:t>
            </a:r>
            <a:endParaRPr lang="en-US" altLang="zh-TW" sz="2800" dirty="0">
              <a:solidFill>
                <a:srgbClr val="FFFF00"/>
              </a:solidFill>
              <a:ea typeface="超研澤特圓" panose="02010609010101010101" pitchFamily="49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6353503" y="1690688"/>
            <a:ext cx="5243468" cy="166736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zh-TW" altLang="en-US" sz="3200" dirty="0">
                <a:solidFill>
                  <a:schemeClr val="tx1"/>
                </a:solidFill>
                <a:ea typeface="超研澤粗圓" panose="02010609010101010101" pitchFamily="49" charset="-120"/>
                <a:hlinkClick r:id="rId3" action="ppaction://hlinkfile"/>
              </a:rPr>
              <a:t>蘋果</a:t>
            </a:r>
            <a:r>
              <a:rPr lang="zh-TW" altLang="en-US" sz="3200" dirty="0">
                <a:solidFill>
                  <a:schemeClr val="tx1"/>
                </a:solidFill>
                <a:ea typeface="超研澤粗圓" panose="02010609010101010101" pitchFamily="49" charset="-120"/>
              </a:rPr>
              <a:t>掉下來很正常啊！</a:t>
            </a:r>
            <a:endParaRPr lang="en-US" altLang="zh-TW" sz="3200" dirty="0">
              <a:solidFill>
                <a:schemeClr val="tx1"/>
              </a:solidFill>
              <a:ea typeface="超研澤粗圓" panose="02010609010101010101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3200" dirty="0">
                <a:solidFill>
                  <a:schemeClr val="tx1"/>
                </a:solidFill>
                <a:ea typeface="超研澤粗圓" panose="02010609010101010101" pitchFamily="49" charset="-120"/>
              </a:rPr>
              <a:t>有兩個不 一樣的人</a:t>
            </a:r>
            <a:endParaRPr lang="en-US" altLang="zh-TW" sz="3200" dirty="0">
              <a:solidFill>
                <a:schemeClr val="tx1"/>
              </a:solidFill>
              <a:ea typeface="超研澤粗圓" panose="02010609010101010101" pitchFamily="49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3200" dirty="0">
                <a:solidFill>
                  <a:schemeClr val="tx1"/>
                </a:solidFill>
                <a:ea typeface="超研澤粗圓" panose="02010609010101010101" pitchFamily="49" charset="-120"/>
              </a:rPr>
              <a:t>卻</a:t>
            </a:r>
            <a:r>
              <a:rPr lang="en-US" altLang="zh-TW" sz="3200" dirty="0">
                <a:solidFill>
                  <a:schemeClr val="tx1"/>
                </a:solidFill>
                <a:ea typeface="超研澤粗圓" panose="02010609010101010101" pitchFamily="49" charset="-120"/>
              </a:rPr>
              <a:t>…………..</a:t>
            </a:r>
            <a:r>
              <a:rPr lang="zh-TW" altLang="en-US" sz="2000" dirty="0">
                <a:solidFill>
                  <a:schemeClr val="tx1"/>
                </a:solidFill>
                <a:ea typeface="超研澤粗圓" panose="02010609010101010101" pitchFamily="49" charset="-120"/>
              </a:rPr>
              <a:t>觀看次數</a:t>
            </a:r>
            <a:r>
              <a:rPr lang="en-US" altLang="zh-TW" sz="2000" dirty="0">
                <a:solidFill>
                  <a:schemeClr val="tx1"/>
                </a:solidFill>
              </a:rPr>
              <a:t>35,724,842</a:t>
            </a:r>
            <a:endParaRPr lang="zh-TW" altLang="en-US" sz="2000" dirty="0">
              <a:solidFill>
                <a:schemeClr val="tx1"/>
              </a:solidFill>
              <a:ea typeface="超研澤粗圓" panose="02010609010101010101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2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" y="0"/>
            <a:ext cx="8825721" cy="6858000"/>
          </a:xfrm>
          <a:prstGeom prst="rect">
            <a:avLst/>
          </a:prstGeom>
        </p:spPr>
      </p:pic>
      <p:sp>
        <p:nvSpPr>
          <p:cNvPr id="9" name="橢圓 8"/>
          <p:cNvSpPr/>
          <p:nvPr/>
        </p:nvSpPr>
        <p:spPr>
          <a:xfrm>
            <a:off x="1039092" y="0"/>
            <a:ext cx="1974272" cy="11445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8091115" y="0"/>
            <a:ext cx="7744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099" y="0"/>
            <a:ext cx="3611880" cy="6858000"/>
          </a:xfrm>
          <a:prstGeom prst="rect">
            <a:avLst/>
          </a:prstGeom>
        </p:spPr>
      </p:pic>
      <p:sp>
        <p:nvSpPr>
          <p:cNvPr id="14" name="橢圓 13"/>
          <p:cNvSpPr/>
          <p:nvPr/>
        </p:nvSpPr>
        <p:spPr>
          <a:xfrm>
            <a:off x="8232099" y="2055813"/>
            <a:ext cx="1763956" cy="8328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720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4" grpId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</a:rPr>
              <a:t>人生到底有沒有劇本？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TW" sz="3200" b="1" dirty="0" smtClean="0">
                <a:solidFill>
                  <a:srgbClr val="000066"/>
                </a:solidFill>
              </a:rPr>
              <a:t>15</a:t>
            </a:r>
            <a:r>
              <a:rPr lang="zh-TW" altLang="en-US" sz="3200" b="1" dirty="0">
                <a:solidFill>
                  <a:srgbClr val="000066"/>
                </a:solidFill>
              </a:rPr>
              <a:t>年前師大教育大樓公開講座</a:t>
            </a:r>
            <a:endParaRPr lang="en-US" altLang="zh-TW" sz="3200" dirty="0" smtClean="0">
              <a:solidFill>
                <a:srgbClr val="000066"/>
              </a:solidFill>
            </a:endParaRPr>
          </a:p>
          <a:p>
            <a:pPr marL="0" indent="0">
              <a:buNone/>
            </a:pPr>
            <a:r>
              <a:rPr lang="zh-TW" altLang="en-US" sz="3200" dirty="0" smtClean="0">
                <a:solidFill>
                  <a:srgbClr val="000066"/>
                </a:solidFill>
              </a:rPr>
              <a:t>    </a:t>
            </a:r>
            <a:r>
              <a:rPr lang="zh-TW" altLang="en-US" sz="3200" b="1" dirty="0" smtClean="0">
                <a:solidFill>
                  <a:srgbClr val="000066"/>
                </a:solidFill>
              </a:rPr>
              <a:t>基金會執行長說：你的名字會在大陸出名</a:t>
            </a:r>
            <a:endParaRPr lang="en-US" altLang="zh-TW" sz="3200" b="1" dirty="0" smtClean="0">
              <a:solidFill>
                <a:srgbClr val="000066"/>
              </a:solidFill>
            </a:endParaRPr>
          </a:p>
          <a:p>
            <a:pPr marL="0" indent="0">
              <a:buNone/>
            </a:pPr>
            <a:r>
              <a:rPr lang="en-US" altLang="zh-TW" sz="3200" b="1" dirty="0">
                <a:solidFill>
                  <a:srgbClr val="000066"/>
                </a:solidFill>
              </a:rPr>
              <a:t> </a:t>
            </a:r>
            <a:r>
              <a:rPr lang="en-US" altLang="zh-TW" sz="3200" b="1" dirty="0" smtClean="0">
                <a:solidFill>
                  <a:srgbClr val="000066"/>
                </a:solidFill>
              </a:rPr>
              <a:t>    </a:t>
            </a:r>
            <a:r>
              <a:rPr lang="zh-TW" altLang="en-US" sz="3200" b="1" dirty="0" smtClean="0">
                <a:solidFill>
                  <a:srgbClr val="000066"/>
                </a:solidFill>
              </a:rPr>
              <a:t>大陸講課 ：被邀請</a:t>
            </a:r>
            <a:endParaRPr lang="en-US" altLang="zh-TW" sz="3200" b="1" dirty="0" smtClean="0">
              <a:solidFill>
                <a:srgbClr val="000066"/>
              </a:solidFill>
            </a:endParaRPr>
          </a:p>
          <a:p>
            <a:pPr marL="0" indent="0">
              <a:buNone/>
            </a:pPr>
            <a:r>
              <a:rPr lang="en-US" altLang="zh-TW" sz="3200" b="1" dirty="0" smtClean="0">
                <a:solidFill>
                  <a:srgbClr val="000066"/>
                </a:solidFill>
              </a:rPr>
              <a:t>     </a:t>
            </a:r>
            <a:r>
              <a:rPr lang="zh-TW" altLang="en-US" sz="3200" b="1" dirty="0" smtClean="0">
                <a:solidFill>
                  <a:srgbClr val="000066"/>
                </a:solidFill>
              </a:rPr>
              <a:t>錄影出書：</a:t>
            </a:r>
            <a:r>
              <a:rPr lang="en-US" altLang="zh-TW" sz="3200" b="1" dirty="0" smtClean="0">
                <a:solidFill>
                  <a:srgbClr val="000066"/>
                </a:solidFill>
              </a:rPr>
              <a:t> </a:t>
            </a:r>
            <a:r>
              <a:rPr lang="zh-TW" altLang="en-US" sz="3200" b="1" dirty="0" smtClean="0">
                <a:solidFill>
                  <a:srgbClr val="000066"/>
                </a:solidFill>
              </a:rPr>
              <a:t>被邀請</a:t>
            </a:r>
            <a:endParaRPr lang="en-US" altLang="zh-TW" sz="3200" b="1" dirty="0" smtClean="0">
              <a:solidFill>
                <a:srgbClr val="000066"/>
              </a:solidFill>
            </a:endParaRPr>
          </a:p>
          <a:p>
            <a:pPr marL="0" indent="0">
              <a:buNone/>
            </a:pPr>
            <a:endParaRPr lang="zh-TW" altLang="en-US" sz="3200" b="1" dirty="0">
              <a:solidFill>
                <a:srgbClr val="000066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32</a:t>
            </a:fld>
            <a:endParaRPr lang="zh-TW" altLang="en-US"/>
          </a:p>
        </p:txBody>
      </p:sp>
      <p:pic>
        <p:nvPicPr>
          <p:cNvPr id="1026" name="Picture 2" descr="https://tse1.mm.bing.net/th?id=OIP.M9afc724f8b4e273a0634c2d4548b821ao0&amp;pid=15.1&amp;P=0&amp;w=179&amp;h=1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396" y="3674509"/>
            <a:ext cx="2871404" cy="250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1.mm.bing.net/th?id=OIP.M3cae5db81c0cab96dbf96bd59474626eo1&amp;pid=15.1&amp;P=0&amp;w=224&amp;h=1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71" y="3831180"/>
            <a:ext cx="2953981" cy="218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77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311A5E7-1D8B-4B39-AADF-795D7D7F0125}" type="slidenum">
              <a:rPr kumimoji="0" lang="en-US" altLang="zh-TW" sz="14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kumimoji="0" lang="en-US" altLang="zh-TW" sz="1400"/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2674939" y="14938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400">
                <a:solidFill>
                  <a:schemeClr val="tx2"/>
                </a:solidFill>
                <a:ea typeface="華康粗圓體" pitchFamily="49" charset="-120"/>
              </a:rPr>
              <a:t/>
            </a:r>
            <a:br>
              <a:rPr lang="en-US" altLang="zh-TW" sz="4400">
                <a:solidFill>
                  <a:schemeClr val="tx2"/>
                </a:solidFill>
                <a:ea typeface="華康粗圓體" pitchFamily="49" charset="-120"/>
              </a:rPr>
            </a:br>
            <a:endParaRPr lang="en-US" altLang="zh-TW" sz="4400">
              <a:solidFill>
                <a:schemeClr val="tx2"/>
              </a:solidFill>
              <a:ea typeface="華康粗圓體" pitchFamily="49" charset="-12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2706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/>
            <a:endParaRPr lang="en-US" altLang="zh-TW">
              <a:ea typeface="華康粗圓體" pitchFamily="49" charset="-120"/>
            </a:endParaRPr>
          </a:p>
          <a:p>
            <a:pPr eaLnBrk="1" hangingPunct="1"/>
            <a:endParaRPr lang="en-US" altLang="zh-TW">
              <a:ea typeface="華康粗圓體" pitchFamily="49" charset="-120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935860" y="2398713"/>
            <a:ext cx="101676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超研澤特圓" panose="02010609010101010101" pitchFamily="49" charset="-120"/>
              </a:rPr>
              <a:t>王時成</a:t>
            </a:r>
            <a:endParaRPr lang="zh-TW" altLang="en-US" sz="4000" dirty="0">
              <a:solidFill>
                <a:srgbClr val="FF0000"/>
              </a:solidFill>
              <a:ea typeface="超研澤特圓" panose="02010609010101010101" pitchFamily="49" charset="-120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2171701" y="1752600"/>
            <a:ext cx="8027987" cy="51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w Cen MT" pitchFamily="34" charset="0"/>
                <a:ea typeface="超研澤粗圓" pitchFamily="49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w Cen MT" pitchFamily="34" charset="0"/>
                <a:ea typeface="超研澤粗圓" pitchFamily="49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w Cen MT" pitchFamily="34" charset="0"/>
                <a:ea typeface="超研澤粗圓" pitchFamily="49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w Cen MT" pitchFamily="34" charset="0"/>
                <a:ea typeface="超研澤粗圓" pitchFamily="49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w Cen MT" pitchFamily="34" charset="0"/>
                <a:ea typeface="超研澤粗圓" pitchFamily="49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w Cen MT" pitchFamily="34" charset="0"/>
                <a:ea typeface="超研澤粗圓" pitchFamily="49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w Cen MT" pitchFamily="34" charset="0"/>
                <a:ea typeface="超研澤粗圓" pitchFamily="49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w Cen MT" pitchFamily="34" charset="0"/>
                <a:ea typeface="超研澤粗圓" pitchFamily="49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w Cen MT" pitchFamily="34" charset="0"/>
                <a:ea typeface="超研澤粗圓" pitchFamily="49" charset="-12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ClrTx/>
              <a:buSzTx/>
              <a:defRPr/>
            </a:pPr>
            <a:r>
              <a:rPr lang="zh-TW" altLang="en-US" sz="2800" dirty="0" smtClean="0">
                <a:solidFill>
                  <a:srgbClr val="000066"/>
                </a:solidFill>
                <a:latin typeface="超研澤粗圓" pitchFamily="49" charset="-120"/>
              </a:rPr>
              <a:t>考試院國家文官學院講座</a:t>
            </a:r>
            <a:endParaRPr lang="en-US" altLang="zh-TW" sz="2800" dirty="0" smtClean="0">
              <a:solidFill>
                <a:srgbClr val="000066"/>
              </a:solidFill>
              <a:latin typeface="超研澤粗圓" pitchFamily="49" charset="-120"/>
            </a:endParaRPr>
          </a:p>
          <a:p>
            <a:pPr marL="457200" indent="-457200" eaLnBrk="1" hangingPunct="1">
              <a:spcBef>
                <a:spcPts val="600"/>
              </a:spcBef>
              <a:buClrTx/>
              <a:buSzTx/>
              <a:defRPr/>
            </a:pPr>
            <a:r>
              <a:rPr lang="zh-TW" altLang="en-US" sz="2800" dirty="0" smtClean="0">
                <a:solidFill>
                  <a:srgbClr val="000066"/>
                </a:solidFill>
                <a:latin typeface="超研澤粗圓" pitchFamily="49" charset="-120"/>
              </a:rPr>
              <a:t>行政院公務人力發展中心講座</a:t>
            </a:r>
            <a:endParaRPr lang="en-US" altLang="zh-TW" sz="2800" dirty="0" smtClean="0">
              <a:solidFill>
                <a:srgbClr val="000066"/>
              </a:solidFill>
              <a:latin typeface="超研澤粗圓" pitchFamily="49" charset="-120"/>
            </a:endParaRPr>
          </a:p>
          <a:p>
            <a:pPr marL="457200" indent="-457200" eaLnBrk="1" hangingPunct="1">
              <a:spcBef>
                <a:spcPts val="600"/>
              </a:spcBef>
              <a:buClrTx/>
              <a:buSzTx/>
              <a:defRPr/>
            </a:pPr>
            <a:r>
              <a:rPr lang="zh-TW" altLang="en-US" sz="2800" dirty="0" smtClean="0">
                <a:solidFill>
                  <a:srgbClr val="000066"/>
                </a:solidFill>
                <a:latin typeface="超研澤粗圓" pitchFamily="49" charset="-120"/>
              </a:rPr>
              <a:t>經濟部</a:t>
            </a:r>
            <a:r>
              <a:rPr lang="zh-TW" altLang="en-US" sz="2800" dirty="0">
                <a:solidFill>
                  <a:srgbClr val="000066"/>
                </a:solidFill>
                <a:latin typeface="超研澤粗圓" pitchFamily="49" charset="-120"/>
              </a:rPr>
              <a:t>專業人員訓練</a:t>
            </a:r>
            <a:r>
              <a:rPr lang="zh-TW" altLang="en-US" sz="2800" dirty="0" smtClean="0">
                <a:solidFill>
                  <a:srgbClr val="000066"/>
                </a:solidFill>
                <a:latin typeface="超研澤粗圓" pitchFamily="49" charset="-120"/>
              </a:rPr>
              <a:t>中心講座</a:t>
            </a:r>
            <a:endParaRPr lang="en-US" altLang="zh-TW" sz="2800" dirty="0" smtClean="0">
              <a:solidFill>
                <a:srgbClr val="000066"/>
              </a:solidFill>
              <a:latin typeface="超研澤粗圓" pitchFamily="49" charset="-120"/>
            </a:endParaRPr>
          </a:p>
          <a:p>
            <a:pPr marL="457200" indent="-457200" eaLnBrk="1" hangingPunct="1">
              <a:spcBef>
                <a:spcPts val="600"/>
              </a:spcBef>
              <a:buClrTx/>
              <a:buSzTx/>
              <a:defRPr/>
            </a:pPr>
            <a:r>
              <a:rPr lang="zh-TW" altLang="en-US" sz="2800" dirty="0" smtClean="0">
                <a:solidFill>
                  <a:srgbClr val="000066"/>
                </a:solidFill>
                <a:latin typeface="超研澤粗圓" pitchFamily="49" charset="-120"/>
              </a:rPr>
              <a:t>財政部財務人員訓練中心講座</a:t>
            </a:r>
            <a:endParaRPr lang="en-US" altLang="zh-TW" sz="2800" dirty="0" smtClean="0">
              <a:solidFill>
                <a:srgbClr val="000066"/>
              </a:solidFill>
              <a:latin typeface="超研澤粗圓" pitchFamily="49" charset="-120"/>
            </a:endParaRPr>
          </a:p>
          <a:p>
            <a:pPr marL="457200" indent="-457200" eaLnBrk="1" hangingPunct="1">
              <a:spcBef>
                <a:spcPts val="600"/>
              </a:spcBef>
              <a:buClrTx/>
              <a:buSzTx/>
              <a:defRPr/>
            </a:pPr>
            <a:r>
              <a:rPr lang="zh-TW" altLang="en-US" sz="2800" dirty="0" smtClean="0">
                <a:solidFill>
                  <a:srgbClr val="000066"/>
                </a:solidFill>
                <a:latin typeface="超研澤粗圓" pitchFamily="49" charset="-120"/>
              </a:rPr>
              <a:t>司法院司法人員訓練所講座</a:t>
            </a:r>
            <a:endParaRPr lang="zh-TW" altLang="en-US" sz="2800" dirty="0">
              <a:solidFill>
                <a:srgbClr val="000066"/>
              </a:solidFill>
              <a:latin typeface="超研澤粗圓" pitchFamily="49" charset="-120"/>
            </a:endParaRPr>
          </a:p>
          <a:p>
            <a:pPr marL="457200" indent="-457200" eaLnBrk="1" hangingPunct="1">
              <a:spcBef>
                <a:spcPts val="600"/>
              </a:spcBef>
              <a:buClrTx/>
              <a:buSzTx/>
              <a:defRPr/>
            </a:pPr>
            <a:r>
              <a:rPr lang="zh-TW" altLang="en-US" sz="2800" dirty="0" smtClean="0">
                <a:solidFill>
                  <a:srgbClr val="000066"/>
                </a:solidFill>
                <a:latin typeface="超研澤粗圓" pitchFamily="49" charset="-120"/>
              </a:rPr>
              <a:t>台灣</a:t>
            </a:r>
            <a:r>
              <a:rPr lang="zh-TW" altLang="en-US" sz="2800" dirty="0">
                <a:solidFill>
                  <a:srgbClr val="000066"/>
                </a:solidFill>
                <a:latin typeface="超研澤粗圓" pitchFamily="49" charset="-120"/>
              </a:rPr>
              <a:t>金融研訓院</a:t>
            </a:r>
            <a:r>
              <a:rPr lang="zh-TW" altLang="en-US" sz="2800" dirty="0" smtClean="0">
                <a:solidFill>
                  <a:srgbClr val="000066"/>
                </a:solidFill>
                <a:latin typeface="超研澤粗圓" pitchFamily="49" charset="-120"/>
              </a:rPr>
              <a:t>講師</a:t>
            </a:r>
            <a:endParaRPr lang="en-US" altLang="zh-TW" sz="2800" dirty="0">
              <a:solidFill>
                <a:srgbClr val="000066"/>
              </a:solidFill>
              <a:latin typeface="超研澤粗圓" pitchFamily="49" charset="-120"/>
            </a:endParaRPr>
          </a:p>
          <a:p>
            <a:pPr marL="457200" indent="-457200" eaLnBrk="1" hangingPunct="1">
              <a:spcBef>
                <a:spcPts val="600"/>
              </a:spcBef>
              <a:buClrTx/>
              <a:buSzTx/>
              <a:defRPr/>
            </a:pPr>
            <a:r>
              <a:rPr lang="zh-TW" altLang="en-US" sz="2800" dirty="0">
                <a:solidFill>
                  <a:srgbClr val="000066"/>
                </a:solidFill>
                <a:latin typeface="超研澤粗圓" pitchFamily="49" charset="-120"/>
              </a:rPr>
              <a:t>中國</a:t>
            </a:r>
            <a:r>
              <a:rPr lang="zh-TW" altLang="en-US" sz="2800" dirty="0" smtClean="0">
                <a:solidFill>
                  <a:srgbClr val="000066"/>
                </a:solidFill>
                <a:latin typeface="超研澤粗圓" pitchFamily="49" charset="-120"/>
              </a:rPr>
              <a:t>金融人才研究基金會講座</a:t>
            </a:r>
            <a:endParaRPr lang="zh-TW" altLang="en-US" sz="2800" dirty="0">
              <a:solidFill>
                <a:srgbClr val="000066"/>
              </a:solidFill>
              <a:latin typeface="超研澤粗圓" pitchFamily="49" charset="-120"/>
            </a:endParaRPr>
          </a:p>
          <a:p>
            <a:pPr marL="457200" indent="-457200" eaLnBrk="1" hangingPunct="1">
              <a:spcBef>
                <a:spcPts val="600"/>
              </a:spcBef>
              <a:buClrTx/>
              <a:buSzTx/>
              <a:defRPr/>
            </a:pPr>
            <a:r>
              <a:rPr lang="zh-TW" altLang="en-US" sz="2800" dirty="0">
                <a:solidFill>
                  <a:srgbClr val="000066"/>
                </a:solidFill>
                <a:latin typeface="超研澤粗圓" pitchFamily="49" charset="-120"/>
              </a:rPr>
              <a:t>北京時代光華管理學院講師</a:t>
            </a:r>
          </a:p>
          <a:p>
            <a:pPr marL="457200" indent="-457200" eaLnBrk="1" hangingPunct="1">
              <a:spcBef>
                <a:spcPts val="600"/>
              </a:spcBef>
              <a:buClrTx/>
              <a:buSzTx/>
              <a:defRPr/>
            </a:pPr>
            <a:r>
              <a:rPr lang="zh-TW" altLang="en-US" sz="2800" dirty="0">
                <a:solidFill>
                  <a:srgbClr val="000066"/>
                </a:solidFill>
                <a:latin typeface="超研澤粗圓" pitchFamily="49" charset="-120"/>
              </a:rPr>
              <a:t>上海復旦大學復泰教育中心講師</a:t>
            </a:r>
            <a:endParaRPr lang="en-US" altLang="zh-TW" sz="2800" dirty="0">
              <a:solidFill>
                <a:srgbClr val="000066"/>
              </a:solidFill>
              <a:latin typeface="超研澤粗圓" pitchFamily="49" charset="-120"/>
            </a:endParaRPr>
          </a:p>
          <a:p>
            <a:pPr eaLnBrk="1" hangingPunct="1">
              <a:spcBef>
                <a:spcPct val="10000"/>
              </a:spcBef>
              <a:buClrTx/>
              <a:buSzTx/>
              <a:buFontTx/>
              <a:buChar char="•"/>
              <a:defRPr/>
            </a:pPr>
            <a:endParaRPr lang="en-US" altLang="zh-TW" sz="2800" dirty="0">
              <a:solidFill>
                <a:srgbClr val="000066"/>
              </a:solidFill>
              <a:latin typeface="超研澤粗圓" pitchFamily="49" charset="-120"/>
            </a:endParaRPr>
          </a:p>
          <a:p>
            <a:pPr eaLnBrk="1" hangingPunct="1">
              <a:spcBef>
                <a:spcPct val="10000"/>
              </a:spcBef>
              <a:buClrTx/>
              <a:buSzTx/>
              <a:buFontTx/>
              <a:buChar char="•"/>
              <a:defRPr/>
            </a:pPr>
            <a:endParaRPr lang="zh-TW" altLang="en-US" sz="2800" dirty="0">
              <a:solidFill>
                <a:srgbClr val="000066"/>
              </a:solidFill>
              <a:latin typeface="超研澤粗圓" pitchFamily="49" charset="-120"/>
            </a:endParaRPr>
          </a:p>
          <a:p>
            <a:pPr eaLnBrk="1" hangingPunct="1">
              <a:spcBef>
                <a:spcPct val="10000"/>
              </a:spcBef>
              <a:buClrTx/>
              <a:buSzTx/>
              <a:buFontTx/>
              <a:buNone/>
              <a:defRPr/>
            </a:pPr>
            <a:endParaRPr lang="en-US" altLang="zh-TW" sz="2800" dirty="0">
              <a:solidFill>
                <a:srgbClr val="000066"/>
              </a:solidFill>
              <a:latin typeface="超研澤粗圓" pitchFamily="49" charset="-120"/>
            </a:endParaRPr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1952625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4400">
                <a:solidFill>
                  <a:schemeClr val="tx2"/>
                </a:solidFill>
              </a:rPr>
              <a:t/>
            </a:r>
            <a:br>
              <a:rPr lang="en-US" altLang="zh-TW" sz="4400">
                <a:solidFill>
                  <a:schemeClr val="tx2"/>
                </a:solidFill>
              </a:rPr>
            </a:br>
            <a:endParaRPr lang="en-US" altLang="zh-TW" sz="4400">
              <a:solidFill>
                <a:schemeClr val="tx2"/>
              </a:solidFill>
            </a:endParaRPr>
          </a:p>
        </p:txBody>
      </p:sp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2122488" y="652463"/>
            <a:ext cx="7772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TW" sz="4800">
              <a:solidFill>
                <a:srgbClr val="FF0000"/>
              </a:solidFill>
              <a:ea typeface="超研澤超圓" panose="02010609010101010101" pitchFamily="49" charset="-12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TW" sz="4800">
              <a:solidFill>
                <a:srgbClr val="FF0000"/>
              </a:solidFill>
              <a:ea typeface="超研澤超圓" panose="02010609010101010101" pitchFamily="49" charset="-12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zh-TW" sz="7200">
              <a:solidFill>
                <a:srgbClr val="FF0000"/>
              </a:solidFill>
              <a:latin typeface="超研澤勘亭流" pitchFamily="49" charset="-120"/>
              <a:ea typeface="超研澤勘亭流" pitchFamily="49" charset="-12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TW" sz="4800">
              <a:solidFill>
                <a:srgbClr val="FF0000"/>
              </a:solidFill>
              <a:ea typeface="超研澤超圓" panose="02010609010101010101" pitchFamily="49" charset="-120"/>
            </a:endParaRPr>
          </a:p>
        </p:txBody>
      </p:sp>
      <p:pic>
        <p:nvPicPr>
          <p:cNvPr id="51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-63062"/>
            <a:ext cx="807720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819593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67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67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67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" fill="hold"/>
                                        <p:tgtEl>
                                          <p:spTgt spid="67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" fill="hold"/>
                                        <p:tgtEl>
                                          <p:spTgt spid="67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" fill="hold"/>
                                        <p:tgtEl>
                                          <p:spTgt spid="67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67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" fill="hold"/>
                                        <p:tgtEl>
                                          <p:spTgt spid="67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" fill="hold"/>
                                        <p:tgtEl>
                                          <p:spTgt spid="67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" fill="hold"/>
                                        <p:tgtEl>
                                          <p:spTgt spid="67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" fill="hold"/>
                                        <p:tgtEl>
                                          <p:spTgt spid="67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" fill="hold"/>
                                        <p:tgtEl>
                                          <p:spTgt spid="67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" fill="hold"/>
                                        <p:tgtEl>
                                          <p:spTgt spid="67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" fill="hold"/>
                                        <p:tgtEl>
                                          <p:spTgt spid="67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" fill="hold"/>
                                        <p:tgtEl>
                                          <p:spTgt spid="67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" fill="hold"/>
                                        <p:tgtEl>
                                          <p:spTgt spid="675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" fill="hold"/>
                                        <p:tgtEl>
                                          <p:spTgt spid="675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8140B81-3EC1-4E60-A721-89B27CAA8E56}" type="slidenum">
              <a:rPr kumimoji="0" lang="en-US" altLang="zh-TW" sz="14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kumimoji="0" lang="en-US" altLang="zh-TW" sz="140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 flipH="1">
            <a:off x="662151" y="1027167"/>
            <a:ext cx="78830" cy="990600"/>
          </a:xfrm>
        </p:spPr>
        <p:txBody>
          <a:bodyPr>
            <a:normAutofit fontScale="90000"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超研澤特圓" panose="02010609010101010101" pitchFamily="49" charset="-120"/>
                <a:ea typeface="超研澤特圓" panose="02010609010101010101" pitchFamily="49" charset="-120"/>
              </a:rPr>
              <a:t>著作</a:t>
            </a:r>
            <a:endParaRPr lang="zh-TW" altLang="en-US" sz="4000" dirty="0">
              <a:solidFill>
                <a:srgbClr val="FF0000"/>
              </a:solidFill>
              <a:latin typeface="超研澤特圓" panose="02010609010101010101" pitchFamily="49" charset="-120"/>
              <a:ea typeface="超研澤特圓" panose="02010609010101010101" pitchFamily="49" charset="-12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6476" y="646168"/>
            <a:ext cx="9727324" cy="5381625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8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buClrTx/>
              <a:buSzTx/>
              <a:buFontTx/>
              <a:buChar char="•"/>
            </a:pP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策略性商務談判技術      （北京大學出版社）</a:t>
            </a:r>
          </a:p>
          <a:p>
            <a:pPr>
              <a:buClrTx/>
              <a:buSzTx/>
              <a:buFontTx/>
              <a:buChar char="•"/>
            </a:pP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銀行行銷競爭策略        （北京大學出版社）</a:t>
            </a:r>
          </a:p>
          <a:p>
            <a:pPr>
              <a:buClrTx/>
              <a:buSzTx/>
              <a:buFontTx/>
              <a:buChar char="•"/>
            </a:pP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金融商品銷售技巧        （北京大學出版社）</a:t>
            </a:r>
          </a:p>
          <a:p>
            <a:pPr>
              <a:buClrTx/>
              <a:buSzTx/>
              <a:buFontTx/>
              <a:buChar char="•"/>
            </a:pP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避免執行力</a:t>
            </a:r>
            <a:r>
              <a:rPr lang="en-US" altLang="zh-TW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12</a:t>
            </a: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個陷阱      （北京大學出版社）</a:t>
            </a:r>
          </a:p>
          <a:p>
            <a:pPr>
              <a:buClrTx/>
              <a:buSzTx/>
              <a:buFontTx/>
              <a:buChar char="•"/>
            </a:pP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顧客滿意與貼心服務      （北京大學出版社）</a:t>
            </a:r>
          </a:p>
          <a:p>
            <a:pPr>
              <a:lnSpc>
                <a:spcPct val="140000"/>
              </a:lnSpc>
              <a:buClrTx/>
              <a:buSzTx/>
              <a:buFontTx/>
              <a:buChar char="•"/>
            </a:pPr>
            <a:r>
              <a:rPr lang="en-US" altLang="zh-TW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60/40</a:t>
            </a: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溝通法則       </a:t>
            </a:r>
            <a:r>
              <a:rPr lang="zh-TW" altLang="en-US" sz="3200" dirty="0" smtClean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    （平安</a:t>
            </a: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文化出版社）</a:t>
            </a:r>
          </a:p>
          <a:p>
            <a:pPr>
              <a:buClrTx/>
              <a:buSzTx/>
              <a:buFontTx/>
              <a:buChar char="•"/>
            </a:pPr>
            <a:r>
              <a:rPr lang="zh-TW" altLang="en-US" sz="3200" dirty="0" smtClean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快樂的溝通高手      （中國生產力中心出版）</a:t>
            </a:r>
            <a:endParaRPr lang="en-US" altLang="zh-TW" sz="3200" dirty="0" smtClean="0">
              <a:solidFill>
                <a:srgbClr val="000066"/>
              </a:solidFill>
              <a:latin typeface="超研澤粗圓" panose="02010609010101010101" pitchFamily="49" charset="-120"/>
              <a:ea typeface="超研澤粗圓" panose="02010609010101010101" pitchFamily="49" charset="-120"/>
            </a:endParaRPr>
          </a:p>
          <a:p>
            <a:pPr>
              <a:buClrTx/>
              <a:buSzTx/>
              <a:buFontTx/>
              <a:buChar char="•"/>
            </a:pPr>
            <a:r>
              <a:rPr lang="zh-TW" altLang="en-US" sz="3200" dirty="0" smtClean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領導</a:t>
            </a: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高手、行銷</a:t>
            </a:r>
            <a:r>
              <a:rPr lang="zh-TW" altLang="en-US" sz="3200" dirty="0" smtClean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高手    （清涼</a:t>
            </a: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音文化出版社）</a:t>
            </a:r>
          </a:p>
          <a:p>
            <a:pPr>
              <a:buClrTx/>
              <a:buSzTx/>
              <a:buFontTx/>
              <a:buNone/>
            </a:pP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 </a:t>
            </a:r>
            <a:r>
              <a:rPr lang="zh-TW" altLang="en-US" sz="3200" dirty="0" smtClean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溝通</a:t>
            </a: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高手、成功</a:t>
            </a:r>
            <a:r>
              <a:rPr lang="zh-TW" altLang="en-US" sz="3200" dirty="0" smtClean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高手    （清涼</a:t>
            </a:r>
            <a:r>
              <a:rPr lang="zh-TW" altLang="en-US" sz="32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音文化出版社）</a:t>
            </a:r>
          </a:p>
        </p:txBody>
      </p:sp>
      <p:sp>
        <p:nvSpPr>
          <p:cNvPr id="7173" name="Line 4"/>
          <p:cNvSpPr>
            <a:spLocks noChangeShapeType="1"/>
          </p:cNvSpPr>
          <p:nvPr/>
        </p:nvSpPr>
        <p:spPr bwMode="auto">
          <a:xfrm flipV="1">
            <a:off x="1979776" y="3468414"/>
            <a:ext cx="8330871" cy="67496"/>
          </a:xfrm>
          <a:prstGeom prst="line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327203"/>
      </p:ext>
    </p:extLst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" fill="hold"/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" fill="hold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" fill="hold"/>
                                        <p:tgtEl>
                                          <p:spTgt spid="69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" fill="hold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" fill="hold"/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" fill="hold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" fill="hold"/>
                                        <p:tgtEl>
                                          <p:spTgt spid="69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" fill="hold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" fill="hold"/>
                                        <p:tgtEl>
                                          <p:spTgt spid="696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35</a:t>
            </a:fld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40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08213" y="-171450"/>
            <a:ext cx="7339012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267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AD9722-B5FD-433E-ABC0-316E067ED115}" type="slidenum">
              <a:rPr lang="zh-TW" altLang="en-US" sz="14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400"/>
          </a:p>
        </p:txBody>
      </p:sp>
      <p:pic>
        <p:nvPicPr>
          <p:cNvPr id="1126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1775" y="0"/>
            <a:ext cx="9144000" cy="6597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7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24113" y="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13315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0DD8BF-4F8A-4361-8F0E-9B95730F056D}" type="slidenum">
              <a:rPr lang="zh-TW" altLang="en-US" sz="14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400"/>
          </a:p>
        </p:txBody>
      </p:sp>
      <p:pic>
        <p:nvPicPr>
          <p:cNvPr id="1331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6700" y="23814"/>
            <a:ext cx="9131300" cy="683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56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15363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16DAE7-1A1F-4214-A976-7F31B838F265}" type="slidenum">
              <a:rPr lang="zh-TW" altLang="en-US" sz="140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400"/>
          </a:p>
        </p:txBody>
      </p:sp>
      <p:pic>
        <p:nvPicPr>
          <p:cNvPr id="15364" name="Picture 2" descr="https://scontent-tpe1-1.xx.fbcdn.net/v/t1.0-9/13419060_10206596242569300_4300054482377529267_n.jpg?oh=4df1fa9a40fc17aea9877f4842fcd5bd&amp;oe=57E11E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-80963"/>
            <a:ext cx="7885112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內容版面配置區 3"/>
          <p:cNvSpPr>
            <a:spLocks noGrp="1"/>
          </p:cNvSpPr>
          <p:nvPr>
            <p:ph sz="quarter" idx="1"/>
          </p:nvPr>
        </p:nvSpPr>
        <p:spPr>
          <a:xfrm>
            <a:off x="2279650" y="1557338"/>
            <a:ext cx="7772400" cy="4572000"/>
          </a:xfrm>
        </p:spPr>
        <p:txBody>
          <a:bodyPr/>
          <a:lstStyle/>
          <a:p>
            <a:endParaRPr lang="en-US" altLang="zh-TW" smtClean="0"/>
          </a:p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287220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17411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C3969A3-E826-4A30-B3D9-6E4A8EE815B2}" type="slidenum">
              <a:rPr lang="zh-TW" altLang="en-US" sz="14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zh-TW" altLang="en-US" sz="1400"/>
          </a:p>
        </p:txBody>
      </p:sp>
      <p:pic>
        <p:nvPicPr>
          <p:cNvPr id="1741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1938" y="1"/>
            <a:ext cx="9245600" cy="5732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83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人生有</a:t>
            </a:r>
            <a:r>
              <a:rPr lang="zh-TW" altLang="en-US" b="1" dirty="0" smtClean="0">
                <a:solidFill>
                  <a:srgbClr val="FF0000"/>
                </a:solidFill>
              </a:rPr>
              <a:t>定數？或是填充題？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64975" y="2435057"/>
            <a:ext cx="10515600" cy="4119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8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命運天</a:t>
            </a:r>
            <a:r>
              <a:rPr lang="zh-TW" altLang="en-US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安排</a:t>
            </a:r>
            <a:r>
              <a:rPr lang="zh-TW" altLang="en-US" sz="7200" dirty="0" smtClean="0"/>
              <a:t>？</a:t>
            </a:r>
            <a:endParaRPr lang="en-US" altLang="zh-TW" sz="7200" dirty="0" smtClean="0"/>
          </a:p>
          <a:p>
            <a:pPr marL="0" indent="0" algn="ctr">
              <a:buNone/>
            </a:pPr>
            <a:r>
              <a:rPr lang="en-US" altLang="zh-TW" sz="5400" dirty="0" smtClean="0"/>
              <a:t>DESTINY </a:t>
            </a:r>
            <a:r>
              <a:rPr lang="zh-TW" altLang="en-US" sz="5400" dirty="0" smtClean="0"/>
              <a:t>＆ </a:t>
            </a:r>
            <a:r>
              <a:rPr lang="en-US" altLang="zh-TW" sz="5400" dirty="0" smtClean="0"/>
              <a:t>FATE</a:t>
            </a:r>
          </a:p>
          <a:p>
            <a:pPr marL="0" indent="0" algn="ctr">
              <a:buNone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你是你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自己命運的主人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117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19459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686797-87F4-4D55-B04A-24C17E83F650}" type="slidenum">
              <a:rPr lang="zh-TW" altLang="en-US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zh-TW" altLang="en-US" sz="1400"/>
          </a:p>
        </p:txBody>
      </p:sp>
      <p:pic>
        <p:nvPicPr>
          <p:cNvPr id="1946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050338" cy="594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562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21507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C2F690-2CCD-4E14-8FF1-8A85C29D27E3}" type="slidenum">
              <a:rPr lang="zh-TW" altLang="en-US" sz="14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400"/>
          </a:p>
        </p:txBody>
      </p:sp>
      <p:pic>
        <p:nvPicPr>
          <p:cNvPr id="2150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3175"/>
            <a:ext cx="9036050" cy="689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64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23555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00A18C-4BD8-4CB0-B191-8A4A16AF0403}" type="slidenum">
              <a:rPr lang="zh-TW" altLang="en-US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400"/>
          </a:p>
        </p:txBody>
      </p:sp>
      <p:pic>
        <p:nvPicPr>
          <p:cNvPr id="2355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6350"/>
            <a:ext cx="9177338" cy="6164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26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9219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1BA288F-5BA9-4E59-82EA-9E240483A70C}" type="slidenum">
              <a:rPr kumimoji="0" lang="en-US" altLang="zh-TW" sz="14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kumimoji="0" lang="en-US" altLang="zh-TW" sz="1400"/>
          </a:p>
        </p:txBody>
      </p:sp>
      <p:pic>
        <p:nvPicPr>
          <p:cNvPr id="9220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3339"/>
            <a:ext cx="10620672" cy="6969125"/>
          </a:xfrm>
        </p:spPr>
      </p:pic>
    </p:spTree>
    <p:extLst>
      <p:ext uri="{BB962C8B-B14F-4D97-AF65-F5344CB8AC3E}">
        <p14:creationId xmlns:p14="http://schemas.microsoft.com/office/powerpoint/2010/main" val="2805933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/>
            </a:r>
            <a:br>
              <a:rPr lang="en-US" altLang="zh-TW" smtClean="0"/>
            </a:br>
            <a:endParaRPr lang="zh-TW" altLang="en-US" smtClean="0"/>
          </a:p>
        </p:txBody>
      </p:sp>
      <p:sp>
        <p:nvSpPr>
          <p:cNvPr id="10243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C7DF140-0A43-4A96-9ED6-C9A30CC3D9DB}" type="slidenum">
              <a:rPr kumimoji="0" lang="zh-TW" altLang="en-US" sz="14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kumimoji="0" lang="zh-TW" altLang="en-US" sz="1400"/>
          </a:p>
        </p:txBody>
      </p:sp>
      <p:pic>
        <p:nvPicPr>
          <p:cNvPr id="10244" name="內容版面配置區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7938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23427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5603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188" y="-12700"/>
            <a:ext cx="9167813" cy="6742113"/>
          </a:xfrm>
        </p:spPr>
      </p:pic>
      <p:sp>
        <p:nvSpPr>
          <p:cNvPr id="25604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653A93-F7F9-4CF4-857E-82E141722E49}" type="slidenum">
              <a:rPr lang="en-US" altLang="zh-TW" sz="14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139827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27651" name="投影片編號版面配置區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F9134C-5268-4485-8B9E-E253104F1591}" type="slidenum">
              <a:rPr lang="zh-TW" altLang="en-US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400"/>
          </a:p>
        </p:txBody>
      </p:sp>
      <p:pic>
        <p:nvPicPr>
          <p:cNvPr id="2765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6225" y="17464"/>
            <a:ext cx="9342438" cy="6840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26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9699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5425" y="-26988"/>
            <a:ext cx="9283700" cy="7056438"/>
          </a:xfrm>
        </p:spPr>
      </p:pic>
      <p:sp>
        <p:nvSpPr>
          <p:cNvPr id="29700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D990B8-0E5F-4BE4-9B46-8806ECD08874}" type="slidenum">
              <a:rPr lang="en-US" altLang="zh-TW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03097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1267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3814"/>
            <a:ext cx="9245600" cy="6429375"/>
          </a:xfrm>
        </p:spPr>
      </p:pic>
      <p:sp>
        <p:nvSpPr>
          <p:cNvPr id="1126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03952C7D-F3BC-41FE-B115-53C2810CE47D}" type="slidenum">
              <a:rPr kumimoji="0" lang="en-US" altLang="zh-TW" sz="14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kumimoji="0"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078533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12291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超研澤粗圓" panose="02010609010101010101" pitchFamily="49" charset="-120"/>
                <a:cs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C48842D-DCE1-4F8D-85A4-4D9EC197DB64}" type="slidenum">
              <a:rPr kumimoji="0" lang="en-US" altLang="zh-TW" sz="140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kumimoji="0" lang="en-US" altLang="zh-TW" sz="1400"/>
          </a:p>
        </p:txBody>
      </p:sp>
      <p:pic>
        <p:nvPicPr>
          <p:cNvPr id="12292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297988" cy="6165850"/>
          </a:xfrm>
        </p:spPr>
      </p:pic>
    </p:spTree>
    <p:extLst>
      <p:ext uri="{BB962C8B-B14F-4D97-AF65-F5344CB8AC3E}">
        <p14:creationId xmlns:p14="http://schemas.microsoft.com/office/powerpoint/2010/main" val="34696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118768" y="593835"/>
            <a:ext cx="8596668" cy="50954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5400" dirty="0" smtClean="0">
                <a:ea typeface="超研澤超圓" panose="02010609010101010101" pitchFamily="49" charset="-120"/>
              </a:rPr>
              <a:t>人生沒有劇本</a:t>
            </a:r>
            <a:endParaRPr lang="en-US" altLang="zh-TW" sz="5400" dirty="0" smtClean="0">
              <a:ea typeface="超研澤超圓" panose="02010609010101010101" pitchFamily="49" charset="-120"/>
            </a:endParaRPr>
          </a:p>
          <a:p>
            <a:pPr marL="0" indent="0" algn="ctr">
              <a:buNone/>
            </a:pPr>
            <a:r>
              <a:rPr lang="zh-TW" altLang="en-US" sz="5400" dirty="0" smtClean="0">
                <a:solidFill>
                  <a:srgbClr val="FF0000"/>
                </a:solidFill>
                <a:ea typeface="超研澤超圓" panose="02010609010101010101" pitchFamily="49" charset="-120"/>
              </a:rPr>
              <a:t>勇敢</a:t>
            </a:r>
            <a:r>
              <a:rPr lang="zh-TW" altLang="en-US" sz="5400" dirty="0">
                <a:solidFill>
                  <a:srgbClr val="FF0000"/>
                </a:solidFill>
                <a:ea typeface="超研澤超圓" panose="02010609010101010101" pitchFamily="49" charset="-120"/>
              </a:rPr>
              <a:t>向前</a:t>
            </a:r>
            <a:r>
              <a:rPr lang="zh-TW" altLang="en-US" sz="5400" dirty="0" smtClean="0">
                <a:solidFill>
                  <a:srgbClr val="FF0000"/>
                </a:solidFill>
                <a:ea typeface="超研澤超圓" panose="02010609010101010101" pitchFamily="49" charset="-120"/>
              </a:rPr>
              <a:t>行</a:t>
            </a:r>
            <a:endParaRPr lang="zh-TW" altLang="en-US" sz="5400" dirty="0">
              <a:solidFill>
                <a:srgbClr val="FF0000"/>
              </a:solidFill>
              <a:ea typeface="超研澤超圓" panose="02010609010101010101" pitchFamily="49" charset="-120"/>
            </a:endParaRPr>
          </a:p>
        </p:txBody>
      </p:sp>
      <p:pic>
        <p:nvPicPr>
          <p:cNvPr id="1026" name="Picture 2" descr="https://tse2.mm.bing.net/th?id=OIP.Mb663ef0a0900a17d5f786dfaa5ef0250o0&amp;pid=15.1&amp;P=0&amp;w=249&amp;h=1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242" y="2722418"/>
            <a:ext cx="5621067" cy="347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4.mm.bing.net/th?id=OIP.M1d2f8ed1e2e7bfdc48e5df365a4311e6o0&amp;pid=15.1&amp;P=0&amp;w=331&amp;h=1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81" y="4855591"/>
            <a:ext cx="1943388" cy="106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1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31747" name="內容版面配置區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6988"/>
            <a:ext cx="9202738" cy="6138862"/>
          </a:xfrm>
        </p:spPr>
      </p:pic>
      <p:sp>
        <p:nvSpPr>
          <p:cNvPr id="31748" name="投影片編號版面配置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5D3C8D-D2A3-4A94-980F-13C9C76F0374}" type="slidenum">
              <a:rPr lang="en-US" altLang="zh-TW" sz="14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63759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46857"/>
            <a:ext cx="10515600" cy="1325563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超研澤特圓" panose="02010609010101010101" pitchFamily="49" charset="-120"/>
                <a:ea typeface="超研澤特圓" panose="02010609010101010101" pitchFamily="49" charset="-120"/>
              </a:rPr>
              <a:t>金氏</a:t>
            </a:r>
            <a:r>
              <a:rPr lang="zh-TW" altLang="en-US" dirty="0" smtClean="0">
                <a:solidFill>
                  <a:srgbClr val="FF0000"/>
                </a:solidFill>
                <a:latin typeface="超研澤特圓" panose="02010609010101010101" pitchFamily="49" charset="-120"/>
                <a:ea typeface="超研澤特圓" panose="02010609010101010101" pitchFamily="49" charset="-120"/>
              </a:rPr>
              <a:t>記錄</a:t>
            </a:r>
            <a:r>
              <a:rPr lang="en-US" altLang="zh-TW" dirty="0" smtClean="0">
                <a:solidFill>
                  <a:srgbClr val="FF0000"/>
                </a:solidFill>
                <a:latin typeface="Arial Black" panose="020B0A04020102020204" pitchFamily="34" charset="0"/>
                <a:ea typeface="超研澤特圓" panose="02010609010101010101" pitchFamily="49" charset="-120"/>
              </a:rPr>
              <a:t> TOPSALES</a:t>
            </a:r>
            <a:endParaRPr lang="en-US" altLang="zh-TW" dirty="0">
              <a:solidFill>
                <a:srgbClr val="FF0000"/>
              </a:solidFill>
              <a:latin typeface="Arial Black" panose="020B0A04020102020204" pitchFamily="34" charset="0"/>
              <a:ea typeface="超研澤特圓" panose="02010609010101010101" pitchFamily="49" charset="-12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5236" y="1887971"/>
            <a:ext cx="10515600" cy="4351338"/>
          </a:xfrm>
        </p:spPr>
        <p:txBody>
          <a:bodyPr/>
          <a:lstStyle/>
          <a:p>
            <a:r>
              <a:rPr lang="zh-TW" altLang="en-US" sz="3600" b="1" dirty="0">
                <a:solidFill>
                  <a:srgbClr val="FF0000"/>
                </a:solidFill>
              </a:rPr>
              <a:t>人生沒有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劇本</a:t>
            </a:r>
            <a:endParaRPr lang="en-US" altLang="zh-TW" sz="3600" b="1" dirty="0" smtClean="0">
              <a:solidFill>
                <a:srgbClr val="FF0000"/>
              </a:solidFill>
            </a:endParaRPr>
          </a:p>
          <a:p>
            <a:r>
              <a:rPr lang="en-US" altLang="zh-TW" sz="36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zh-TW" altLang="en-US" sz="3600" dirty="0" smtClean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跌倒</a:t>
            </a:r>
            <a:r>
              <a:rPr lang="en-US" altLang="zh-TW" sz="36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..</a:t>
            </a:r>
            <a:r>
              <a:rPr lang="zh-TW" altLang="en-US" sz="36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再爬起來</a:t>
            </a:r>
            <a:r>
              <a:rPr lang="en-US" altLang="zh-TW" sz="3600" dirty="0">
                <a:solidFill>
                  <a:srgbClr val="000066"/>
                </a:solidFill>
                <a:ea typeface="超研澤粗圓" panose="02010609010101010101" pitchFamily="49" charset="-120"/>
              </a:rPr>
              <a:t>…</a:t>
            </a:r>
            <a:r>
              <a:rPr lang="zh-TW" altLang="en-US" sz="36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而且爬得很高</a:t>
            </a:r>
            <a:r>
              <a:rPr lang="en-US" altLang="zh-TW" sz="3600" dirty="0">
                <a:solidFill>
                  <a:srgbClr val="000066"/>
                </a:solidFill>
                <a:ea typeface="超研澤粗圓" panose="02010609010101010101" pitchFamily="49" charset="-120"/>
              </a:rPr>
              <a:t>…</a:t>
            </a:r>
            <a:endParaRPr lang="en-US" altLang="zh-TW" sz="3600" dirty="0">
              <a:solidFill>
                <a:srgbClr val="000066"/>
              </a:solidFill>
              <a:latin typeface="超研澤粗圓" panose="02010609010101010101" pitchFamily="49" charset="-120"/>
              <a:ea typeface="超研澤粗圓" panose="02010609010101010101" pitchFamily="49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   我</a:t>
            </a:r>
            <a:r>
              <a:rPr lang="zh-TW" altLang="en-US" sz="36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的頭銜叫</a:t>
            </a:r>
            <a:r>
              <a:rPr lang="en-US" altLang="zh-TW" sz="3600" dirty="0">
                <a:solidFill>
                  <a:srgbClr val="000066"/>
                </a:solidFill>
                <a:latin typeface="超研澤粗圓" panose="02010609010101010101" pitchFamily="49" charset="-120"/>
                <a:ea typeface="超研澤粗圓" panose="02010609010101010101" pitchFamily="49" charset="-120"/>
              </a:rPr>
              <a:t>..</a:t>
            </a:r>
          </a:p>
          <a:p>
            <a:pPr>
              <a:buFontTx/>
              <a:buNone/>
            </a:pPr>
            <a:endParaRPr lang="en-US" altLang="zh-TW" dirty="0">
              <a:solidFill>
                <a:srgbClr val="000066"/>
              </a:solidFill>
              <a:latin typeface="超研澤粗圓" panose="02010609010101010101" pitchFamily="49" charset="-120"/>
              <a:ea typeface="超研澤粗圓" panose="02010609010101010101" pitchFamily="49" charset="-120"/>
            </a:endParaRPr>
          </a:p>
        </p:txBody>
      </p:sp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5216236" y="3906982"/>
            <a:ext cx="5340495" cy="1641764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altLang="zh-TW" sz="3600" b="1" kern="10" dirty="0">
                <a:ln w="9525">
                  <a:solidFill>
                    <a:srgbClr val="CC3399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C0C0C0"/>
                  </a:outerShdw>
                </a:effectLst>
                <a:latin typeface="Arial Black" panose="020B0A04020102020204" pitchFamily="34" charset="0"/>
              </a:rPr>
              <a:t>MONEY</a:t>
            </a:r>
            <a:endParaRPr lang="zh-TW" altLang="en-US" sz="3600" b="1" kern="10" dirty="0">
              <a:ln w="9525">
                <a:solidFill>
                  <a:srgbClr val="CC3399"/>
                </a:solidFill>
                <a:miter lim="800000"/>
                <a:headEnd/>
                <a:tailEnd/>
              </a:ln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effectLst>
                <a:outerShdw dist="107763" dir="18900000" algn="ctr" rotWithShape="0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549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520" y="665018"/>
            <a:ext cx="9520716" cy="5599051"/>
          </a:xfrm>
          <a:prstGeom prst="rect">
            <a:avLst/>
          </a:prstGeom>
        </p:spPr>
      </p:pic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487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掃瞄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90" y="0"/>
            <a:ext cx="105779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9067800" y="304800"/>
            <a:ext cx="838200" cy="457200"/>
          </a:xfrm>
          <a:prstGeom prst="rect">
            <a:avLst/>
          </a:prstGeom>
          <a:gradFill rotWithShape="0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zh-TW" altLang="zh-TW" sz="2400">
              <a:latin typeface="Tahoma" panose="020B0604030504040204" pitchFamily="34" charset="0"/>
              <a:ea typeface="超研澤粗圓" panose="02010609010101010101" pitchFamily="49" charset="-12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524001" y="6003926"/>
            <a:ext cx="2555875" cy="85407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TW" altLang="en-US" sz="2000">
                <a:solidFill>
                  <a:srgbClr val="FFFF00"/>
                </a:solidFill>
                <a:latin typeface="超研澤特圓" panose="02010609010101010101" pitchFamily="49" charset="-120"/>
                <a:ea typeface="超研澤特圓" panose="02010609010101010101" pitchFamily="49" charset="-120"/>
              </a:rPr>
              <a:t>喬</a:t>
            </a:r>
            <a:r>
              <a:rPr lang="en-US" altLang="zh-TW" sz="2000">
                <a:solidFill>
                  <a:srgbClr val="FFFF00"/>
                </a:solidFill>
                <a:latin typeface="超研澤特圓" panose="02010609010101010101" pitchFamily="49" charset="-120"/>
                <a:ea typeface="超研澤特圓" panose="02010609010101010101" pitchFamily="49" charset="-120"/>
              </a:rPr>
              <a:t>.</a:t>
            </a:r>
            <a:r>
              <a:rPr lang="zh-TW" altLang="en-US" sz="2000">
                <a:solidFill>
                  <a:srgbClr val="FFFF00"/>
                </a:solidFill>
                <a:latin typeface="超研澤特圓" panose="02010609010101010101" pitchFamily="49" charset="-120"/>
                <a:ea typeface="超研澤特圓" panose="02010609010101010101" pitchFamily="49" charset="-120"/>
              </a:rPr>
              <a:t>吉拉德</a:t>
            </a:r>
          </a:p>
          <a:p>
            <a:pPr algn="ctr">
              <a:spcBef>
                <a:spcPct val="50000"/>
              </a:spcBef>
            </a:pPr>
            <a:r>
              <a:rPr lang="en-US" altLang="zh-TW" sz="2000">
                <a:solidFill>
                  <a:srgbClr val="FFFF00"/>
                </a:solidFill>
                <a:latin typeface="超研澤特圓" panose="02010609010101010101" pitchFamily="49" charset="-120"/>
                <a:ea typeface="超研澤特圓" panose="02010609010101010101" pitchFamily="49" charset="-120"/>
              </a:rPr>
              <a:t>〈</a:t>
            </a:r>
            <a:r>
              <a:rPr lang="en-US" altLang="zh-TW" sz="2000">
                <a:solidFill>
                  <a:srgbClr val="FFFF00"/>
                </a:solidFill>
                <a:latin typeface="Arial Black" panose="020B0A04020102020204" pitchFamily="34" charset="0"/>
                <a:ea typeface="超研澤特圓" panose="02010609010101010101" pitchFamily="49" charset="-120"/>
              </a:rPr>
              <a:t>Joe Girard</a:t>
            </a:r>
            <a:r>
              <a:rPr lang="en-US" altLang="zh-TW" sz="2000">
                <a:solidFill>
                  <a:srgbClr val="FFFF00"/>
                </a:solidFill>
                <a:latin typeface="超研澤特圓" panose="02010609010101010101" pitchFamily="49" charset="-120"/>
                <a:ea typeface="超研澤特圓" panose="02010609010101010101" pitchFamily="49" charset="-120"/>
              </a:rPr>
              <a:t>〉 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14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17104" y="365125"/>
            <a:ext cx="10515600" cy="1325563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吳寶春 麵包師父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17104" y="1690688"/>
            <a:ext cx="10515600" cy="4869138"/>
          </a:xfr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6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一個</a:t>
            </a:r>
            <a:r>
              <a:rPr lang="zh-TW" altLang="zh-TW" sz="3600" b="1" dirty="0">
                <a:solidFill>
                  <a:srgbClr val="C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鄉下窮</a:t>
            </a:r>
            <a:r>
              <a:rPr lang="zh-TW" altLang="zh-TW" sz="3600" b="1" dirty="0" smtClean="0">
                <a:solidFill>
                  <a:srgbClr val="C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孩子</a:t>
            </a:r>
            <a:endParaRPr lang="en-US" altLang="zh-TW" sz="3600" b="1" dirty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TW" sz="36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17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歲即離家做</a:t>
            </a:r>
            <a:r>
              <a:rPr lang="zh-TW" altLang="en-US" sz="36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學徒</a:t>
            </a:r>
            <a:endParaRPr lang="en-US" altLang="zh-TW" sz="3600" b="1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6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當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上師傅</a:t>
            </a:r>
            <a:r>
              <a:rPr lang="zh-TW" altLang="en-US" sz="36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時</a:t>
            </a:r>
            <a:endParaRPr lang="en-US" altLang="zh-TW" sz="3600" b="1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6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傳統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做麵包方式卻又</a:t>
            </a:r>
            <a:r>
              <a:rPr lang="zh-TW" altLang="en-US" sz="36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因</a:t>
            </a:r>
            <a:endParaRPr lang="en-US" altLang="zh-TW" sz="3600" b="1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6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時代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變化而</a:t>
            </a:r>
            <a:r>
              <a:rPr lang="zh-TW" altLang="en-US" sz="3600" b="1" dirty="0">
                <a:solidFill>
                  <a:srgbClr val="C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被</a:t>
            </a:r>
            <a:r>
              <a:rPr lang="zh-TW" altLang="en-US" sz="3600" b="1" dirty="0" smtClean="0">
                <a:solidFill>
                  <a:srgbClr val="C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淘汰</a:t>
            </a:r>
            <a:endParaRPr lang="en-US" altLang="zh-TW" sz="3600" b="1" dirty="0" smtClean="0">
              <a:solidFill>
                <a:srgbClr val="C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TW" sz="3600" b="1" dirty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6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他</a:t>
            </a:r>
            <a:r>
              <a:rPr lang="zh-TW" altLang="en-US" sz="3600" b="1" dirty="0">
                <a:solidFill>
                  <a:srgbClr val="C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如何突破困境和</a:t>
            </a:r>
            <a:r>
              <a:rPr lang="zh-TW" altLang="en-US" sz="3600" b="1" dirty="0" smtClean="0">
                <a:solidFill>
                  <a:srgbClr val="C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眼界</a:t>
            </a:r>
            <a:endParaRPr lang="en-US" altLang="zh-TW" sz="3600" b="1" dirty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6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摘下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世界大</a:t>
            </a:r>
            <a:r>
              <a:rPr lang="zh-TW" altLang="en-US" sz="36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賽的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光榮桂冠？</a:t>
            </a:r>
            <a:b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</a:br>
            <a:endParaRPr lang="zh-TW" altLang="en-US" sz="3600" dirty="0"/>
          </a:p>
        </p:txBody>
      </p:sp>
      <p:pic>
        <p:nvPicPr>
          <p:cNvPr id="27650" name="Picture 2" descr="https://tse2.mm.bing.net/th?id=OIP.Ma0eddfe0f3a13dcf65c99d74be9bde32o0&amp;pid=15.1&amp;P=0&amp;w=224&amp;h=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183" y="1690688"/>
            <a:ext cx="3902075" cy="292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958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409" y="530977"/>
            <a:ext cx="10515600" cy="5640250"/>
          </a:xfrm>
        </p:spPr>
        <p:txBody>
          <a:bodyPr>
            <a:normAutofit lnSpcReduction="10000"/>
          </a:bodyPr>
          <a:lstStyle/>
          <a:p>
            <a:r>
              <a:rPr lang="zh-TW" altLang="en-US" sz="3600" b="1" dirty="0"/>
              <a:t>家裡也沒錢讓孩子繼續</a:t>
            </a:r>
            <a:r>
              <a:rPr lang="zh-TW" altLang="en-US" sz="3600" b="1" dirty="0" smtClean="0"/>
              <a:t>念書</a:t>
            </a:r>
            <a:endParaRPr lang="en-US" altLang="zh-TW" sz="3600" b="1" dirty="0" smtClean="0"/>
          </a:p>
          <a:p>
            <a:pPr marL="0" indent="0">
              <a:buNone/>
            </a:pPr>
            <a:r>
              <a:rPr lang="en-US" altLang="zh-TW" sz="3600" b="1" dirty="0"/>
              <a:t> </a:t>
            </a:r>
            <a:r>
              <a:rPr lang="en-US" altLang="zh-TW" sz="3600" b="1" dirty="0" smtClean="0"/>
              <a:t> </a:t>
            </a:r>
            <a:r>
              <a:rPr lang="zh-TW" altLang="en-US" sz="3600" b="1" dirty="0" smtClean="0"/>
              <a:t>哥哥</a:t>
            </a:r>
            <a:r>
              <a:rPr lang="zh-TW" altLang="en-US" sz="3600" b="1" dirty="0"/>
              <a:t>們陸續到外地當</a:t>
            </a:r>
            <a:r>
              <a:rPr lang="zh-TW" altLang="en-US" sz="3600" b="1" dirty="0" smtClean="0"/>
              <a:t>學徒</a:t>
            </a:r>
            <a:endParaRPr lang="en-US" altLang="zh-TW" sz="3600" b="1" dirty="0" smtClean="0"/>
          </a:p>
          <a:p>
            <a:pPr marL="0" indent="0">
              <a:buNone/>
            </a:pPr>
            <a:r>
              <a:rPr lang="en-US" altLang="zh-TW" sz="3600" b="1" dirty="0"/>
              <a:t> </a:t>
            </a:r>
            <a:r>
              <a:rPr lang="en-US" altLang="zh-TW" sz="3600" b="1" dirty="0" smtClean="0"/>
              <a:t> </a:t>
            </a:r>
            <a:r>
              <a:rPr lang="zh-TW" altLang="en-US" sz="3600" b="1" dirty="0" smtClean="0"/>
              <a:t>吳寶春</a:t>
            </a:r>
            <a:r>
              <a:rPr lang="zh-TW" altLang="en-US" sz="3600" b="1" dirty="0"/>
              <a:t>也在十七歲時離開</a:t>
            </a:r>
            <a:r>
              <a:rPr lang="zh-TW" altLang="en-US" sz="3600" b="1" dirty="0" smtClean="0"/>
              <a:t>故鄉</a:t>
            </a:r>
            <a:endParaRPr lang="en-US" altLang="zh-TW" sz="3600" b="1" dirty="0" smtClean="0"/>
          </a:p>
          <a:p>
            <a:pPr marL="0" indent="0">
              <a:buNone/>
            </a:pPr>
            <a:r>
              <a:rPr lang="en-US" altLang="zh-TW" sz="3600" b="1" dirty="0"/>
              <a:t> </a:t>
            </a:r>
            <a:r>
              <a:rPr lang="en-US" altLang="zh-TW" sz="3600" b="1" dirty="0" smtClean="0"/>
              <a:t> </a:t>
            </a:r>
            <a:r>
              <a:rPr lang="zh-TW" altLang="en-US" sz="3600" b="1" dirty="0" smtClean="0"/>
              <a:t>到</a:t>
            </a:r>
            <a:r>
              <a:rPr lang="zh-TW" altLang="en-US" sz="3600" b="1" dirty="0"/>
              <a:t>台北當</a:t>
            </a:r>
            <a:r>
              <a:rPr lang="zh-TW" altLang="en-US" sz="3600" b="1" dirty="0" smtClean="0"/>
              <a:t>學徒</a:t>
            </a:r>
            <a:endParaRPr lang="en-US" altLang="zh-TW" sz="3600" b="1" dirty="0" smtClean="0"/>
          </a:p>
          <a:p>
            <a:pPr marL="0" indent="0">
              <a:buNone/>
            </a:pPr>
            <a:r>
              <a:rPr lang="zh-TW" altLang="en-US" sz="3600" b="1" dirty="0" smtClean="0"/>
              <a:t>  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出發</a:t>
            </a:r>
            <a:r>
              <a:rPr lang="zh-TW" altLang="en-US" sz="3600" b="1" dirty="0">
                <a:solidFill>
                  <a:srgbClr val="FF0000"/>
                </a:solidFill>
              </a:rPr>
              <a:t>前，他最遠只到過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屏東市</a:t>
            </a:r>
            <a:endParaRPr lang="en-US" altLang="zh-TW" sz="3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TW" sz="1100" b="1" dirty="0"/>
          </a:p>
          <a:p>
            <a:r>
              <a:rPr lang="zh-TW" altLang="en-US" sz="3600" b="1" dirty="0" smtClean="0"/>
              <a:t>媽媽</a:t>
            </a:r>
            <a:r>
              <a:rPr lang="zh-TW" altLang="en-US" sz="3600" b="1" dirty="0"/>
              <a:t>為他買了一張最便宜的慢車</a:t>
            </a:r>
            <a:r>
              <a:rPr lang="zh-TW" altLang="en-US" sz="3600" b="1" dirty="0" smtClean="0"/>
              <a:t>票</a:t>
            </a:r>
            <a:endParaRPr lang="en-US" altLang="zh-TW" sz="3600" b="1" dirty="0" smtClean="0"/>
          </a:p>
          <a:p>
            <a:pPr marL="0" indent="0">
              <a:buNone/>
            </a:pPr>
            <a:r>
              <a:rPr lang="en-US" altLang="zh-TW" sz="3600" b="1" dirty="0"/>
              <a:t> </a:t>
            </a:r>
            <a:r>
              <a:rPr lang="en-US" altLang="zh-TW" sz="3600" b="1" dirty="0" smtClean="0"/>
              <a:t> </a:t>
            </a:r>
            <a:r>
              <a:rPr lang="zh-TW" altLang="en-US" sz="3600" b="1" dirty="0" smtClean="0"/>
              <a:t>身上</a:t>
            </a:r>
            <a:r>
              <a:rPr lang="zh-TW" altLang="en-US" sz="3600" b="1" dirty="0"/>
              <a:t>帶著五十塊</a:t>
            </a:r>
            <a:r>
              <a:rPr lang="zh-TW" altLang="en-US" sz="3600" b="1" dirty="0" smtClean="0"/>
              <a:t>錢</a:t>
            </a:r>
            <a:endParaRPr lang="en-US" altLang="zh-TW" sz="3600" b="1" dirty="0" smtClean="0"/>
          </a:p>
          <a:p>
            <a:pPr marL="0" indent="0">
              <a:buNone/>
            </a:pPr>
            <a:r>
              <a:rPr lang="en-US" altLang="zh-TW" sz="3600" b="1" dirty="0"/>
              <a:t> </a:t>
            </a:r>
            <a:r>
              <a:rPr lang="en-US" altLang="zh-TW" sz="3600" b="1" dirty="0" smtClean="0"/>
              <a:t>  </a:t>
            </a:r>
            <a:r>
              <a:rPr lang="zh-TW" altLang="en-US" sz="3600" b="1" dirty="0" smtClean="0"/>
              <a:t>一小</a:t>
            </a:r>
            <a:r>
              <a:rPr lang="zh-TW" altLang="en-US" sz="3600" b="1" dirty="0"/>
              <a:t>包換</a:t>
            </a:r>
            <a:r>
              <a:rPr lang="zh-TW" altLang="en-US" sz="3600" b="1" dirty="0" smtClean="0"/>
              <a:t>洗衣服</a:t>
            </a:r>
            <a:endParaRPr lang="en-US" altLang="zh-TW" sz="3600" b="1" dirty="0" smtClean="0"/>
          </a:p>
          <a:p>
            <a:pPr marL="0" indent="0">
              <a:buNone/>
            </a:pPr>
            <a:r>
              <a:rPr lang="en-US" altLang="zh-TW" sz="3600" b="1" dirty="0"/>
              <a:t> </a:t>
            </a:r>
            <a:r>
              <a:rPr lang="en-US" altLang="zh-TW" sz="3600" b="1" dirty="0" smtClean="0"/>
              <a:t> </a:t>
            </a:r>
            <a:r>
              <a:rPr lang="zh-TW" altLang="en-US" sz="3600" b="1" dirty="0" smtClean="0"/>
              <a:t>吳寶春</a:t>
            </a:r>
            <a:r>
              <a:rPr lang="zh-TW" altLang="en-US" sz="3600" b="1" dirty="0"/>
              <a:t>終於來到台北</a:t>
            </a:r>
            <a:r>
              <a:rPr lang="zh-TW" altLang="en-US" sz="3600" b="1" dirty="0" smtClean="0"/>
              <a:t>火車站</a:t>
            </a:r>
            <a:endParaRPr lang="zh-TW" altLang="en-US" sz="3600" dirty="0"/>
          </a:p>
        </p:txBody>
      </p:sp>
      <p:pic>
        <p:nvPicPr>
          <p:cNvPr id="26626" name="Picture 2" descr="https://tse4.mm.bing.net/th?id=OIP.Mbe2daede97aad59ce89f21fe179b7e1c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7" y="704485"/>
            <a:ext cx="3433184" cy="488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55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4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54426" y="4091746"/>
            <a:ext cx="10515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1" y="173440"/>
            <a:ext cx="12085360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熬了四年半的學徒，他終於當上師傅，又過了些年，</a:t>
            </a:r>
            <a: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</a:br>
            <a:r>
              <a:rPr kumimoji="0" lang="zh-TW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他還當上了台中三家大麵包店的主廚。</a:t>
            </a:r>
            <a: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</a:br>
            <a:r>
              <a:rPr lang="en-US" altLang="zh-TW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lang="en-US" altLang="zh-TW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</a:br>
            <a:r>
              <a:rPr kumimoji="0" lang="zh-TW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但就在他爬上山頂時，時代的風向卻吹起變化，</a:t>
            </a:r>
            <a: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</a:br>
            <a:r>
              <a:rPr kumimoji="0" lang="zh-TW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以前麵包不會分好不好吃，也不需要太多創意、變化，</a:t>
            </a:r>
            <a: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</a:br>
            <a:r>
              <a:rPr kumimoji="0" lang="zh-TW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有做就有賣。然而，</a:t>
            </a:r>
            <a: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</a:br>
            <a:r>
              <a:rPr lang="en-US" altLang="zh-TW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lang="en-US" altLang="zh-TW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</a:br>
            <a:r>
              <a:rPr kumimoji="0" lang="zh-TW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隨著所得增加，消費者的口味開始精緻化，</a:t>
            </a:r>
            <a: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</a:br>
            <a:r>
              <a:rPr kumimoji="0" lang="zh-TW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講求口感、風味、創新，</a:t>
            </a:r>
            <a: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kumimoji="0" lang="en-US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</a:br>
            <a:r>
              <a:rPr lang="en-US" altLang="zh-TW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lang="en-US" altLang="zh-TW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</a:br>
            <a:r>
              <a:rPr kumimoji="0" lang="zh-TW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面對這記變化球，以前師傅傳授的成功方程式不再奏效，銷路下滑</a:t>
            </a:r>
            <a:r>
              <a:rPr lang="en-US" altLang="zh-TW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lang="en-US" altLang="zh-TW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</a:br>
            <a:r>
              <a:rPr lang="en-US" altLang="zh-TW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/>
            </a:r>
            <a:br>
              <a:rPr lang="en-US" altLang="zh-TW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</a:br>
            <a:endParaRPr kumimoji="0" lang="zh-TW" alt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85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0648" y="632929"/>
            <a:ext cx="10770704" cy="5747992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此時，他卻聽到一個門外漢，之前賣過進口高級音響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，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沒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當過學徒，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光靠自己看書、實驗，才兩年就開了家</a:t>
            </a:r>
            <a:r>
              <a:rPr lang="zh-TW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麵包店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TW" sz="1200" dirty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而且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聽說，這個人的麵包很醜，店還開在巷子裡，卻在短短時間內，讓醜麵包大熱賣，甚至有客人買不到，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居然求店家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：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「有沒有冷凍的，拿來賣我。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」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吳寶春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不敢置信，「哪有這種事情！」</a:t>
            </a:r>
            <a:endParaRPr lang="zh-TW" altLang="zh-TW" sz="3200" dirty="0">
              <a:latin typeface="標楷體" panose="03000509000000000000" pitchFamily="65" charset="-12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究竟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什麼叫做好吃？吳寶春帶著好奇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，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謙卑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的向這位「門外漢」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請教</a:t>
            </a:r>
            <a:endParaRPr lang="zh-TW" altLang="en-US" sz="3200" dirty="0">
              <a:latin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88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99661" y="593171"/>
            <a:ext cx="10515600" cy="5608845"/>
          </a:xfrm>
        </p:spPr>
        <p:txBody>
          <a:bodyPr>
            <a:normAutofit/>
          </a:bodyPr>
          <a:lstStyle/>
          <a:p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他帶著自己最得意的作品給堂本麵包店主廚陳撫光吃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，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沒想到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他當著其他人的面，吃一口就丟掉，「歹吃！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」</a:t>
            </a:r>
            <a:endParaRPr lang="en-US" altLang="zh-TW" sz="3200" dirty="0" smtClean="0">
              <a:latin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原來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，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秘密在</a:t>
            </a:r>
            <a:r>
              <a:rPr lang="zh-TW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味覺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！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FF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味覺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的盲點起於成長背景的差異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，陳撫光出身醫生世家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，</a:t>
            </a:r>
            <a:r>
              <a:rPr lang="en-US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他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吃的是美食、聽的是進口音響，他知道什麼叫做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享受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生活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。反觀麵包師傅出身刻苦，唯一的娛樂是下班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後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大家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約去吃海產攤、大口喝生啤酒，從未享受過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精緻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生活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，自然也無法想像紅酒、墨魚原來能放入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麵包</a:t>
            </a:r>
            <a:endParaRPr lang="zh-TW" altLang="en-US" sz="3200" dirty="0">
              <a:latin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429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017104" y="559784"/>
            <a:ext cx="9623147" cy="597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為了訓練吳寶春的味覺，陳撫光帶著他四處吃美食，</a:t>
            </a:r>
            <a:endParaRPr kumimoji="0" lang="en-US" altLang="zh-TW" sz="3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好吃的飯店、私人招待所、法國菜、紅酒加起司</a:t>
            </a:r>
            <a:endParaRPr kumimoji="0" lang="en-US" altLang="zh-TW" sz="3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這些都是他不曾去過的地方、吃過的菜色，</a:t>
            </a:r>
            <a:endParaRPr kumimoji="0" lang="en-US" altLang="zh-TW" sz="3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「原來這些可以當食材！」</a:t>
            </a:r>
            <a:endParaRPr kumimoji="0" lang="en-US" altLang="zh-TW" sz="3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1600" dirty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陳撫光也帶他去吃有名的路邊攤、滷肉飯，</a:t>
            </a:r>
            <a:endParaRPr kumimoji="0" lang="en-US" altLang="zh-TW" sz="3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簡單的東西裡有深刻、迷人的美味。</a:t>
            </a:r>
            <a:endParaRPr kumimoji="0" lang="en-US" altLang="zh-TW" sz="3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懂得吃，還要懂得美的生活</a:t>
            </a:r>
            <a:r>
              <a:rPr kumimoji="0" lang="zh-TW" altLang="en-US" sz="3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！</a:t>
            </a:r>
            <a:endParaRPr kumimoji="0" lang="en-US" altLang="zh-TW" sz="3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1800" dirty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陳撫光教他聽古典樂、爵士樂；教他品酒、</a:t>
            </a:r>
            <a:endParaRPr kumimoji="0" lang="en-US" altLang="zh-TW" sz="3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cs typeface="Arial" panose="020B0604020202020204" pitchFamily="34" charset="0"/>
              </a:rPr>
              <a:t>帶他去紀伊國書屋買日本專業烘焙書；</a:t>
            </a:r>
            <a:endParaRPr kumimoji="0" lang="en-US" altLang="zh-TW" sz="32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26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結論：</a:t>
            </a:r>
            <a:r>
              <a:rPr lang="en-US" altLang="zh-TW" b="1" dirty="0">
                <a:solidFill>
                  <a:srgbClr val="FF0000"/>
                </a:solidFill>
              </a:rPr>
              <a:t>『</a:t>
            </a:r>
            <a:r>
              <a:rPr lang="zh-TW" altLang="en-US" b="1" dirty="0">
                <a:solidFill>
                  <a:srgbClr val="FF0000"/>
                </a:solidFill>
              </a:rPr>
              <a:t>人生有劇本</a:t>
            </a:r>
            <a:r>
              <a:rPr lang="en-US" altLang="zh-TW" b="1" dirty="0">
                <a:solidFill>
                  <a:srgbClr val="FF0000"/>
                </a:solidFill>
              </a:rPr>
              <a:t>』</a:t>
            </a:r>
            <a:endParaRPr lang="zh-TW" altLang="en-US" dirty="0"/>
          </a:p>
        </p:txBody>
      </p:sp>
      <p:sp>
        <p:nvSpPr>
          <p:cNvPr id="5" name="內容版面配置區 2"/>
          <p:cNvSpPr>
            <a:spLocks noGrp="1"/>
          </p:cNvSpPr>
          <p:nvPr>
            <p:ph sz="half" idx="1"/>
          </p:nvPr>
        </p:nvSpPr>
        <p:spPr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4000" dirty="0" smtClean="0"/>
              <a:t>性格</a:t>
            </a:r>
            <a:r>
              <a:rPr lang="zh-TW" altLang="en-US" sz="4000" dirty="0"/>
              <a:t>是大</a:t>
            </a:r>
            <a:r>
              <a:rPr lang="zh-TW" altLang="en-US" sz="4000" dirty="0" smtClean="0"/>
              <a:t>導演</a:t>
            </a:r>
            <a:endParaRPr lang="en-US" altLang="zh-TW" sz="4000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4000" dirty="0" smtClean="0"/>
              <a:t>專長</a:t>
            </a:r>
            <a:r>
              <a:rPr lang="zh-TW" altLang="en-US" sz="4000" dirty="0"/>
              <a:t>是二</a:t>
            </a:r>
            <a:r>
              <a:rPr lang="zh-TW" altLang="en-US" sz="4000" dirty="0" smtClean="0"/>
              <a:t>導演</a:t>
            </a:r>
            <a:endParaRPr lang="en-US" altLang="zh-TW" sz="4000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4000" dirty="0" smtClean="0"/>
              <a:t>意志力三導演</a:t>
            </a:r>
            <a:endParaRPr lang="zh-TW" altLang="en-US" sz="4000" dirty="0"/>
          </a:p>
        </p:txBody>
      </p:sp>
      <p:sp>
        <p:nvSpPr>
          <p:cNvPr id="7" name="內容版面配置區 6"/>
          <p:cNvSpPr>
            <a:spLocks noGrp="1"/>
          </p:cNvSpPr>
          <p:nvPr>
            <p:ph sz="half" idx="2"/>
          </p:nvPr>
        </p:nvSpPr>
        <p:spPr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zh-TW" altLang="en-US" sz="4000" dirty="0"/>
              <a:t>環境是大</a:t>
            </a:r>
            <a:r>
              <a:rPr lang="zh-TW" altLang="en-US" sz="4000" dirty="0" smtClean="0"/>
              <a:t>編劇</a:t>
            </a:r>
            <a:endParaRPr lang="en-US" altLang="zh-TW" sz="4000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4000" dirty="0" smtClean="0"/>
              <a:t>想法</a:t>
            </a:r>
            <a:r>
              <a:rPr lang="zh-TW" altLang="en-US" sz="4000" dirty="0"/>
              <a:t>是二</a:t>
            </a:r>
            <a:r>
              <a:rPr lang="zh-TW" altLang="en-US" sz="4000" dirty="0" smtClean="0"/>
              <a:t>編劇</a:t>
            </a:r>
            <a:endParaRPr lang="en-US" altLang="zh-TW" sz="4000" dirty="0" smtClean="0"/>
          </a:p>
          <a:p>
            <a:pPr>
              <a:buFont typeface="Wingdings" panose="05000000000000000000" pitchFamily="2" charset="2"/>
              <a:buChar char="u"/>
            </a:pPr>
            <a:r>
              <a:rPr lang="zh-TW" altLang="en-US" sz="4000" dirty="0" smtClean="0"/>
              <a:t>理想</a:t>
            </a:r>
            <a:r>
              <a:rPr lang="zh-TW" altLang="en-US" sz="4000" dirty="0"/>
              <a:t>是三編劇</a:t>
            </a:r>
          </a:p>
          <a:p>
            <a:pPr>
              <a:buFont typeface="Wingdings" panose="05000000000000000000" pitchFamily="2" charset="2"/>
              <a:buChar char="u"/>
            </a:pPr>
            <a:endParaRPr lang="zh-TW" altLang="en-US" sz="4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6</a:t>
            </a:fld>
            <a:endParaRPr lang="zh-TW" altLang="en-US"/>
          </a:p>
        </p:txBody>
      </p:sp>
      <p:pic>
        <p:nvPicPr>
          <p:cNvPr id="1028" name="Picture 4" descr="https://tse4.mm.bing.net/th?id=OIP.M9775c107011938cf0993a66d32c67084o2&amp;pid=15.1&amp;P=0&amp;w=178&amp;h=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494" y="3926018"/>
            <a:ext cx="2691306" cy="238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.yimg.com/bt/api/res/1.2/VwKDfhYM5mp_LYorP2v1ow--/YXBwaWQ9eW5ld3M7cT04NTt3PTYwMA--/http:/media.zenfs.com/zh-Hant_TW/News/YahooOmg/20130225190725_abbyyang_7595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486" y="3926018"/>
            <a:ext cx="3166241" cy="230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7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97226" y="712443"/>
            <a:ext cx="10515600" cy="5588966"/>
          </a:xfrm>
        </p:spPr>
        <p:txBody>
          <a:bodyPr>
            <a:normAutofit/>
          </a:bodyPr>
          <a:lstStyle/>
          <a:p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帶他研究各式食材、甚至嘗試種植的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興趣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為了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看懂這些日文書，過去不愛念書的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吳寶春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還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跑去學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日文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endParaRPr lang="en-US" altLang="zh-TW" sz="1100" dirty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在書中他開始認識了微生物，發現原來看不見的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東西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居然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能創造奇妙的風味，他實驗用裸麥培養老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麵</a:t>
            </a:r>
            <a:endParaRPr lang="en-US" altLang="zh-TW" sz="3200" dirty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但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微生物的反應很微妙，失敗的次數不夠多就不行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，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他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就曾因溫度太高或太低、桶子的消毒不徹底等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原因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導致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老麵的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死亡</a:t>
            </a:r>
            <a:endParaRPr lang="zh-TW" altLang="en-US" sz="3200" dirty="0">
              <a:latin typeface="標楷體" panose="03000509000000000000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172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41513" y="1027906"/>
            <a:ext cx="10515600" cy="4351338"/>
          </a:xfrm>
        </p:spPr>
        <p:txBody>
          <a:bodyPr/>
          <a:lstStyle/>
          <a:p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試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了三年，終於讓他試出來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。那一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桶老麵成為他在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亞洲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盃</a:t>
            </a:r>
            <a:r>
              <a:rPr lang="zh-TW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與世界盃中的利器，但因為老麵生活的溫度要維持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在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九度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C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，在氣溫接近零度的法國，吳寶春只好把老麵帶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到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浴室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，在浴缸裡放滿熱水，營造一個蒸氣室，保持溫度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。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半夜裡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溫度下降，他還要爬起來換熱水，而且每八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小時</a:t>
            </a:r>
            <a:endParaRPr lang="en-US" altLang="zh-TW" sz="3200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要</a:t>
            </a:r>
            <a:r>
              <a:rPr lang="zh-TW" altLang="en-US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餵養一次麵粉和水，以免酵母菌餓</a:t>
            </a:r>
            <a:r>
              <a:rPr lang="zh-TW" altLang="en-US" sz="3200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死</a:t>
            </a:r>
            <a:r>
              <a:rPr lang="en-US" altLang="zh-TW" sz="3200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.</a:t>
            </a:r>
            <a:endParaRPr lang="zh-TW" altLang="en-US" sz="3200" dirty="0">
              <a:latin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321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世界盃前一個</a:t>
            </a:r>
            <a:r>
              <a:rPr lang="zh-TW" altLang="en-US" b="1" dirty="0" smtClean="0">
                <a:solidFill>
                  <a:srgbClr val="FF0000"/>
                </a:solidFill>
              </a:rPr>
              <a:t>半月</a:t>
            </a:r>
            <a:r>
              <a:rPr lang="en-US" altLang="zh-TW" b="1" dirty="0" smtClean="0">
                <a:solidFill>
                  <a:srgbClr val="FF0000"/>
                </a:solidFill>
              </a:rPr>
              <a:t>…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sz="3200" b="1" dirty="0" smtClean="0"/>
              <a:t>法國</a:t>
            </a:r>
            <a:r>
              <a:rPr lang="zh-TW" altLang="en-US" sz="3200" b="1" dirty="0"/>
              <a:t>突然寄來新的比賽規則</a:t>
            </a:r>
            <a:r>
              <a:rPr lang="zh-TW" altLang="en-US" sz="3200" b="1" dirty="0" smtClean="0"/>
              <a:t>：</a:t>
            </a:r>
            <a:endParaRPr lang="en-US" altLang="zh-TW" sz="3200" b="1" dirty="0" smtClean="0"/>
          </a:p>
          <a:p>
            <a:pPr marL="0" indent="0">
              <a:buNone/>
            </a:pPr>
            <a:r>
              <a:rPr lang="en-US" altLang="zh-TW" sz="3200" b="1" dirty="0"/>
              <a:t> </a:t>
            </a:r>
            <a:r>
              <a:rPr lang="en-US" altLang="zh-TW" sz="3200" b="1" dirty="0" smtClean="0"/>
              <a:t>  </a:t>
            </a:r>
            <a:r>
              <a:rPr lang="zh-TW" altLang="en-US" sz="3200" b="1" dirty="0" smtClean="0"/>
              <a:t>要求</a:t>
            </a:r>
            <a:r>
              <a:rPr lang="zh-TW" altLang="en-US" sz="3200" b="1" dirty="0"/>
              <a:t>由吳寶春負責的歐式麵包項目要在八小時內</a:t>
            </a:r>
            <a:r>
              <a:rPr lang="zh-TW" altLang="en-US" sz="3200" b="1" dirty="0" smtClean="0"/>
              <a:t>做出</a:t>
            </a:r>
            <a:endParaRPr lang="en-US" altLang="zh-TW" sz="3200" b="1" dirty="0" smtClean="0"/>
          </a:p>
          <a:p>
            <a:pPr marL="0" indent="0">
              <a:buNone/>
            </a:pPr>
            <a:r>
              <a:rPr lang="en-US" altLang="zh-TW" sz="3200" b="1" dirty="0"/>
              <a:t> </a:t>
            </a:r>
            <a:r>
              <a:rPr lang="en-US" altLang="zh-TW" sz="3200" b="1" dirty="0" smtClean="0"/>
              <a:t>  </a:t>
            </a:r>
            <a:r>
              <a:rPr lang="zh-TW" altLang="en-US" sz="3200" b="1" dirty="0" smtClean="0"/>
              <a:t>十</a:t>
            </a:r>
            <a:r>
              <a:rPr lang="zh-TW" altLang="en-US" sz="3200" b="1" dirty="0"/>
              <a:t>一種</a:t>
            </a:r>
            <a:r>
              <a:rPr lang="zh-TW" altLang="en-US" sz="3200" b="1" dirty="0" smtClean="0"/>
              <a:t>麵包，共</a:t>
            </a:r>
            <a:r>
              <a:rPr lang="zh-TW" altLang="en-US" sz="3200" b="1" dirty="0"/>
              <a:t>二百五十一個。「那麼多？怎麼做</a:t>
            </a:r>
            <a:r>
              <a:rPr lang="zh-TW" altLang="en-US" sz="3200" b="1" dirty="0" smtClean="0"/>
              <a:t>得</a:t>
            </a:r>
            <a:endParaRPr lang="en-US" altLang="zh-TW" sz="3200" b="1" dirty="0" smtClean="0"/>
          </a:p>
          <a:p>
            <a:pPr marL="0" indent="0">
              <a:buNone/>
            </a:pPr>
            <a:r>
              <a:rPr lang="en-US" altLang="zh-TW" sz="3200" b="1" dirty="0"/>
              <a:t> </a:t>
            </a:r>
            <a:r>
              <a:rPr lang="en-US" altLang="zh-TW" sz="3200" b="1" dirty="0" smtClean="0"/>
              <a:t>  </a:t>
            </a:r>
            <a:r>
              <a:rPr lang="zh-TW" altLang="en-US" sz="3200" b="1" dirty="0" smtClean="0"/>
              <a:t>出來</a:t>
            </a:r>
            <a:r>
              <a:rPr lang="zh-TW" altLang="en-US" sz="3200" b="1" dirty="0"/>
              <a:t>！」所有人都嚇</a:t>
            </a:r>
            <a:r>
              <a:rPr lang="zh-TW" altLang="en-US" sz="3200" b="1" dirty="0" smtClean="0"/>
              <a:t>到了這麼</a:t>
            </a:r>
            <a:r>
              <a:rPr lang="zh-TW" altLang="en-US" sz="3200" b="1" dirty="0"/>
              <a:t>大的量，一般需要</a:t>
            </a:r>
            <a:r>
              <a:rPr lang="zh-TW" altLang="en-US" sz="3200" b="1" dirty="0" smtClean="0"/>
              <a:t>十二</a:t>
            </a:r>
            <a:endParaRPr lang="en-US" altLang="zh-TW" sz="3200" b="1" dirty="0" smtClean="0"/>
          </a:p>
          <a:p>
            <a:pPr marL="0" indent="0">
              <a:buNone/>
            </a:pPr>
            <a:r>
              <a:rPr lang="en-US" altLang="zh-TW" sz="3200" b="1" dirty="0"/>
              <a:t> </a:t>
            </a:r>
            <a:r>
              <a:rPr lang="en-US" altLang="zh-TW" sz="3200" b="1" dirty="0" smtClean="0"/>
              <a:t>  </a:t>
            </a:r>
            <a:r>
              <a:rPr lang="zh-TW" altLang="en-US" sz="3200" b="1" dirty="0" smtClean="0"/>
              <a:t>個</a:t>
            </a:r>
            <a:r>
              <a:rPr lang="zh-TW" altLang="en-US" sz="3200" b="1" dirty="0"/>
              <a:t>小時呀</a:t>
            </a:r>
            <a:r>
              <a:rPr lang="zh-TW" altLang="en-US" sz="3200" b="1" dirty="0" smtClean="0"/>
              <a:t>！</a:t>
            </a:r>
            <a:endParaRPr lang="en-US" altLang="zh-TW" sz="3200" b="1" dirty="0" smtClean="0"/>
          </a:p>
          <a:p>
            <a:pPr marL="0" indent="0">
              <a:buNone/>
            </a:pPr>
            <a:endParaRPr lang="en-US" altLang="zh-TW" sz="1050" b="1" dirty="0"/>
          </a:p>
          <a:p>
            <a:pPr marL="0" indent="0">
              <a:buNone/>
            </a:pPr>
            <a:r>
              <a:rPr lang="en-US" altLang="zh-TW" sz="3200" b="1" dirty="0" smtClean="0"/>
              <a:t>   </a:t>
            </a:r>
            <a:r>
              <a:rPr lang="zh-TW" altLang="en-US" sz="3200" b="1" dirty="0" smtClean="0"/>
              <a:t>這</a:t>
            </a:r>
            <a:r>
              <a:rPr lang="zh-TW" altLang="en-US" sz="3200" b="1" dirty="0"/>
              <a:t>場馬拉松賽，教練施坤河說：</a:t>
            </a:r>
            <a:r>
              <a:rPr lang="zh-TW" altLang="en-US" sz="3200" b="1" dirty="0">
                <a:solidFill>
                  <a:srgbClr val="FF0000"/>
                </a:solidFill>
              </a:rPr>
              <a:t>「吳寶春的挑戰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最大」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 sz="3200" b="1" dirty="0"/>
              <a:t> </a:t>
            </a:r>
            <a:r>
              <a:rPr lang="en-US" altLang="zh-TW" sz="3200" b="1" dirty="0" smtClean="0"/>
              <a:t>  ….</a:t>
            </a:r>
            <a:r>
              <a:rPr lang="zh-TW" altLang="en-US" sz="3200" b="1" dirty="0" smtClean="0"/>
              <a:t>最終吳寶春贏得在法國舉辦的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世界盃獎牌！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80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5602" name="Picture 2" descr="吳寶春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211" y="365125"/>
            <a:ext cx="3773728" cy="530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image.peoplenews.tw/news/5874d761-31c1-4ca9-98dd-16fb36dd3e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557" y="365125"/>
            <a:ext cx="3745376" cy="530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623930" y="5883965"/>
            <a:ext cx="7255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ea typeface="超研澤粗圓" panose="02010609010101010101" pitchFamily="49" charset="-120"/>
              </a:rPr>
              <a:t>人生沒有劇本  因緣匯聚  把握機會</a:t>
            </a:r>
            <a:endParaRPr lang="zh-TW" altLang="en-US" sz="3600" dirty="0">
              <a:solidFill>
                <a:srgbClr val="FF0000"/>
              </a:solidFill>
              <a:ea typeface="超研澤粗圓" panose="02010609010101010101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3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3510" y="198783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</a:rPr>
              <a:t>小小測驗：吳寶春的身高多少？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73959" y="1385198"/>
            <a:ext cx="10515600" cy="4997668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如果你問這位身高 一百六十公分出頭的麵包</a:t>
            </a: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師傅：</a:t>
            </a:r>
            <a:endParaRPr lang="en-US" altLang="zh-TW" sz="3200" b="1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「</a:t>
            </a:r>
            <a:r>
              <a:rPr lang="zh-TW" altLang="en-US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這場比賽最令你印象深刻的是什麼？</a:t>
            </a: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」</a:t>
            </a:r>
            <a:endParaRPr lang="en-US" altLang="zh-TW" sz="3200" b="1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他</a:t>
            </a:r>
            <a:r>
              <a:rPr lang="zh-TW" altLang="en-US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會告訴你，是他到法國的頭一晚</a:t>
            </a: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，</a:t>
            </a:r>
            <a:endParaRPr lang="en-US" altLang="zh-TW" sz="3200" b="1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遇見</a:t>
            </a:r>
            <a:r>
              <a:rPr lang="zh-TW" altLang="en-US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了人生的第一場</a:t>
            </a: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雪</a:t>
            </a:r>
            <a:r>
              <a:rPr lang="en-US" altLang="zh-TW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…..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二十</a:t>
            </a:r>
            <a:r>
              <a:rPr lang="zh-TW" altLang="en-US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多年的奮鬥血汗，彷彿結晶成一場</a:t>
            </a: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雪花，</a:t>
            </a:r>
            <a:endParaRPr lang="en-US" altLang="zh-TW" sz="3200" b="1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在</a:t>
            </a:r>
            <a:r>
              <a:rPr lang="zh-TW" altLang="en-US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巴黎北部的小鎮輕輕</a:t>
            </a: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落下</a:t>
            </a:r>
            <a:r>
              <a:rPr lang="en-US" altLang="zh-TW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…..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「</a:t>
            </a:r>
            <a:r>
              <a:rPr lang="zh-TW" altLang="en-US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這是</a:t>
            </a:r>
            <a:r>
              <a:rPr lang="zh-TW" altLang="en-US" sz="3200" b="1" dirty="0">
                <a:solidFill>
                  <a:srgbClr val="C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我用自己努力爭取到的</a:t>
            </a: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一場雪！</a:t>
            </a:r>
            <a:endParaRPr lang="en-US" altLang="zh-TW" sz="3200" b="1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用</a:t>
            </a:r>
            <a:r>
              <a:rPr lang="zh-TW" altLang="en-US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二十幾年爭取來的</a:t>
            </a:r>
            <a:r>
              <a:rPr lang="en-US" altLang="zh-TW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……</a:t>
            </a: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。」</a:t>
            </a:r>
            <a:endParaRPr lang="en-US" altLang="zh-TW" sz="3200" b="1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吳寶春</a:t>
            </a:r>
            <a:r>
              <a:rPr lang="zh-TW" altLang="en-US" sz="3200" b="1" dirty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不停的拍照，嘴裡念著：「好美！好美！</a:t>
            </a:r>
            <a:r>
              <a:rPr lang="zh-TW" altLang="en-US" sz="3200" b="1" dirty="0" smtClean="0">
                <a:solidFill>
                  <a:srgbClr val="000000"/>
                </a:solidFill>
                <a:latin typeface="標楷體" panose="03000509000000000000" pitchFamily="65" charset="-120"/>
                <a:cs typeface="Arial" panose="020B0604020202020204" pitchFamily="34" charset="0"/>
              </a:rPr>
              <a:t>」</a:t>
            </a:r>
            <a:endParaRPr lang="en-US" altLang="zh-TW" sz="3200" b="1" dirty="0" smtClean="0">
              <a:solidFill>
                <a:srgbClr val="000000"/>
              </a:solidFill>
              <a:latin typeface="標楷體" panose="03000509000000000000" pitchFamily="65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44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五</a:t>
            </a:r>
            <a:r>
              <a:rPr lang="en-US" altLang="zh-TW" b="1" dirty="0" smtClean="0">
                <a:solidFill>
                  <a:srgbClr val="FF0000"/>
                </a:solidFill>
              </a:rPr>
              <a:t>.</a:t>
            </a:r>
            <a:r>
              <a:rPr lang="zh-TW" altLang="en-US" b="1" dirty="0" smtClean="0">
                <a:solidFill>
                  <a:srgbClr val="FF0000"/>
                </a:solidFill>
              </a:rPr>
              <a:t>性格主導人的一生發展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tse4.mm.bing.net/th?id=OIP.Md0e7bc23d9f95e00377c19630d2dffe7o0&amp;pid=15.1&amp;P=0&amp;w=227&amp;h=15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734" y="2331325"/>
            <a:ext cx="3627332" cy="271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tse1.mm.bing.net/th?id=OIP.Mb37135f05d901f7ac80b9cd36dba8554o0&amp;pid=15.1&amp;P=0&amp;w=247&amp;h=1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98" y="2085482"/>
            <a:ext cx="4921159" cy="320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431358" y="2085482"/>
            <a:ext cx="2638090" cy="3204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4" descr="https://tse3.mm.bing.net/th?id=OIP.Mfc2ef296749982559d1dd17044e1072bo1&amp;pid=15.1&amp;P=0&amp;w=300&amp;h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297" y="2258902"/>
            <a:ext cx="238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318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91673" y="3804708"/>
            <a:ext cx="10515600" cy="1325563"/>
          </a:xfrm>
        </p:spPr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129897944"/>
              </p:ext>
            </p:extLst>
          </p:nvPr>
        </p:nvGraphicFramePr>
        <p:xfrm>
          <a:off x="2063530" y="88110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69731" y="2291820"/>
            <a:ext cx="10515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6" name="圓角矩形 5"/>
          <p:cNvSpPr/>
          <p:nvPr/>
        </p:nvSpPr>
        <p:spPr>
          <a:xfrm>
            <a:off x="3344917" y="226838"/>
            <a:ext cx="5565227" cy="13085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FF0000"/>
                </a:solidFill>
                <a:ea typeface="超研澤特圓" panose="02010609010101010101" pitchFamily="49" charset="-120"/>
              </a:rPr>
              <a:t>性格是人生劇本的主導？</a:t>
            </a:r>
            <a:endParaRPr lang="zh-TW" altLang="en-US" sz="3600" dirty="0">
              <a:solidFill>
                <a:srgbClr val="FF0000"/>
              </a:solidFill>
              <a:ea typeface="超研澤特圓" panose="02010609010101010101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26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3118" y="365125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星座影響性格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8194" name="Picture 2" descr="https://tse2.mm.bing.net/th?id=OIP.M6a5b4fd2c9683b6fefaa7560e7c096dfo0&amp;pid=15.1&amp;P=0&amp;w=209&amp;h=15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37" y="2286001"/>
            <a:ext cx="3635581" cy="266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tse1.mm.bing.net/th?id=OIP.M105620dafd6baa8fad0d07fa7da3d45ao0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19" y="1690688"/>
            <a:ext cx="2880859" cy="403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59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六</a:t>
            </a:r>
            <a:r>
              <a:rPr lang="en-US" altLang="zh-TW" b="1" dirty="0">
                <a:solidFill>
                  <a:srgbClr val="FF0000"/>
                </a:solidFill>
              </a:rPr>
              <a:t>.</a:t>
            </a:r>
            <a:r>
              <a:rPr lang="zh-TW" altLang="en-US" b="1" dirty="0">
                <a:solidFill>
                  <a:srgbClr val="FF0000"/>
                </a:solidFill>
              </a:rPr>
              <a:t>你的</a:t>
            </a:r>
            <a:r>
              <a:rPr lang="zh-TW" altLang="en-US" b="1" dirty="0" smtClean="0">
                <a:solidFill>
                  <a:srgbClr val="FF0000"/>
                </a:solidFill>
              </a:rPr>
              <a:t>習性影響</a:t>
            </a:r>
            <a:r>
              <a:rPr lang="zh-TW" altLang="en-US" b="1" dirty="0">
                <a:solidFill>
                  <a:srgbClr val="FF0000"/>
                </a:solidFill>
              </a:rPr>
              <a:t>你的</a:t>
            </a:r>
            <a:r>
              <a:rPr lang="zh-TW" altLang="en-US" b="1" dirty="0" smtClean="0">
                <a:solidFill>
                  <a:srgbClr val="FF0000"/>
                </a:solidFill>
              </a:rPr>
              <a:t>一生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人性的三大限制</a:t>
            </a:r>
            <a:endParaRPr lang="en-US" altLang="zh-TW" sz="4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zh-TW" altLang="en-US" sz="6600" dirty="0" smtClean="0">
                <a:latin typeface="微軟正黑體" panose="020B0604030504040204" pitchFamily="34" charset="-120"/>
                <a:ea typeface="超研澤特圓" panose="02010609010101010101" pitchFamily="49" charset="-120"/>
              </a:rPr>
              <a:t> 隨性  惰性</a:t>
            </a:r>
            <a:r>
              <a:rPr lang="zh-TW" altLang="en-US" sz="6600" dirty="0">
                <a:latin typeface="微軟正黑體" panose="020B0604030504040204" pitchFamily="34" charset="-120"/>
                <a:ea typeface="超研澤特圓" panose="02010609010101010101" pitchFamily="49" charset="-120"/>
              </a:rPr>
              <a:t> </a:t>
            </a:r>
            <a:r>
              <a:rPr lang="zh-TW" altLang="en-US" sz="6600" dirty="0" smtClean="0">
                <a:latin typeface="微軟正黑體" panose="020B0604030504040204" pitchFamily="34" charset="-120"/>
                <a:ea typeface="超研澤特圓" panose="02010609010101010101" pitchFamily="49" charset="-120"/>
              </a:rPr>
              <a:t> 慣性</a:t>
            </a:r>
            <a:endParaRPr lang="zh-TW" altLang="en-US" sz="6600" dirty="0">
              <a:latin typeface="微軟正黑體" panose="020B0604030504040204" pitchFamily="34" charset="-120"/>
              <a:ea typeface="超研澤特圓" panose="02010609010101010101" pitchFamily="49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466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2338" y="333594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七</a:t>
            </a:r>
            <a:r>
              <a:rPr lang="en-US" altLang="zh-TW" b="1" dirty="0">
                <a:solidFill>
                  <a:srgbClr val="FF0000"/>
                </a:solidFill>
              </a:rPr>
              <a:t>.</a:t>
            </a:r>
            <a:r>
              <a:rPr lang="zh-TW" altLang="en-US" b="1" dirty="0">
                <a:solidFill>
                  <a:srgbClr val="FF0000"/>
                </a:solidFill>
              </a:rPr>
              <a:t>人生受環境影響</a:t>
            </a:r>
            <a:r>
              <a:rPr lang="zh-TW" altLang="en-US" b="1" dirty="0" smtClean="0">
                <a:solidFill>
                  <a:srgbClr val="FF0000"/>
                </a:solidFill>
              </a:rPr>
              <a:t>最大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76400" y="1659157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家庭教育</a:t>
            </a:r>
            <a:endParaRPr lang="en-US" altLang="zh-TW" sz="3600" dirty="0" smtClean="0"/>
          </a:p>
          <a:p>
            <a:r>
              <a:rPr lang="zh-TW" altLang="en-US" sz="3600" dirty="0" smtClean="0"/>
              <a:t>學校教育</a:t>
            </a:r>
            <a:endParaRPr lang="en-US" altLang="zh-TW" sz="3600" dirty="0" smtClean="0"/>
          </a:p>
          <a:p>
            <a:r>
              <a:rPr lang="zh-TW" altLang="en-US" sz="3600" dirty="0" smtClean="0"/>
              <a:t>社會教育</a:t>
            </a:r>
            <a:endParaRPr lang="en-US" altLang="zh-TW" sz="3600" dirty="0" smtClean="0"/>
          </a:p>
          <a:p>
            <a:r>
              <a:rPr lang="zh-TW" altLang="en-US" sz="3600" dirty="0"/>
              <a:t>職</a:t>
            </a:r>
            <a:r>
              <a:rPr lang="zh-TW" altLang="en-US" sz="3600" dirty="0" smtClean="0"/>
              <a:t>場教育</a:t>
            </a:r>
            <a:endParaRPr lang="en-US" altLang="zh-TW" sz="3600" dirty="0" smtClean="0"/>
          </a:p>
          <a:p>
            <a:endParaRPr lang="en-US" altLang="zh-TW" sz="1000" dirty="0"/>
          </a:p>
          <a:p>
            <a:r>
              <a:rPr lang="zh-TW" altLang="en-US" sz="3600" dirty="0" smtClean="0"/>
              <a:t>近朱者赤</a:t>
            </a:r>
            <a:r>
              <a:rPr lang="zh-TW" altLang="en-US" sz="3600" dirty="0"/>
              <a:t>嗎</a:t>
            </a:r>
            <a:r>
              <a:rPr lang="zh-TW" altLang="en-US" sz="3600" dirty="0" smtClean="0"/>
              <a:t>？</a:t>
            </a:r>
            <a:endParaRPr lang="en-US" altLang="zh-TW" sz="3600" dirty="0" smtClean="0"/>
          </a:p>
          <a:p>
            <a:r>
              <a:rPr lang="zh-TW" altLang="en-US" sz="4400" dirty="0"/>
              <a:t>自我</a:t>
            </a:r>
            <a:r>
              <a:rPr lang="zh-TW" altLang="en-US" sz="4400" dirty="0" smtClean="0"/>
              <a:t>教育</a:t>
            </a:r>
            <a:r>
              <a:rPr lang="zh-TW" altLang="en-US" sz="3600" dirty="0" smtClean="0"/>
              <a:t>（影響一生）</a:t>
            </a:r>
            <a:endParaRPr lang="en-US" altLang="zh-TW" sz="3600" dirty="0" smtClean="0"/>
          </a:p>
        </p:txBody>
      </p:sp>
      <p:pic>
        <p:nvPicPr>
          <p:cNvPr id="4100" name="Picture 4" descr="https://tse2.mm.bing.net/th?id=OIP.Md1adf67e5133ba2d9642db8cc24fd4cd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787" y="681064"/>
            <a:ext cx="3123654" cy="571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934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78095"/>
            <a:ext cx="12192000" cy="1070768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結論：</a:t>
            </a:r>
            <a:r>
              <a:rPr lang="en-US" altLang="zh-TW" b="1" dirty="0">
                <a:solidFill>
                  <a:srgbClr val="FF0000"/>
                </a:solidFill>
              </a:rPr>
              <a:t>『</a:t>
            </a:r>
            <a:r>
              <a:rPr lang="zh-TW" altLang="en-US" b="1" dirty="0">
                <a:solidFill>
                  <a:srgbClr val="FF0000"/>
                </a:solidFill>
              </a:rPr>
              <a:t>人生有劇本</a:t>
            </a:r>
            <a:r>
              <a:rPr lang="en-US" altLang="zh-TW" b="1" dirty="0" smtClean="0">
                <a:solidFill>
                  <a:srgbClr val="FF0000"/>
                </a:solidFill>
              </a:rPr>
              <a:t>』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7</a:t>
            </a:fld>
            <a:endParaRPr lang="zh-TW" altLang="en-US"/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842675927"/>
              </p:ext>
            </p:extLst>
          </p:nvPr>
        </p:nvGraphicFramePr>
        <p:xfrm>
          <a:off x="0" y="1693255"/>
          <a:ext cx="6746631" cy="436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521281233"/>
              </p:ext>
            </p:extLst>
          </p:nvPr>
        </p:nvGraphicFramePr>
        <p:xfrm>
          <a:off x="4982307" y="1851668"/>
          <a:ext cx="6746631" cy="436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內容版面配置區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21677" y="3259637"/>
            <a:ext cx="6330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三位導演</a:t>
            </a:r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1037277" y="1517990"/>
            <a:ext cx="6330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三位編劇</a:t>
            </a:r>
            <a:endParaRPr lang="zh-TW" altLang="en-US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914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管理大師彼得杜拉克的人生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tse3.mm.bing.net/th?id=OIP.M5a0db30294554cab7a933a701fde3d9ao0&amp;pid=15.1&amp;P=0&amp;w=231&amp;h=15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68" y="2623755"/>
            <a:ext cx="4558041" cy="30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2.mm.bing.net/th?id=OIP.Mef9a7c0a0c45bc06b1f40a4612e37819o2&amp;pid=15.1&amp;P=0&amp;w=189&amp;h=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4" y="2208595"/>
            <a:ext cx="4211474" cy="345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9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3455" y="388629"/>
            <a:ext cx="8763000" cy="990600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zh-TW" altLang="en-US" sz="4000" dirty="0">
                <a:ea typeface="新細明體" pitchFamily="18" charset="-120"/>
              </a:rPr>
              <a:t/>
            </a:r>
            <a:br>
              <a:rPr lang="zh-TW" altLang="en-US" sz="4000" dirty="0">
                <a:ea typeface="新細明體" pitchFamily="18" charset="-120"/>
              </a:rPr>
            </a:br>
            <a:r>
              <a:rPr lang="zh-TW" altLang="en-US" sz="4900" dirty="0" smtClean="0">
                <a:solidFill>
                  <a:srgbClr val="FF0000"/>
                </a:solidFill>
                <a:latin typeface="超研澤特圓" pitchFamily="49" charset="-120"/>
                <a:ea typeface="超研澤特圓" pitchFamily="49" charset="-120"/>
              </a:rPr>
              <a:t>彼得杜</a:t>
            </a:r>
            <a:r>
              <a:rPr lang="zh-TW" altLang="en-US" sz="4900" dirty="0">
                <a:solidFill>
                  <a:srgbClr val="FF0000"/>
                </a:solidFill>
                <a:latin typeface="超研澤特圓" pitchFamily="49" charset="-120"/>
                <a:ea typeface="超研澤特圓" pitchFamily="49" charset="-120"/>
              </a:rPr>
              <a:t>拉克</a:t>
            </a:r>
            <a:r>
              <a:rPr lang="zh-TW" altLang="en-US" sz="3600" dirty="0">
                <a:solidFill>
                  <a:srgbClr val="FF0000"/>
                </a:solidFill>
                <a:latin typeface="超研澤特圓" pitchFamily="49" charset="-120"/>
                <a:ea typeface="超研澤特圓" pitchFamily="49" charset="-120"/>
              </a:rPr>
              <a:t/>
            </a:r>
            <a:br>
              <a:rPr lang="zh-TW" altLang="en-US" sz="3600" dirty="0">
                <a:solidFill>
                  <a:srgbClr val="FF0000"/>
                </a:solidFill>
                <a:latin typeface="超研澤特圓" pitchFamily="49" charset="-120"/>
                <a:ea typeface="超研澤特圓" pitchFamily="49" charset="-120"/>
              </a:rPr>
            </a:br>
            <a:r>
              <a:rPr lang="zh-TW" altLang="en-US" dirty="0">
                <a:solidFill>
                  <a:srgbClr val="000066"/>
                </a:solidFill>
                <a:latin typeface="超研澤特圓" pitchFamily="49" charset="-120"/>
                <a:ea typeface="超研澤粗圓" panose="02010609010101010101" pitchFamily="49" charset="-120"/>
              </a:rPr>
              <a:t>成就來自崇高的心靈</a:t>
            </a:r>
            <a:endParaRPr lang="zh-TW" altLang="en-US" sz="3100" dirty="0">
              <a:solidFill>
                <a:srgbClr val="000066"/>
              </a:solidFill>
              <a:latin typeface="超研澤特圓" pitchFamily="49" charset="-120"/>
              <a:ea typeface="超研澤粗圓" panose="02010609010101010101" pitchFamily="49" charset="-120"/>
            </a:endParaRPr>
          </a:p>
        </p:txBody>
      </p:sp>
      <p:sp>
        <p:nvSpPr>
          <p:cNvPr id="40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3455" y="2397782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zh-TW" altLang="en-US" sz="3600" i="1" dirty="0">
                <a:solidFill>
                  <a:srgbClr val="000066"/>
                </a:solidFill>
                <a:ea typeface="超研澤特圓" pitchFamily="49" charset="-120"/>
                <a:cs typeface="標楷體" pitchFamily="65" charset="-120"/>
              </a:rPr>
              <a:t> </a:t>
            </a:r>
            <a:r>
              <a:rPr lang="zh-TW" altLang="en-US" sz="3600" i="1" dirty="0" smtClean="0">
                <a:solidFill>
                  <a:srgbClr val="000066"/>
                </a:solidFill>
                <a:ea typeface="超研澤特圓" pitchFamily="49" charset="-120"/>
                <a:cs typeface="標楷體" pitchFamily="65" charset="-120"/>
              </a:rPr>
              <a:t>   </a:t>
            </a:r>
            <a:r>
              <a:rPr lang="zh-TW" altLang="en-US" sz="4000" i="1" dirty="0" smtClean="0">
                <a:solidFill>
                  <a:srgbClr val="000066"/>
                </a:solidFill>
                <a:ea typeface="超研澤特圓" pitchFamily="49" charset="-120"/>
                <a:cs typeface="標楷體" pitchFamily="65" charset="-120"/>
              </a:rPr>
              <a:t>別</a:t>
            </a:r>
            <a:r>
              <a:rPr lang="zh-TW" altLang="en-US" sz="4400" i="1" dirty="0" smtClean="0">
                <a:solidFill>
                  <a:srgbClr val="000066"/>
                </a:solidFill>
                <a:ea typeface="超研澤特圓" pitchFamily="49" charset="-120"/>
                <a:cs typeface="標楷體" pitchFamily="65" charset="-120"/>
              </a:rPr>
              <a:t>忘</a:t>
            </a:r>
            <a:r>
              <a:rPr lang="zh-TW" altLang="en-US" sz="4400" i="1" dirty="0">
                <a:solidFill>
                  <a:srgbClr val="000066"/>
                </a:solidFill>
                <a:ea typeface="超研澤特圓" pitchFamily="49" charset="-120"/>
                <a:cs typeface="標楷體" pitchFamily="65" charset="-120"/>
              </a:rPr>
              <a:t>了你是誰！</a:t>
            </a:r>
            <a:endParaRPr lang="zh-TW" altLang="en-US" sz="4000" i="1" dirty="0">
              <a:solidFill>
                <a:srgbClr val="000066"/>
              </a:solidFill>
              <a:ea typeface="超研澤特圓" pitchFamily="49" charset="-120"/>
              <a:cs typeface="標楷體" pitchFamily="65" charset="-120"/>
            </a:endParaRPr>
          </a:p>
          <a:p>
            <a:pPr>
              <a:buFontTx/>
              <a:buNone/>
            </a:pPr>
            <a:r>
              <a:rPr lang="zh-TW" altLang="en-US" sz="4000" i="1" dirty="0">
                <a:solidFill>
                  <a:srgbClr val="000066"/>
                </a:solidFill>
                <a:ea typeface="超研澤特圓" pitchFamily="49" charset="-120"/>
                <a:cs typeface="標楷體" pitchFamily="65" charset="-120"/>
              </a:rPr>
              <a:t>   </a:t>
            </a:r>
            <a:r>
              <a:rPr lang="zh-TW" altLang="en-US" sz="4800" i="1" dirty="0">
                <a:solidFill>
                  <a:srgbClr val="000066"/>
                </a:solidFill>
                <a:ea typeface="超研澤特圓" pitchFamily="49" charset="-120"/>
                <a:cs typeface="標楷體" pitchFamily="65" charset="-120"/>
              </a:rPr>
              <a:t>你是要騎著馬兒</a:t>
            </a:r>
          </a:p>
          <a:p>
            <a:pPr>
              <a:buFontTx/>
              <a:buNone/>
            </a:pPr>
            <a:r>
              <a:rPr lang="zh-TW" altLang="en-US" sz="4800" i="1" dirty="0">
                <a:solidFill>
                  <a:srgbClr val="000066"/>
                </a:solidFill>
                <a:ea typeface="超研澤特圓" pitchFamily="49" charset="-120"/>
                <a:cs typeface="標楷體" pitchFamily="65" charset="-120"/>
              </a:rPr>
              <a:t>  </a:t>
            </a:r>
            <a:r>
              <a:rPr lang="zh-TW" altLang="en-US" sz="4800" i="1" dirty="0" smtClean="0">
                <a:solidFill>
                  <a:srgbClr val="000066"/>
                </a:solidFill>
                <a:ea typeface="超研澤特圓" pitchFamily="49" charset="-120"/>
                <a:cs typeface="標楷體" pitchFamily="65" charset="-120"/>
              </a:rPr>
              <a:t>上</a:t>
            </a:r>
            <a:r>
              <a:rPr lang="zh-TW" altLang="en-US" sz="4800" i="1" dirty="0">
                <a:solidFill>
                  <a:srgbClr val="000066"/>
                </a:solidFill>
                <a:ea typeface="超研澤特圓" pitchFamily="49" charset="-120"/>
                <a:cs typeface="標楷體" pitchFamily="65" charset="-120"/>
              </a:rPr>
              <a:t>高原的人</a:t>
            </a:r>
            <a:r>
              <a:rPr lang="zh-TW" altLang="en-US" sz="3200" b="0" dirty="0">
                <a:ea typeface="超研澤特圓" pitchFamily="49" charset="-120"/>
                <a:cs typeface="標楷體" pitchFamily="65" charset="-120"/>
              </a:rPr>
              <a:t>  </a:t>
            </a:r>
          </a:p>
        </p:txBody>
      </p:sp>
      <p:pic>
        <p:nvPicPr>
          <p:cNvPr id="4036612" name="Picture 4" descr="社會爬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9693">
            <a:off x="7432979" y="309426"/>
            <a:ext cx="2036763" cy="417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36613" name="Text Box 5"/>
          <p:cNvSpPr txBox="1">
            <a:spLocks noChangeArrowheads="1"/>
          </p:cNvSpPr>
          <p:nvPr/>
        </p:nvSpPr>
        <p:spPr bwMode="auto">
          <a:xfrm>
            <a:off x="1532568" y="5309396"/>
            <a:ext cx="8064773" cy="707886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4000" b="1" dirty="0">
                <a:solidFill>
                  <a:srgbClr val="FFFF00"/>
                </a:solidFill>
                <a:latin typeface="Tahoma" pitchFamily="34" charset="0"/>
                <a:ea typeface="超研澤粗圓" pitchFamily="49" charset="-120"/>
              </a:rPr>
              <a:t>對自己永遠懷有夢想、希望和信心</a:t>
            </a:r>
            <a:r>
              <a:rPr lang="zh-TW" altLang="en-US" sz="4000" dirty="0">
                <a:solidFill>
                  <a:srgbClr val="FFFF00"/>
                </a:solidFill>
                <a:latin typeface="Tahoma" pitchFamily="34" charset="0"/>
                <a:ea typeface="超研澤粗圓" pitchFamily="49" charset="-120"/>
              </a:rPr>
              <a:t> 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079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八</a:t>
            </a:r>
            <a:r>
              <a:rPr lang="en-US" altLang="zh-TW" b="1" dirty="0">
                <a:solidFill>
                  <a:srgbClr val="FF0000"/>
                </a:solidFill>
              </a:rPr>
              <a:t>.</a:t>
            </a:r>
            <a:r>
              <a:rPr lang="zh-TW" altLang="en-US" b="1" dirty="0">
                <a:solidFill>
                  <a:srgbClr val="FF0000"/>
                </a:solidFill>
              </a:rPr>
              <a:t>你的想法影響你的一生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47418" y="5235550"/>
            <a:ext cx="10515600" cy="1764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4800" dirty="0" smtClean="0">
                <a:ea typeface="超研澤粗圓" panose="02010609010101010101" pitchFamily="49" charset="-120"/>
              </a:rPr>
              <a:t>17 </a:t>
            </a:r>
            <a:r>
              <a:rPr lang="zh-TW" altLang="en-US" sz="4800" dirty="0">
                <a:latin typeface="標楷體" panose="03000509000000000000" pitchFamily="65" charset="-120"/>
                <a:ea typeface="超研澤粗圓" panose="02010609010101010101" pitchFamily="49" charset="-120"/>
              </a:rPr>
              <a:t>種思考</a:t>
            </a:r>
            <a:r>
              <a:rPr lang="zh-TW" altLang="en-US" sz="4800" dirty="0" smtClean="0">
                <a:latin typeface="標楷體" panose="03000509000000000000" pitchFamily="65" charset="-120"/>
                <a:ea typeface="超研澤粗圓" panose="02010609010101010101" pitchFamily="49" charset="-120"/>
              </a:rPr>
              <a:t>方式</a:t>
            </a:r>
            <a:r>
              <a:rPr lang="en-US" altLang="zh-TW" sz="4800" dirty="0">
                <a:latin typeface="標楷體" panose="03000509000000000000" pitchFamily="65" charset="-120"/>
                <a:ea typeface="超研澤粗圓" panose="02010609010101010101" pitchFamily="49" charset="-120"/>
              </a:rPr>
              <a:t>/</a:t>
            </a:r>
            <a:r>
              <a:rPr lang="zh-TW" altLang="en-US" sz="4800" dirty="0" smtClean="0">
                <a:latin typeface="標楷體" panose="03000509000000000000" pitchFamily="65" charset="-120"/>
                <a:ea typeface="超研澤粗圓" panose="02010609010101010101" pitchFamily="49" charset="-120"/>
              </a:rPr>
              <a:t>有錢</a:t>
            </a:r>
            <a:r>
              <a:rPr lang="zh-TW" altLang="en-US" sz="4800" dirty="0">
                <a:latin typeface="標楷體" panose="03000509000000000000" pitchFamily="65" charset="-120"/>
                <a:ea typeface="超研澤粗圓" panose="02010609010101010101" pitchFamily="49" charset="-120"/>
              </a:rPr>
              <a:t>人和你想的</a:t>
            </a:r>
            <a:r>
              <a:rPr lang="zh-TW" altLang="en-US" sz="4800" dirty="0" smtClean="0">
                <a:latin typeface="標楷體" panose="03000509000000000000" pitchFamily="65" charset="-120"/>
                <a:ea typeface="超研澤粗圓" panose="02010609010101010101" pitchFamily="49" charset="-120"/>
              </a:rPr>
              <a:t>不一樣</a:t>
            </a:r>
            <a:endParaRPr lang="zh-TW" altLang="en-US" sz="4800" dirty="0">
              <a:latin typeface="標楷體" panose="03000509000000000000" pitchFamily="65" charset="-120"/>
              <a:ea typeface="超研澤粗圓" panose="02010609010101010101" pitchFamily="49" charset="-120"/>
            </a:endParaRPr>
          </a:p>
          <a:p>
            <a:pPr marL="0" indent="0">
              <a:buNone/>
            </a:pPr>
            <a:endParaRPr lang="zh-TW" altLang="en-US" sz="4400" dirty="0">
              <a:ea typeface="超研澤粗圓" panose="02010609010101010101" pitchFamily="49" charset="-120"/>
            </a:endParaRPr>
          </a:p>
        </p:txBody>
      </p:sp>
      <p:pic>
        <p:nvPicPr>
          <p:cNvPr id="5124" name="Picture 4" descr="http://miit.ccidnet.com/upload_images/2013/05/06/2013050609482010885776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078" y="1853648"/>
            <a:ext cx="2851796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tse2.mm.bing.net/th?id=OIP.M31a11c0e33473bdc3c99fd76587d7870o1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82" y="1853648"/>
            <a:ext cx="281719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tse1.mm.bing.net/th?id=OIP.Mf05da541ffd21cf17bcd3685eb3625eeo2&amp;pid=15.1&amp;P=0&amp;w=207&amp;h=1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80" y="1903206"/>
            <a:ext cx="3725923" cy="280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604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0979" y="1759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b="1" dirty="0" smtClean="0">
                <a:solidFill>
                  <a:srgbClr val="FF0000"/>
                </a:solidFill>
              </a:rPr>
              <a:t/>
            </a:r>
            <a:br>
              <a:rPr lang="en-US" altLang="zh-TW" sz="4000" b="1" dirty="0" smtClean="0">
                <a:solidFill>
                  <a:srgbClr val="FF0000"/>
                </a:solidFill>
              </a:rPr>
            </a:b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-691056" y="12299468"/>
            <a:ext cx="12192000" cy="4544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2" y="838720"/>
            <a:ext cx="10963275" cy="3666224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781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029" y="1342389"/>
            <a:ext cx="11483941" cy="44240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29" y="365125"/>
            <a:ext cx="11259792" cy="727613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176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2717" y="1552576"/>
            <a:ext cx="11446565" cy="307381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599281"/>
            <a:ext cx="11390657" cy="727613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0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972" y="868879"/>
            <a:ext cx="11405739" cy="4279591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753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752" y="1326894"/>
            <a:ext cx="11416495" cy="372218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599281"/>
            <a:ext cx="10925175" cy="727613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165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你的想法影響</a:t>
            </a:r>
            <a:r>
              <a:rPr lang="zh-TW" altLang="en-US" b="1" dirty="0" smtClean="0">
                <a:solidFill>
                  <a:srgbClr val="FF0000"/>
                </a:solidFill>
              </a:rPr>
              <a:t>你的 一生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tse4.mm.bing.net/th?id=OIP.M189787ea3a3301f50ae9ea3afd1911dfo2&amp;pid=15.1&amp;P=0&amp;w=212&amp;h=16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4" y="2120593"/>
            <a:ext cx="4972051" cy="37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46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52799"/>
            <a:ext cx="10515600" cy="1325563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九</a:t>
            </a:r>
            <a:r>
              <a:rPr lang="en-US" altLang="zh-TW" b="1" dirty="0">
                <a:solidFill>
                  <a:srgbClr val="FF0000"/>
                </a:solidFill>
              </a:rPr>
              <a:t>.</a:t>
            </a:r>
            <a:r>
              <a:rPr lang="zh-TW" altLang="en-US" b="1" dirty="0">
                <a:solidFill>
                  <a:srgbClr val="FF0000"/>
                </a:solidFill>
              </a:rPr>
              <a:t>你的理想影響你的一生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b="1" dirty="0" smtClean="0"/>
          </a:p>
          <a:p>
            <a:endParaRPr lang="en-US" altLang="zh-TW" b="1" dirty="0" smtClean="0"/>
          </a:p>
          <a:p>
            <a:endParaRPr lang="en-US" altLang="zh-TW" b="1" dirty="0" smtClean="0"/>
          </a:p>
          <a:p>
            <a:pPr marL="0" indent="0">
              <a:buNone/>
            </a:pPr>
            <a:endParaRPr lang="en-US" altLang="zh-TW" b="1" dirty="0"/>
          </a:p>
          <a:p>
            <a:pPr marL="0" indent="0">
              <a:buNone/>
            </a:pPr>
            <a:endParaRPr lang="en-US" altLang="zh-TW" b="1" dirty="0" smtClean="0"/>
          </a:p>
          <a:p>
            <a:pPr marL="0" indent="0">
              <a:buNone/>
            </a:pPr>
            <a:endParaRPr lang="en-US" altLang="zh-TW" b="1" dirty="0"/>
          </a:p>
          <a:p>
            <a:pPr marL="0" indent="0">
              <a:buNone/>
            </a:pPr>
            <a:endParaRPr lang="en-US" altLang="zh-TW" b="1" dirty="0" smtClean="0"/>
          </a:p>
          <a:p>
            <a:pPr marL="0" indent="0" algn="ctr">
              <a:buNone/>
            </a:pPr>
            <a:r>
              <a:rPr lang="zh-TW" altLang="en-US" sz="4800" b="1" dirty="0" smtClean="0"/>
              <a:t>運用</a:t>
            </a:r>
            <a:r>
              <a:rPr lang="zh-TW" altLang="en-US" sz="4800" b="1" dirty="0"/>
              <a:t>比馬龍效應</a:t>
            </a:r>
            <a:endParaRPr lang="zh-TW" altLang="en-US" sz="4800" dirty="0"/>
          </a:p>
        </p:txBody>
      </p:sp>
      <p:pic>
        <p:nvPicPr>
          <p:cNvPr id="6156" name="Picture 12" descr="http://stulanglaut.files.wordpress.com/2012/04/newmain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51" y="1660444"/>
            <a:ext cx="7246649" cy="318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tse2.mm.bing.net/th?id=OIP.Mf6e7b28b1d2de3c7e1295b5e2c3e7c92o0&amp;pid=15.1&amp;P=0&amp;w=246&amp;h=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80" y="1630018"/>
            <a:ext cx="4635086" cy="316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1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11668" y="131267"/>
            <a:ext cx="8642131" cy="1325563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申論一：性格是大</a:t>
            </a:r>
            <a:r>
              <a:rPr lang="zh-TW" altLang="en-US" b="1" dirty="0" smtClean="0">
                <a:solidFill>
                  <a:srgbClr val="FF0000"/>
                </a:solidFill>
              </a:rPr>
              <a:t>導演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313940" y="166650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 smtClean="0"/>
              <a:t>　豐田秀吉　　　　織田信長　　　　德川家康</a:t>
            </a:r>
            <a:r>
              <a:rPr lang="zh-TW" altLang="en-US" sz="3200" dirty="0"/>
              <a:t/>
            </a:r>
            <a:br>
              <a:rPr lang="zh-TW" altLang="en-US" sz="3200" dirty="0"/>
            </a:br>
            <a:endParaRPr lang="zh-TW" altLang="en-US" sz="3200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8</a:t>
            </a:fld>
            <a:endParaRPr lang="zh-TW" altLang="en-US"/>
          </a:p>
        </p:txBody>
      </p:sp>
      <p:pic>
        <p:nvPicPr>
          <p:cNvPr id="1028" name="Picture 4" descr="http://pic.pimg.tw/killa5211/4a20f10492d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52" y="2377894"/>
            <a:ext cx="5061439" cy="403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3868224" y="2331009"/>
            <a:ext cx="2579468" cy="4158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6" descr="https://tse1.mm.bing.net/th?id=OIP.M48860c5e3b1cdc880f063341abfba907o0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55" y="2355374"/>
            <a:ext cx="2440375" cy="322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10927731" y="2015737"/>
            <a:ext cx="2898531" cy="3975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838200" y="5420714"/>
            <a:ext cx="10884877" cy="1115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4" name="Picture 10" descr="https://tse3.mm.bing.net/th?id=OIP.Mfc4682ba66c659bfbb4ac8499123c5f3o2&amp;pid=15.1&amp;P=0&amp;w=300&amp;h=3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661" y="2397500"/>
            <a:ext cx="2743200" cy="298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6982" y="365125"/>
            <a:ext cx="10515600" cy="1325563"/>
          </a:xfrm>
        </p:spPr>
        <p:txBody>
          <a:bodyPr/>
          <a:lstStyle/>
          <a:p>
            <a:r>
              <a:rPr lang="zh-TW" altLang="en-US" sz="5400" dirty="0" smtClean="0">
                <a:solidFill>
                  <a:srgbClr val="FF0000"/>
                </a:solidFill>
              </a:rPr>
              <a:t>吳興國</a:t>
            </a:r>
            <a:r>
              <a:rPr lang="zh-TW" altLang="en-US" dirty="0" smtClean="0"/>
              <a:t>  當代傳奇藝術總監</a:t>
            </a:r>
            <a:endParaRPr lang="zh-TW" altLang="en-US" dirty="0"/>
          </a:p>
        </p:txBody>
      </p:sp>
      <p:pic>
        <p:nvPicPr>
          <p:cNvPr id="13314" name="Picture 2" descr="https://tse4.mm.bing.net/th?id=OIP.M2605352c09d91a6c5eb48ae9e15aa70eo2&amp;pid=15.1&amp;P=0&amp;w=249&amp;h=16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28" y="2299780"/>
            <a:ext cx="4765416" cy="306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tse2.mm.bing.net/th?id=OIP.M57cfde55a83de2b1a94bec0c1fbf8e45o0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724" y="1909348"/>
            <a:ext cx="3024946" cy="42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365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15" y="-457200"/>
            <a:ext cx="10516285" cy="7494105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275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72647" cy="6858000"/>
          </a:xfr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989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zh-TW" altLang="en-US" dirty="0"/>
              <a:t>林懷民的人生</a:t>
            </a:r>
            <a:r>
              <a:rPr lang="zh-TW" altLang="en-US" dirty="0" smtClean="0"/>
              <a:t>故事</a:t>
            </a:r>
            <a:endParaRPr lang="zh-TW" altLang="en-US" dirty="0"/>
          </a:p>
        </p:txBody>
      </p:sp>
      <p:pic>
        <p:nvPicPr>
          <p:cNvPr id="3074" name="Picture 2" descr="https://tse4.mm.bing.net/th?id=OIP.M25623e01739005aa22474d9d8b79e19bo0&amp;pid=15.1&amp;P=0&amp;w=289&amp;h=16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11" y="2007777"/>
            <a:ext cx="5548969" cy="320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191408" y="5531364"/>
            <a:ext cx="8355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歲創辦雲門舞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集～開始編寫自己的人生劇本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63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9959" y="207471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林懷民的</a:t>
            </a:r>
            <a:r>
              <a:rPr lang="zh-TW" altLang="en-US" dirty="0"/>
              <a:t>人生</a:t>
            </a:r>
            <a:r>
              <a:rPr lang="zh-TW" altLang="en-US" dirty="0" smtClean="0"/>
              <a:t>故事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9959" y="1533034"/>
            <a:ext cx="10972800" cy="4962360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zh-TW" altLang="en-US" sz="3200" baseline="-25000" dirty="0" smtClean="0"/>
              <a:t>“</a:t>
            </a:r>
            <a:r>
              <a:rPr lang="zh-TW" altLang="en-US" sz="3200" baseline="-25000" dirty="0"/>
              <a:t>雲門舞集”創辦人兼藝術總監，</a:t>
            </a:r>
            <a:r>
              <a:rPr lang="en-US" altLang="zh-TW" sz="3200" baseline="-25000" dirty="0"/>
              <a:t>1947</a:t>
            </a:r>
            <a:r>
              <a:rPr lang="zh-TW" altLang="en-US" sz="3200" baseline="-25000" dirty="0"/>
              <a:t>年出生于臺灣嘉義，</a:t>
            </a:r>
            <a:r>
              <a:rPr lang="en-US" altLang="zh-TW" sz="3200" baseline="-25000" dirty="0"/>
              <a:t>14</a:t>
            </a:r>
            <a:r>
              <a:rPr lang="zh-TW" altLang="en-US" sz="3200" baseline="-25000" dirty="0"/>
              <a:t>歲開始發表小説</a:t>
            </a:r>
            <a:r>
              <a:rPr lang="zh-TW" altLang="en-US" sz="3200" baseline="-25000" dirty="0" smtClean="0"/>
              <a:t>，</a:t>
            </a:r>
            <a:endParaRPr lang="en-US" altLang="zh-TW" sz="3200" baseline="-25000" dirty="0" smtClean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zh-TW" altLang="en-US" sz="3200" baseline="-25000" dirty="0" smtClean="0"/>
              <a:t>     是</a:t>
            </a:r>
            <a:r>
              <a:rPr lang="en-US" altLang="zh-TW" sz="3200" baseline="-25000" dirty="0"/>
              <a:t>20</a:t>
            </a:r>
            <a:r>
              <a:rPr lang="zh-TW" altLang="en-US" sz="3200" baseline="-25000" dirty="0"/>
              <a:t>世紀六七十年代文壇矚目的作家。留美期間，一面攻讀學位，一面研習現代舞。</a:t>
            </a:r>
            <a:endParaRPr lang="zh-TW" altLang="en-US" sz="3200" dirty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zh-TW" altLang="en-US" sz="3200" baseline="-25000" dirty="0"/>
              <a:t> </a:t>
            </a:r>
            <a:r>
              <a:rPr lang="zh-TW" altLang="en-US" sz="3200" dirty="0" smtClean="0"/>
              <a:t> </a:t>
            </a:r>
            <a:r>
              <a:rPr lang="zh-TW" altLang="en-US" sz="3200" baseline="-25000" dirty="0"/>
              <a:t>  </a:t>
            </a:r>
            <a:r>
              <a:rPr lang="en-US" altLang="zh-TW" sz="3200" baseline="-25000" dirty="0"/>
              <a:t>1973</a:t>
            </a:r>
            <a:r>
              <a:rPr lang="zh-TW" altLang="en-US" sz="3200" baseline="-25000" dirty="0"/>
              <a:t>年創辦“雲門舞集”，推動了臺灣</a:t>
            </a:r>
            <a:r>
              <a:rPr lang="zh-TW" altLang="en-US" sz="3200" baseline="-25000" dirty="0" smtClean="0"/>
              <a:t>現代</a:t>
            </a:r>
            <a:endParaRPr lang="en-US" altLang="zh-TW" sz="3200" baseline="-25000" dirty="0" smtClean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zh-TW" altLang="en-US" sz="3200" baseline="-25000" dirty="0" smtClean="0"/>
              <a:t>    表演藝術</a:t>
            </a:r>
            <a:r>
              <a:rPr lang="zh-TW" altLang="en-US" sz="3200" baseline="-25000" dirty="0"/>
              <a:t>的發展。近年來，每年在大都市</a:t>
            </a:r>
            <a:r>
              <a:rPr lang="zh-TW" altLang="en-US" sz="3200" baseline="-25000" dirty="0" smtClean="0"/>
              <a:t>舉</a:t>
            </a:r>
            <a:endParaRPr lang="en-US" altLang="zh-TW" sz="3200" baseline="-25000" dirty="0" smtClean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3200" baseline="-25000" dirty="0"/>
              <a:t> </a:t>
            </a:r>
            <a:r>
              <a:rPr lang="en-US" altLang="zh-TW" sz="3200" baseline="-25000" dirty="0" smtClean="0"/>
              <a:t>   </a:t>
            </a:r>
            <a:r>
              <a:rPr lang="zh-TW" altLang="en-US" sz="3200" baseline="-25000" dirty="0" smtClean="0"/>
              <a:t>行的</a:t>
            </a:r>
            <a:r>
              <a:rPr lang="zh-TW" altLang="en-US" sz="3200" baseline="-25000" dirty="0"/>
              <a:t>戶外公演，平均每場觀眾多達</a:t>
            </a:r>
            <a:r>
              <a:rPr lang="en-US" altLang="zh-TW" sz="3200" baseline="-25000" dirty="0"/>
              <a:t>6</a:t>
            </a:r>
            <a:r>
              <a:rPr lang="zh-TW" altLang="en-US" sz="3200" baseline="-25000" dirty="0"/>
              <a:t>萬</a:t>
            </a:r>
            <a:r>
              <a:rPr lang="zh-TW" altLang="en-US" sz="3200" baseline="-25000" dirty="0" smtClean="0"/>
              <a:t>。</a:t>
            </a:r>
            <a:endParaRPr lang="en-US" altLang="zh-TW" sz="3200" baseline="-25000" dirty="0" smtClean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3200" baseline="-25000" dirty="0"/>
              <a:t> </a:t>
            </a:r>
            <a:r>
              <a:rPr lang="en-US" altLang="zh-TW" sz="3200" baseline="-25000" dirty="0" smtClean="0"/>
              <a:t>   </a:t>
            </a:r>
            <a:r>
              <a:rPr lang="zh-TW" altLang="en-US" sz="3200" baseline="-25000" dirty="0" smtClean="0"/>
              <a:t>也</a:t>
            </a:r>
            <a:r>
              <a:rPr lang="zh-TW" altLang="en-US" sz="3200" baseline="-25000" dirty="0"/>
              <a:t>經常應邀赴海外演出，是歐美歌劇院與</a:t>
            </a:r>
            <a:r>
              <a:rPr lang="zh-TW" altLang="en-US" sz="3200" baseline="-25000" dirty="0" smtClean="0"/>
              <a:t>藝</a:t>
            </a:r>
            <a:endParaRPr lang="en-US" altLang="zh-TW" sz="3200" baseline="-25000" dirty="0" smtClean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3200" baseline="-25000" dirty="0"/>
              <a:t> </a:t>
            </a:r>
            <a:r>
              <a:rPr lang="en-US" altLang="zh-TW" sz="3200" baseline="-25000" dirty="0" smtClean="0"/>
              <a:t>   </a:t>
            </a:r>
            <a:r>
              <a:rPr lang="zh-TW" altLang="en-US" sz="3200" baseline="-25000" dirty="0" smtClean="0"/>
              <a:t>術</a:t>
            </a:r>
            <a:r>
              <a:rPr lang="zh-TW" altLang="en-US" sz="3200" baseline="-25000" dirty="0"/>
              <a:t>節的常客。二十多年來，在歐美亞澳各</a:t>
            </a:r>
            <a:r>
              <a:rPr lang="zh-TW" altLang="en-US" sz="3200" baseline="-25000" dirty="0" smtClean="0"/>
              <a:t>洲</a:t>
            </a:r>
            <a:endParaRPr lang="en-US" altLang="zh-TW" sz="3200" baseline="-25000" dirty="0" smtClean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3200" baseline="-25000" dirty="0"/>
              <a:t> </a:t>
            </a:r>
            <a:r>
              <a:rPr lang="en-US" altLang="zh-TW" sz="3200" baseline="-25000" dirty="0" smtClean="0"/>
              <a:t>   </a:t>
            </a:r>
            <a:r>
              <a:rPr lang="zh-TW" altLang="en-US" sz="3200" baseline="-25000" dirty="0" smtClean="0"/>
              <a:t>兩百多</a:t>
            </a:r>
            <a:r>
              <a:rPr lang="zh-TW" altLang="en-US" sz="3200" baseline="-25000" dirty="0"/>
              <a:t>個舞臺上公演了</a:t>
            </a:r>
            <a:r>
              <a:rPr lang="en-US" altLang="zh-TW" sz="3200" baseline="-25000" dirty="0"/>
              <a:t>1000</a:t>
            </a:r>
            <a:r>
              <a:rPr lang="zh-TW" altLang="en-US" sz="3200" baseline="-25000" dirty="0"/>
              <a:t>多場。曾獲</a:t>
            </a:r>
            <a:r>
              <a:rPr lang="zh-TW" altLang="en-US" sz="3200" baseline="-25000" dirty="0" smtClean="0"/>
              <a:t>世界</a:t>
            </a:r>
            <a:endParaRPr lang="en-US" altLang="zh-TW" sz="3200" baseline="-25000" dirty="0" smtClean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3200" baseline="-25000" dirty="0"/>
              <a:t> </a:t>
            </a:r>
            <a:r>
              <a:rPr lang="en-US" altLang="zh-TW" sz="3200" baseline="-25000" dirty="0" smtClean="0"/>
              <a:t>   </a:t>
            </a:r>
            <a:r>
              <a:rPr lang="zh-TW" altLang="en-US" sz="3200" baseline="-25000" dirty="0" smtClean="0"/>
              <a:t>十大</a:t>
            </a:r>
            <a:r>
              <a:rPr lang="zh-TW" altLang="en-US" sz="3200" baseline="-25000" dirty="0"/>
              <a:t>傑出青年、紐約市政府文化局“終身</a:t>
            </a:r>
            <a:r>
              <a:rPr lang="zh-TW" altLang="en-US" sz="3200" baseline="-25000" dirty="0" smtClean="0"/>
              <a:t>成</a:t>
            </a:r>
            <a:endParaRPr lang="en-US" altLang="zh-TW" sz="3200" baseline="-25000" dirty="0" smtClean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3200" baseline="-25000" dirty="0"/>
              <a:t> </a:t>
            </a:r>
            <a:r>
              <a:rPr lang="en-US" altLang="zh-TW" sz="3200" baseline="-25000" dirty="0" smtClean="0"/>
              <a:t>   </a:t>
            </a:r>
            <a:r>
              <a:rPr lang="zh-TW" altLang="en-US" sz="3200" baseline="-25000" dirty="0" smtClean="0"/>
              <a:t>就</a:t>
            </a:r>
            <a:r>
              <a:rPr lang="zh-TW" altLang="en-US" sz="3200" baseline="-25000" dirty="0"/>
              <a:t>獎”、香港演藝學院榮譽院士。代表作</a:t>
            </a:r>
            <a:r>
              <a:rPr lang="zh-TW" altLang="en-US" sz="3200" baseline="-25000" dirty="0" smtClean="0"/>
              <a:t>包                           </a:t>
            </a:r>
            <a:endParaRPr lang="en-US" altLang="zh-TW" sz="3200" baseline="-25000" dirty="0" smtClean="0"/>
          </a:p>
          <a:p>
            <a:pPr marL="0" indent="0">
              <a:lnSpc>
                <a:spcPts val="3000"/>
              </a:lnSpc>
              <a:spcBef>
                <a:spcPts val="0"/>
              </a:spcBef>
              <a:buNone/>
            </a:pPr>
            <a:r>
              <a:rPr lang="en-US" altLang="zh-TW" sz="3200" baseline="-25000" dirty="0"/>
              <a:t> </a:t>
            </a:r>
            <a:r>
              <a:rPr lang="en-US" altLang="zh-TW" sz="3200" baseline="-25000" dirty="0" smtClean="0"/>
              <a:t>   </a:t>
            </a:r>
            <a:r>
              <a:rPr lang="zh-TW" altLang="en-US" sz="3200" baseline="-25000" dirty="0" smtClean="0"/>
              <a:t>括</a:t>
            </a:r>
            <a:r>
              <a:rPr lang="en-US" altLang="zh-TW" sz="3200" baseline="-25000" dirty="0"/>
              <a:t>《</a:t>
            </a:r>
            <a:r>
              <a:rPr lang="zh-TW" altLang="en-US" sz="3200" baseline="-25000" dirty="0"/>
              <a:t>紅樓夢</a:t>
            </a:r>
            <a:r>
              <a:rPr lang="en-US" altLang="zh-TW" sz="3200" baseline="-25000" dirty="0"/>
              <a:t>》</a:t>
            </a:r>
            <a:r>
              <a:rPr lang="zh-TW" altLang="en-US" sz="3200" baseline="-25000" dirty="0"/>
              <a:t>、</a:t>
            </a:r>
            <a:r>
              <a:rPr lang="en-US" altLang="zh-TW" sz="3200" baseline="-25000" dirty="0"/>
              <a:t>《</a:t>
            </a:r>
            <a:r>
              <a:rPr lang="zh-TW" altLang="en-US" sz="3200" baseline="-25000" dirty="0"/>
              <a:t>白蛇傳</a:t>
            </a:r>
            <a:r>
              <a:rPr lang="en-US" altLang="zh-TW" sz="3200" baseline="-25000" dirty="0"/>
              <a:t>》</a:t>
            </a:r>
            <a:r>
              <a:rPr lang="zh-TW" altLang="en-US" sz="3200" baseline="-25000" dirty="0"/>
              <a:t>、</a:t>
            </a:r>
            <a:r>
              <a:rPr lang="en-US" altLang="zh-TW" sz="3200" baseline="-25000" dirty="0"/>
              <a:t>《</a:t>
            </a:r>
            <a:r>
              <a:rPr lang="zh-TW" altLang="en-US" sz="3200" baseline="-25000" dirty="0"/>
              <a:t>九歌</a:t>
            </a:r>
            <a:r>
              <a:rPr lang="en-US" altLang="zh-TW" sz="3200" baseline="-25000" dirty="0" smtClean="0"/>
              <a:t>》…</a:t>
            </a:r>
            <a:endParaRPr lang="zh-TW" altLang="en-US" sz="3200" dirty="0"/>
          </a:p>
          <a:p>
            <a:endParaRPr lang="zh-TW" altLang="en-US" sz="3200" dirty="0"/>
          </a:p>
        </p:txBody>
      </p:sp>
      <p:sp>
        <p:nvSpPr>
          <p:cNvPr id="4" name="矩形 3"/>
          <p:cNvSpPr/>
          <p:nvPr/>
        </p:nvSpPr>
        <p:spPr>
          <a:xfrm>
            <a:off x="0" y="-157655"/>
            <a:ext cx="12192000" cy="40990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Picture 4" descr="https://tse3.mm.bing.net/th?id=OIP.M1ddfc07889509bc638693bb0db1a9e33o0&amp;pid=15.1&amp;P=0&amp;w=304&amp;h=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84" y="2579949"/>
            <a:ext cx="5122375" cy="286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368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4880" y="365125"/>
            <a:ext cx="6934199" cy="4351338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zh-TW" altLang="en-US" sz="2400" dirty="0"/>
              <a:t>也許是看書看得太早，林懷民小時候</a:t>
            </a:r>
            <a:r>
              <a:rPr lang="zh-TW" altLang="en-US" sz="2400" dirty="0" smtClean="0"/>
              <a:t>並</a:t>
            </a:r>
            <a:endParaRPr lang="en-US" altLang="zh-TW" sz="2400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</a:t>
            </a:r>
            <a:r>
              <a:rPr lang="zh-TW" altLang="en-US" sz="2400" dirty="0" smtClean="0"/>
              <a:t>不</a:t>
            </a:r>
            <a:r>
              <a:rPr lang="zh-TW" altLang="en-US" sz="2400" dirty="0"/>
              <a:t>合群。説到這兒，他講了一件趣事</a:t>
            </a:r>
            <a:r>
              <a:rPr lang="zh-TW" altLang="en-US" sz="2400" dirty="0" smtClean="0"/>
              <a:t>：</a:t>
            </a:r>
            <a:endParaRPr lang="en-US" altLang="zh-TW" sz="2400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400" dirty="0" smtClean="0"/>
              <a:t>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zh-TW" altLang="en-US" sz="2400" dirty="0" smtClean="0"/>
              <a:t>“</a:t>
            </a:r>
            <a:r>
              <a:rPr lang="zh-TW" altLang="en-US" sz="2400" dirty="0"/>
              <a:t>我五歲去上幼稚園，五歲半就被趕走</a:t>
            </a:r>
            <a:r>
              <a:rPr lang="zh-TW" altLang="en-US" sz="2400" dirty="0" smtClean="0"/>
              <a:t>了</a:t>
            </a:r>
            <a:endParaRPr lang="en-US" altLang="zh-TW" sz="2400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老師</a:t>
            </a:r>
            <a:r>
              <a:rPr lang="zh-TW" altLang="en-US" sz="2400" dirty="0"/>
              <a:t>説這個小朋友都不跟別的小朋友玩</a:t>
            </a:r>
            <a:r>
              <a:rPr lang="zh-TW" altLang="en-US" sz="2400" dirty="0" smtClean="0"/>
              <a:t>，</a:t>
            </a:r>
            <a:endParaRPr lang="en-US" altLang="zh-TW" sz="2400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下課</a:t>
            </a:r>
            <a:r>
              <a:rPr lang="zh-TW" altLang="en-US" sz="2400" dirty="0"/>
              <a:t>到辦公室跟老師説話。</a:t>
            </a:r>
            <a:r>
              <a:rPr lang="zh-TW" altLang="en-US" sz="2400" dirty="0" smtClean="0"/>
              <a:t>”</a:t>
            </a:r>
            <a:endParaRPr lang="en-US" altLang="zh-TW" sz="2400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endParaRPr lang="en-US" altLang="zh-TW" sz="2400" dirty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400" dirty="0" smtClean="0"/>
              <a:t>  </a:t>
            </a:r>
            <a:r>
              <a:rPr lang="zh-TW" altLang="en-US" sz="2400" dirty="0" smtClean="0"/>
              <a:t>五</a:t>
            </a:r>
            <a:r>
              <a:rPr lang="zh-TW" altLang="en-US" sz="2400" dirty="0"/>
              <a:t>歲半被</a:t>
            </a:r>
            <a:r>
              <a:rPr lang="zh-TW" altLang="en-US" sz="2400" dirty="0" smtClean="0"/>
              <a:t>趕去</a:t>
            </a:r>
            <a:r>
              <a:rPr lang="zh-TW" altLang="en-US" sz="2400" dirty="0"/>
              <a:t>上小學的林懷民也不是個</a:t>
            </a:r>
            <a:r>
              <a:rPr lang="zh-TW" altLang="en-US" sz="2400" dirty="0" smtClean="0"/>
              <a:t>聽 </a:t>
            </a:r>
            <a:endParaRPr lang="en-US" altLang="zh-TW" sz="2400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話</a:t>
            </a:r>
            <a:r>
              <a:rPr lang="zh-TW" altLang="en-US" sz="2400" dirty="0"/>
              <a:t>的孩子</a:t>
            </a:r>
            <a:r>
              <a:rPr lang="zh-TW" altLang="en-US" sz="2400" dirty="0" smtClean="0"/>
              <a:t>，他</a:t>
            </a:r>
            <a:r>
              <a:rPr lang="zh-TW" altLang="en-US" sz="2400" dirty="0"/>
              <a:t>只讀自己感興趣的書，“</a:t>
            </a:r>
            <a:r>
              <a:rPr lang="zh-TW" altLang="en-US" sz="2400" dirty="0" smtClean="0"/>
              <a:t>家</a:t>
            </a:r>
            <a:endParaRPr lang="en-US" altLang="zh-TW" sz="2400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裏</a:t>
            </a:r>
            <a:r>
              <a:rPr lang="zh-TW" altLang="en-US" sz="2400" dirty="0"/>
              <a:t>人要我</a:t>
            </a:r>
            <a:r>
              <a:rPr lang="zh-TW" altLang="en-US" sz="2400" dirty="0" smtClean="0"/>
              <a:t>讀</a:t>
            </a:r>
            <a:r>
              <a:rPr lang="en-US" altLang="zh-TW" sz="2400" dirty="0" smtClean="0"/>
              <a:t>《</a:t>
            </a:r>
            <a:r>
              <a:rPr lang="zh-TW" altLang="en-US" sz="2400" dirty="0"/>
              <a:t>唐詩三百首</a:t>
            </a:r>
            <a:r>
              <a:rPr lang="en-US" altLang="zh-TW" sz="2400" dirty="0"/>
              <a:t>》</a:t>
            </a:r>
            <a:r>
              <a:rPr lang="zh-TW" altLang="en-US" sz="2400" dirty="0"/>
              <a:t>，我抵死不從</a:t>
            </a:r>
            <a:r>
              <a:rPr lang="zh-TW" altLang="en-US" sz="2400" dirty="0" smtClean="0"/>
              <a:t>，</a:t>
            </a:r>
            <a:endParaRPr lang="en-US" altLang="zh-TW" sz="2400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一下子就叛逆</a:t>
            </a:r>
            <a:r>
              <a:rPr lang="zh-TW" altLang="en-US" sz="2400" dirty="0"/>
              <a:t>了。”到了</a:t>
            </a:r>
            <a:r>
              <a:rPr lang="en-US" altLang="zh-TW" sz="2400" dirty="0"/>
              <a:t>14</a:t>
            </a:r>
            <a:r>
              <a:rPr lang="zh-TW" altLang="en-US" sz="2400" dirty="0"/>
              <a:t>歲那年，林</a:t>
            </a:r>
            <a:r>
              <a:rPr lang="zh-TW" altLang="en-US" sz="2400" dirty="0" smtClean="0"/>
              <a:t>懷</a:t>
            </a:r>
            <a:endParaRPr lang="en-US" altLang="zh-TW" sz="2400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民</a:t>
            </a:r>
            <a:r>
              <a:rPr lang="zh-TW" altLang="en-US" sz="2400" dirty="0"/>
              <a:t>發表</a:t>
            </a:r>
            <a:r>
              <a:rPr lang="zh-TW" altLang="en-US" sz="2400" dirty="0" smtClean="0"/>
              <a:t>了第</a:t>
            </a:r>
            <a:r>
              <a:rPr lang="zh-TW" altLang="en-US" sz="2400" dirty="0"/>
              <a:t>一篇小説，“那時，我看了</a:t>
            </a:r>
            <a:r>
              <a:rPr lang="zh-TW" altLang="en-US" sz="2400" dirty="0" smtClean="0"/>
              <a:t>林</a:t>
            </a:r>
            <a:endParaRPr lang="en-US" altLang="zh-TW" sz="2400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海</a:t>
            </a:r>
            <a:r>
              <a:rPr lang="zh-TW" altLang="en-US" sz="2400" dirty="0"/>
              <a:t>音</a:t>
            </a:r>
            <a:r>
              <a:rPr lang="zh-TW" altLang="en-US" sz="2400" dirty="0" smtClean="0"/>
              <a:t>的</a:t>
            </a:r>
            <a:r>
              <a:rPr lang="en-US" altLang="zh-TW" sz="2400" dirty="0" smtClean="0"/>
              <a:t>《</a:t>
            </a:r>
            <a:r>
              <a:rPr lang="zh-TW" altLang="en-US" sz="2400" dirty="0"/>
              <a:t>城南舊事</a:t>
            </a:r>
            <a:r>
              <a:rPr lang="en-US" altLang="zh-TW" sz="2400" dirty="0"/>
              <a:t>》</a:t>
            </a:r>
            <a:r>
              <a:rPr lang="zh-TW" altLang="en-US" sz="2400" dirty="0"/>
              <a:t>，然後我就把寫好</a:t>
            </a:r>
            <a:r>
              <a:rPr lang="zh-TW" altLang="en-US" sz="2400" dirty="0" smtClean="0"/>
              <a:t>的  </a:t>
            </a:r>
            <a:endParaRPr lang="en-US" altLang="zh-TW" sz="2400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</a:t>
            </a:r>
            <a:r>
              <a:rPr lang="zh-TW" altLang="en-US" sz="2400" dirty="0" smtClean="0"/>
              <a:t>小</a:t>
            </a:r>
            <a:r>
              <a:rPr lang="zh-TW" altLang="en-US" sz="2400" dirty="0"/>
              <a:t>説</a:t>
            </a:r>
            <a:r>
              <a:rPr lang="zh-TW" altLang="en-US" sz="2400" dirty="0" smtClean="0"/>
              <a:t>投到</a:t>
            </a:r>
            <a:r>
              <a:rPr lang="zh-TW" altLang="en-US" sz="2400" dirty="0"/>
              <a:t>林海音編的</a:t>
            </a:r>
            <a:r>
              <a:rPr lang="en-US" altLang="zh-TW" sz="2400" dirty="0"/>
              <a:t>《</a:t>
            </a:r>
            <a:r>
              <a:rPr lang="zh-TW" altLang="en-US" sz="2400" dirty="0"/>
              <a:t>聯合副刊</a:t>
            </a:r>
            <a:r>
              <a:rPr lang="en-US" altLang="zh-TW" sz="2400" dirty="0" smtClean="0"/>
              <a:t>》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</a:pPr>
            <a:r>
              <a:rPr lang="en-US" altLang="zh-TW" sz="2400" dirty="0">
                <a:solidFill>
                  <a:srgbClr val="C00000"/>
                </a:solidFill>
              </a:rPr>
              <a:t> </a:t>
            </a:r>
            <a:r>
              <a:rPr lang="zh-TW" altLang="en-US" sz="2400" dirty="0" smtClean="0">
                <a:solidFill>
                  <a:srgbClr val="C00000"/>
                </a:solidFill>
              </a:rPr>
              <a:t> ～從</a:t>
            </a:r>
            <a:r>
              <a:rPr lang="zh-TW" altLang="en-US" sz="2400" dirty="0">
                <a:solidFill>
                  <a:srgbClr val="C00000"/>
                </a:solidFill>
              </a:rPr>
              <a:t>那之後</a:t>
            </a:r>
            <a:r>
              <a:rPr lang="zh-TW" altLang="en-US" sz="2400" dirty="0" smtClean="0">
                <a:solidFill>
                  <a:srgbClr val="C00000"/>
                </a:solidFill>
              </a:rPr>
              <a:t>我的</a:t>
            </a:r>
            <a:r>
              <a:rPr lang="zh-TW" altLang="en-US" sz="2400" dirty="0">
                <a:solidFill>
                  <a:srgbClr val="C00000"/>
                </a:solidFill>
              </a:rPr>
              <a:t>人生大放</a:t>
            </a:r>
            <a:r>
              <a:rPr lang="zh-TW" altLang="en-US" sz="2400" dirty="0" smtClean="0">
                <a:solidFill>
                  <a:srgbClr val="C00000"/>
                </a:solidFill>
              </a:rPr>
              <a:t>光明！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https://tse1.mm.bing.net/th?id=OIP.M597a4e720f434d9986f2cb64bd284af0o1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37" y="1690688"/>
            <a:ext cx="3581401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16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924" y="0"/>
            <a:ext cx="10515600" cy="1325563"/>
          </a:xfrm>
        </p:spPr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9013" y="800865"/>
            <a:ext cx="11332779" cy="58521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b="1" dirty="0"/>
              <a:t>從狂寫到狂讀</a:t>
            </a:r>
            <a:endParaRPr lang="zh-TW" altLang="en-US" dirty="0"/>
          </a:p>
          <a:p>
            <a:pPr marL="0" indent="0">
              <a:buNone/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隨著</a:t>
            </a:r>
            <a:r>
              <a:rPr lang="zh-TW" altLang="en-US" sz="2400" dirty="0"/>
              <a:t>年齡的增長，西方的小説看得越來越多</a:t>
            </a:r>
            <a:r>
              <a:rPr lang="zh-TW" altLang="en-US" sz="2400" dirty="0" smtClean="0"/>
              <a:t>，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</a:t>
            </a:r>
            <a:r>
              <a:rPr lang="zh-TW" altLang="en-US" sz="2400" dirty="0" smtClean="0"/>
              <a:t>青年</a:t>
            </a:r>
            <a:r>
              <a:rPr lang="zh-TW" altLang="en-US" sz="2400" dirty="0"/>
              <a:t>時代的</a:t>
            </a:r>
            <a:r>
              <a:rPr lang="zh-TW" altLang="en-US" sz="2400" dirty="0" smtClean="0"/>
              <a:t>林懷民迷</a:t>
            </a:r>
            <a:r>
              <a:rPr lang="zh-TW" altLang="en-US" sz="2400" dirty="0"/>
              <a:t>上了海明威，連文風</a:t>
            </a:r>
            <a:r>
              <a:rPr lang="zh-TW" altLang="en-US" sz="2400" dirty="0" smtClean="0"/>
              <a:t>也是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</a:t>
            </a:r>
            <a:r>
              <a:rPr lang="zh-TW" altLang="en-US" sz="2400" dirty="0" smtClean="0"/>
              <a:t>受</a:t>
            </a:r>
            <a:r>
              <a:rPr lang="zh-TW" altLang="en-US" sz="2400" dirty="0"/>
              <a:t>他影響。“我學的是新聞，寫作</a:t>
            </a:r>
            <a:r>
              <a:rPr lang="zh-TW" altLang="en-US" sz="2400" dirty="0" smtClean="0"/>
              <a:t>時 要考慮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</a:t>
            </a:r>
            <a:r>
              <a:rPr lang="zh-TW" altLang="en-US" sz="2400" dirty="0" smtClean="0"/>
              <a:t>怎樣</a:t>
            </a:r>
            <a:r>
              <a:rPr lang="zh-TW" altLang="en-US" sz="2400" dirty="0"/>
              <a:t>把句子寫得</a:t>
            </a:r>
            <a:r>
              <a:rPr lang="zh-TW" altLang="en-US" sz="2400" dirty="0" smtClean="0"/>
              <a:t>短把</a:t>
            </a:r>
            <a:r>
              <a:rPr lang="zh-TW" altLang="en-US" sz="2400" dirty="0"/>
              <a:t>節奏掌握好，因此很</a:t>
            </a:r>
            <a:r>
              <a:rPr lang="zh-TW" altLang="en-US" sz="2400" dirty="0" smtClean="0"/>
              <a:t>欣賞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</a:t>
            </a:r>
            <a:r>
              <a:rPr lang="zh-TW" altLang="en-US" sz="2400" dirty="0" smtClean="0"/>
              <a:t>海</a:t>
            </a:r>
            <a:r>
              <a:rPr lang="zh-TW" altLang="en-US" sz="2400" dirty="0"/>
              <a:t>明威</a:t>
            </a:r>
            <a:r>
              <a:rPr lang="zh-TW" altLang="en-US" sz="2400" dirty="0" smtClean="0"/>
              <a:t>。</a:t>
            </a:r>
            <a:endParaRPr lang="en-US" altLang="zh-TW" sz="2400" dirty="0" smtClean="0"/>
          </a:p>
          <a:p>
            <a:pPr>
              <a:buFont typeface="Wingdings" panose="05000000000000000000" pitchFamily="2" charset="2"/>
              <a:buChar char="l"/>
            </a:pPr>
            <a:endParaRPr lang="en-US" altLang="zh-TW" sz="900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TW" dirty="0" smtClean="0"/>
              <a:t>26</a:t>
            </a:r>
            <a:r>
              <a:rPr lang="zh-TW" altLang="en-US" dirty="0" smtClean="0"/>
              <a:t>歲創辦</a:t>
            </a:r>
            <a:r>
              <a:rPr lang="zh-TW" altLang="en-US" dirty="0"/>
              <a:t>“雲門</a:t>
            </a:r>
            <a:r>
              <a:rPr lang="zh-TW" altLang="en-US" dirty="0" smtClean="0"/>
              <a:t>舞集</a:t>
            </a:r>
            <a:r>
              <a:rPr lang="zh-TW" altLang="en-US" dirty="0"/>
              <a:t>”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sz="2400" dirty="0" smtClean="0"/>
              <a:t>    ”</a:t>
            </a:r>
            <a:r>
              <a:rPr lang="en-US" altLang="zh-TW" sz="2400" dirty="0"/>
              <a:t>1973</a:t>
            </a:r>
            <a:r>
              <a:rPr lang="zh-TW" altLang="en-US" sz="2400" dirty="0"/>
              <a:t>年，</a:t>
            </a:r>
            <a:r>
              <a:rPr lang="en-US" altLang="zh-TW" sz="2400" dirty="0"/>
              <a:t>26</a:t>
            </a:r>
            <a:r>
              <a:rPr lang="zh-TW" altLang="en-US" sz="2400" dirty="0"/>
              <a:t>歲的林懷民創辦了臺灣第</a:t>
            </a:r>
            <a:r>
              <a:rPr lang="zh-TW" altLang="en-US" sz="2400" dirty="0" smtClean="0"/>
              <a:t>一家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</a:t>
            </a:r>
            <a:r>
              <a:rPr lang="zh-TW" altLang="en-US" sz="2400" dirty="0" smtClean="0"/>
              <a:t>職業</a:t>
            </a:r>
            <a:r>
              <a:rPr lang="zh-TW" altLang="en-US" sz="2400" dirty="0"/>
              <a:t>舞團“雲門</a:t>
            </a:r>
            <a:r>
              <a:rPr lang="zh-TW" altLang="en-US" sz="2400" dirty="0" smtClean="0"/>
              <a:t>舞集”。從</a:t>
            </a:r>
            <a:r>
              <a:rPr lang="zh-TW" altLang="en-US" sz="2400" dirty="0"/>
              <a:t>那時起，林懷民</a:t>
            </a:r>
            <a:r>
              <a:rPr lang="zh-TW" altLang="en-US" sz="2400" dirty="0" smtClean="0"/>
              <a:t>便</a:t>
            </a:r>
            <a:endParaRPr lang="en-US" altLang="zh-TW" sz="2400" dirty="0" smtClean="0"/>
          </a:p>
          <a:p>
            <a:pPr marL="0" indent="0"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</a:t>
            </a:r>
            <a:r>
              <a:rPr lang="zh-TW" altLang="en-US" sz="2400" dirty="0" smtClean="0"/>
              <a:t>逐漸“</a:t>
            </a:r>
            <a:r>
              <a:rPr lang="zh-TW" altLang="en-US" sz="2400" dirty="0"/>
              <a:t>投筆從戎”，潛心研究心愛</a:t>
            </a:r>
            <a:r>
              <a:rPr lang="zh-TW" altLang="en-US" sz="2400" dirty="0" smtClean="0"/>
              <a:t>的舞蹈藝術</a:t>
            </a:r>
            <a:endParaRPr lang="zh-TW" altLang="en-US" sz="24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411" y="1192896"/>
            <a:ext cx="3050217" cy="45753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-157655"/>
            <a:ext cx="12192000" cy="40990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86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173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098" name="Picture 2" descr="https://tse1.mm.bing.net/th?id=OIP.Mae9a000a60a69df4b65e72378e9ee480o0&amp;pid=15.1&amp;P=0&amp;w=213&amp;h=16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40" y="-30108"/>
            <a:ext cx="4758559" cy="339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tse4.mm.bing.net/th?id=OIP.Mc3e8096ea9aa13e553f7480a19894fcbo0&amp;pid=15.1&amp;P=0&amp;w=222&amp;h=1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23" y="-30109"/>
            <a:ext cx="4567024" cy="339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e.blog.xuite.net/e/0/d/9/13123224/blog_54375/txt/193872183/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41" y="3542314"/>
            <a:ext cx="4758559" cy="331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tse1.mm.bing.net/th?id=OIP.M100e99e47b7672e1412b298664d7d380o0&amp;pid=15.1&amp;P=0&amp;w=235&amp;h=1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23" y="3561462"/>
            <a:ext cx="4534071" cy="329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01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8482" y="5100763"/>
            <a:ext cx="11477297" cy="1325563"/>
          </a:xfrm>
        </p:spPr>
        <p:txBody>
          <a:bodyPr>
            <a:normAutofit/>
          </a:bodyPr>
          <a:lstStyle/>
          <a:p>
            <a:r>
              <a:rPr lang="zh-TW" altLang="en-US" sz="3600" dirty="0" smtClean="0"/>
              <a:t>剛毅的眸子、有自己的定見、開創自己的生命格局</a:t>
            </a:r>
            <a:endParaRPr lang="zh-TW" altLang="en-US" sz="3600" dirty="0"/>
          </a:p>
        </p:txBody>
      </p:sp>
      <p:pic>
        <p:nvPicPr>
          <p:cNvPr id="7170" name="Picture 2" descr="https://tse2.mm.bing.net/th?id=OIP.Ma545855ae24daac11b1b559305559c53o1&amp;pid=15.1&amp;P=0&amp;w=300&amp;h=3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78" y="968578"/>
            <a:ext cx="4146005" cy="41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-157655"/>
            <a:ext cx="12192000" cy="40990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88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25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十</a:t>
            </a:r>
            <a:r>
              <a:rPr lang="en-US" altLang="zh-TW" b="1" dirty="0">
                <a:solidFill>
                  <a:srgbClr val="FF0000"/>
                </a:solidFill>
              </a:rPr>
              <a:t>.</a:t>
            </a:r>
            <a:r>
              <a:rPr lang="zh-TW" altLang="en-US" b="1" dirty="0">
                <a:solidFill>
                  <a:srgbClr val="FF0000"/>
                </a:solidFill>
              </a:rPr>
              <a:t>誰是你人生最大的影響者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1906046" y="5165173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sz="3600" b="1" dirty="0"/>
              <a:t>東初</a:t>
            </a:r>
            <a:r>
              <a:rPr lang="zh-TW" altLang="en-US" sz="3600" b="1" dirty="0" smtClean="0"/>
              <a:t>老和尚</a:t>
            </a:r>
            <a:endParaRPr lang="zh-TW" altLang="en-US" sz="3600" dirty="0"/>
          </a:p>
          <a:p>
            <a:endParaRPr lang="zh-TW" altLang="en-US" dirty="0"/>
          </a:p>
        </p:txBody>
      </p:sp>
      <p:pic>
        <p:nvPicPr>
          <p:cNvPr id="7176" name="Picture 8" descr="https://tse4.mm.bing.net/th?id=OIP.Mb79bb3a876292dc82ddcb612b4751765o1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86" y="1846890"/>
            <a:ext cx="2408721" cy="2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pic.pimg.tw/loloto/1372346655-185046799.jpg?v=13723466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043" y="1495718"/>
            <a:ext cx="4891416" cy="393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89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874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杜鵑不啼，如何使之啼也？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2661" y="1847850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sz="3200" dirty="0" smtClean="0"/>
              <a:t>豐臣秀吉：</a:t>
            </a:r>
            <a:r>
              <a:rPr lang="zh-TW" altLang="en-US" sz="3200" dirty="0"/>
              <a:t>「杜鵑不啼，吾將誘之</a:t>
            </a:r>
            <a:r>
              <a:rPr lang="zh-TW" altLang="en-US" sz="3200" dirty="0" smtClean="0"/>
              <a:t>啼」</a:t>
            </a:r>
            <a:endParaRPr lang="en-US" altLang="zh-TW" sz="3200" dirty="0" smtClean="0"/>
          </a:p>
          <a:p>
            <a:r>
              <a:rPr lang="zh-TW" altLang="en-US" sz="3200" dirty="0" smtClean="0"/>
              <a:t>織田信長：</a:t>
            </a:r>
            <a:r>
              <a:rPr lang="zh-TW" altLang="en-US" sz="3200" dirty="0"/>
              <a:t>「杜鵑不啼，吾奪其</a:t>
            </a:r>
            <a:r>
              <a:rPr lang="zh-TW" altLang="en-US" sz="3200" dirty="0" smtClean="0"/>
              <a:t>性命」</a:t>
            </a:r>
            <a:endParaRPr lang="en-US" altLang="zh-TW" sz="3200" dirty="0" smtClean="0"/>
          </a:p>
          <a:p>
            <a:r>
              <a:rPr lang="zh-TW" altLang="en-US" sz="3200" dirty="0" smtClean="0"/>
              <a:t>德川家康：</a:t>
            </a:r>
            <a:r>
              <a:rPr lang="zh-TW" altLang="en-US" sz="3200" dirty="0"/>
              <a:t>「杜鵑不啼，待之可也</a:t>
            </a:r>
            <a:r>
              <a:rPr lang="zh-TW" altLang="en-US" sz="3200" dirty="0" smtClean="0"/>
              <a:t>」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/>
              <a:t>　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/>
              <a:t>　</a:t>
            </a:r>
            <a:r>
              <a:rPr lang="zh-TW" altLang="en-US" sz="3600" dirty="0" smtClean="0"/>
              <a:t>德川家康靠著</a:t>
            </a:r>
            <a:r>
              <a:rPr lang="en-US" altLang="zh-TW" sz="3600" dirty="0" smtClean="0"/>
              <a:t>『</a:t>
            </a:r>
            <a:r>
              <a:rPr lang="zh-TW" altLang="en-US" sz="3600" dirty="0" smtClean="0"/>
              <a:t>忍</a:t>
            </a:r>
            <a:r>
              <a:rPr lang="en-US" altLang="zh-TW" sz="3600" dirty="0" smtClean="0"/>
              <a:t>』</a:t>
            </a:r>
            <a:r>
              <a:rPr lang="zh-TW" altLang="en-US" sz="3600" dirty="0" smtClean="0"/>
              <a:t>術</a:t>
            </a:r>
            <a:r>
              <a:rPr lang="zh-TW" altLang="en-US" sz="3600" dirty="0"/>
              <a:t>得以</a:t>
            </a:r>
            <a:r>
              <a:rPr lang="zh-TW" altLang="en-US" sz="3600" dirty="0" smtClean="0"/>
              <a:t>出人頭地</a:t>
            </a:r>
            <a:endParaRPr lang="en-US" altLang="zh-TW" sz="3600" dirty="0">
              <a:latin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 smtClean="0">
                <a:latin typeface="標楷體" panose="03000509000000000000" pitchFamily="65" charset="-120"/>
              </a:rPr>
              <a:t>　</a:t>
            </a:r>
            <a:r>
              <a:rPr lang="zh-TW" altLang="zh-TW" sz="3600" dirty="0" smtClean="0">
                <a:latin typeface="標楷體" panose="03000509000000000000" pitchFamily="65" charset="-120"/>
              </a:rPr>
              <a:t>忍</a:t>
            </a:r>
            <a:r>
              <a:rPr lang="zh-TW" altLang="zh-TW" sz="3600" dirty="0">
                <a:latin typeface="標楷體" panose="03000509000000000000" pitchFamily="65" charset="-120"/>
              </a:rPr>
              <a:t>人之所不能忍</a:t>
            </a:r>
            <a:r>
              <a:rPr lang="zh-TW" altLang="en-US" sz="3600" dirty="0">
                <a:latin typeface="標楷體" panose="03000509000000000000" pitchFamily="65" charset="-120"/>
              </a:rPr>
              <a:t>、</a:t>
            </a:r>
            <a:r>
              <a:rPr lang="zh-TW" altLang="zh-TW" sz="3600" dirty="0">
                <a:latin typeface="標楷體" panose="03000509000000000000" pitchFamily="65" charset="-120"/>
              </a:rPr>
              <a:t>成人之所不能成</a:t>
            </a:r>
            <a:endParaRPr lang="zh-TW" altLang="en-US" sz="3600" dirty="0">
              <a:latin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200" dirty="0" smtClean="0"/>
          </a:p>
          <a:p>
            <a:pPr marL="0" indent="0">
              <a:buNone/>
            </a:pP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61273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8687" y="106774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人生</a:t>
            </a:r>
            <a:r>
              <a:rPr lang="zh-TW" altLang="en-US" b="1" dirty="0">
                <a:solidFill>
                  <a:srgbClr val="FF0000"/>
                </a:solidFill>
              </a:rPr>
              <a:t>有沒有</a:t>
            </a:r>
            <a:r>
              <a:rPr lang="zh-TW" altLang="en-US" b="1" dirty="0" smtClean="0">
                <a:solidFill>
                  <a:srgbClr val="FF0000"/>
                </a:solidFill>
              </a:rPr>
              <a:t>劇本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https://tse3.mm.bing.net/th?id=OIP.M601ff20d6475e1dc5d942ba3e54eafc8o0&amp;pid=15.1&amp;P=0&amp;w=360&amp;h=17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87" y="1432337"/>
            <a:ext cx="6176408" cy="29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tse4.mm.bing.net/th?id=OIP.M6db7c3aae3ba5fc50fc03d5c5c147a3bo0&amp;pid=15.1&amp;P=0&amp;w=238&amp;h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87" y="4575058"/>
            <a:ext cx="2389808" cy="16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tse4.mm.bing.net/th?id=OIP.Md8a82a559ccc0a61773efc86dab2fa4do0&amp;pid=15.1&amp;P=0&amp;w=171&amp;h=1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99" y="4575058"/>
            <a:ext cx="3607696" cy="333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336234" y="6241772"/>
            <a:ext cx="4018723" cy="1844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464" name="Picture 8" descr="https://tse1.mm.bing.net/th?id=OIP.M3a246bcba512d79a2be7df8a30427a09o0&amp;pid=15.1&amp;P=0&amp;w=229&amp;h=1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30" y="3099051"/>
            <a:ext cx="4942218" cy="345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s://tse3.mm.bing.net/th?id=OIP.M6d0621bb8059264fa037887eaa3f96f1o0&amp;pid=15.1&amp;P=0&amp;w=211&amp;h=1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151" y="373859"/>
            <a:ext cx="3371775" cy="254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90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98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</a:rPr>
              <a:t>十一</a:t>
            </a:r>
            <a:r>
              <a:rPr lang="en-US" altLang="zh-TW" b="1" dirty="0">
                <a:solidFill>
                  <a:srgbClr val="FF0000"/>
                </a:solidFill>
              </a:rPr>
              <a:t>.</a:t>
            </a:r>
            <a:r>
              <a:rPr lang="zh-TW" altLang="en-US" b="1" dirty="0">
                <a:solidFill>
                  <a:srgbClr val="FF0000"/>
                </a:solidFill>
              </a:rPr>
              <a:t>人的天份影響</a:t>
            </a:r>
            <a:r>
              <a:rPr lang="zh-TW" altLang="en-US" b="1" dirty="0" smtClean="0">
                <a:solidFill>
                  <a:srgbClr val="FF0000"/>
                </a:solidFill>
              </a:rPr>
              <a:t>一生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16627" y="1737174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sz="4400" b="1" dirty="0"/>
              <a:t>沒天份怎麼辦</a:t>
            </a:r>
            <a:r>
              <a:rPr lang="zh-TW" altLang="en-US" sz="4400" b="1" dirty="0" smtClean="0"/>
              <a:t>？</a:t>
            </a:r>
            <a:endParaRPr lang="en-US" altLang="zh-TW" sz="4400" b="1" dirty="0" smtClean="0"/>
          </a:p>
        </p:txBody>
      </p:sp>
      <p:pic>
        <p:nvPicPr>
          <p:cNvPr id="22530" name="Picture 2" descr="https://tse4.mm.bing.net/th?id=OIP.Mefdc5d7d823987693c6ce7347117715ao1&amp;pid=15.1&amp;P=0&amp;w=190&amp;h=1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427" y="2730051"/>
            <a:ext cx="3517660" cy="32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tse2.mm.bing.net/th?id=OIP.Mc5711afeae8eb7575b2975df5077e71bo2&amp;pid=15.1&amp;P=0&amp;w=234&amp;h=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862" y="3059561"/>
            <a:ext cx="4365660" cy="291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087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3560" name="Picture 8" descr="https://tse2.mm.bing.net/th?id=OIP.M64a01ec64cd244f0db35bade4b9f4117o0&amp;pid=15.1&amp;P=0&amp;w=219&amp;h=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03" y="1690688"/>
            <a:ext cx="3637721" cy="285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659296" y="1754817"/>
            <a:ext cx="10515600" cy="4351338"/>
          </a:xfrm>
        </p:spPr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23562" name="Picture 10" descr="https://tse4.mm.bing.net/th?id=OIP.M2e878a128054f88f4f112e75800c4faeo0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008" y="1311468"/>
            <a:ext cx="3538827" cy="353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103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十二</a:t>
            </a:r>
            <a:r>
              <a:rPr lang="en-US" altLang="zh-TW" b="1" dirty="0">
                <a:solidFill>
                  <a:srgbClr val="FF0000"/>
                </a:solidFill>
              </a:rPr>
              <a:t>.</a:t>
            </a:r>
            <a:r>
              <a:rPr lang="zh-TW" altLang="en-US" b="1" dirty="0">
                <a:solidFill>
                  <a:srgbClr val="FF0000"/>
                </a:solidFill>
              </a:rPr>
              <a:t>你的興趣編寫你的人生</a:t>
            </a:r>
            <a:r>
              <a:rPr lang="zh-TW" altLang="en-US" b="1" dirty="0" smtClean="0">
                <a:solidFill>
                  <a:srgbClr val="FF0000"/>
                </a:solidFill>
              </a:rPr>
              <a:t>劇本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36374" y="1690688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sz="3600" b="1" dirty="0" smtClean="0"/>
              <a:t>興趣何來？</a:t>
            </a:r>
            <a:endParaRPr lang="en-US" altLang="zh-TW" sz="3600" b="1" dirty="0" smtClean="0"/>
          </a:p>
          <a:p>
            <a:r>
              <a:rPr lang="zh-TW" altLang="en-US" sz="3600" b="1" dirty="0" smtClean="0"/>
              <a:t>家庭主婦學畫畫</a:t>
            </a:r>
            <a:endParaRPr lang="en-US" altLang="zh-TW" sz="3600" b="1" dirty="0" smtClean="0"/>
          </a:p>
          <a:p>
            <a:r>
              <a:rPr lang="zh-TW" altLang="en-US" sz="3600" b="1" dirty="0" smtClean="0"/>
              <a:t>退休同事學壯遊</a:t>
            </a:r>
            <a:endParaRPr lang="en-US" altLang="zh-TW" sz="3600" b="1" dirty="0" smtClean="0"/>
          </a:p>
          <a:p>
            <a:pPr marL="0" indent="0">
              <a:buNone/>
            </a:pPr>
            <a:r>
              <a:rPr lang="zh-TW" altLang="en-US" sz="4000" dirty="0"/>
              <a:t/>
            </a:r>
            <a:br>
              <a:rPr lang="zh-TW" altLang="en-US" sz="4000" dirty="0"/>
            </a:br>
            <a:endParaRPr lang="zh-TW" altLang="en-US" sz="4000" dirty="0"/>
          </a:p>
        </p:txBody>
      </p:sp>
      <p:pic>
        <p:nvPicPr>
          <p:cNvPr id="20484" name="Picture 4" descr="https://tse1.mm.bing.net/th?id=OIP.M8bbd4b77373dbe8bb81b4fe438b6b74ao0&amp;pid=15.1&amp;P=0&amp;w=260&amp;h=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36447"/>
            <a:ext cx="5271052" cy="342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tse4.mm.bing.net/th?id=OIP.M7efa060393d90a7d887bd4b745815d65o0&amp;pid=15.1&amp;P=0&amp;w=218&amp;h=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18" y="3826221"/>
            <a:ext cx="3124338" cy="243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24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十三</a:t>
            </a:r>
            <a:r>
              <a:rPr lang="en-US" altLang="zh-TW" b="1" dirty="0" smtClean="0">
                <a:solidFill>
                  <a:srgbClr val="FF0000"/>
                </a:solidFill>
              </a:rPr>
              <a:t>.</a:t>
            </a:r>
            <a:r>
              <a:rPr lang="zh-TW" altLang="en-US" b="1" dirty="0" smtClean="0">
                <a:solidFill>
                  <a:srgbClr val="FF0000"/>
                </a:solidFill>
              </a:rPr>
              <a:t>傑出專長創造一生成就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76400" y="1928192"/>
            <a:ext cx="10515600" cy="453541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p"/>
            </a:pPr>
            <a:r>
              <a:rPr lang="zh-TW" altLang="en-US" sz="3600" dirty="0" smtClean="0"/>
              <a:t> 多元專長好？</a:t>
            </a:r>
            <a:endParaRPr lang="en-US" altLang="zh-TW" sz="3600" dirty="0" smtClean="0"/>
          </a:p>
          <a:p>
            <a:pPr>
              <a:buFont typeface="Wingdings" panose="05000000000000000000" pitchFamily="2" charset="2"/>
              <a:buChar char="p"/>
            </a:pPr>
            <a:r>
              <a:rPr lang="zh-TW" altLang="en-US" sz="3600" dirty="0" smtClean="0"/>
              <a:t> 單一專長好？</a:t>
            </a:r>
            <a:endParaRPr lang="en-US" altLang="zh-TW" sz="3600" dirty="0" smtClean="0"/>
          </a:p>
          <a:p>
            <a:endParaRPr lang="en-US" altLang="zh-TW" sz="3600" b="1" dirty="0" smtClean="0"/>
          </a:p>
          <a:p>
            <a:r>
              <a:rPr lang="zh-TW" altLang="en-US" sz="3600" dirty="0" smtClean="0"/>
              <a:t>主修與輔修</a:t>
            </a:r>
            <a:endParaRPr lang="en-US" altLang="zh-TW" sz="3600" dirty="0" smtClean="0"/>
          </a:p>
          <a:p>
            <a:r>
              <a:rPr lang="zh-TW" altLang="en-US" sz="3600" dirty="0" smtClean="0"/>
              <a:t>有心栽花花不開</a:t>
            </a:r>
            <a:endParaRPr lang="en-US" altLang="zh-TW" sz="3600" dirty="0" smtClean="0"/>
          </a:p>
          <a:p>
            <a:pPr marL="0" indent="0">
              <a:buNone/>
            </a:pPr>
            <a:r>
              <a:rPr lang="en-US" altLang="zh-TW" sz="3600" dirty="0" smtClean="0"/>
              <a:t>   </a:t>
            </a:r>
            <a:r>
              <a:rPr lang="zh-TW" altLang="en-US" sz="3600" dirty="0" smtClean="0"/>
              <a:t>無心插柳柳成蔭</a:t>
            </a:r>
            <a:r>
              <a:rPr lang="en-US" altLang="zh-TW" sz="3600" dirty="0"/>
              <a:t/>
            </a:r>
            <a:br>
              <a:rPr lang="en-US" altLang="zh-TW" sz="3600" dirty="0"/>
            </a:br>
            <a:endParaRPr lang="zh-TW" altLang="en-US" sz="3600" dirty="0"/>
          </a:p>
        </p:txBody>
      </p:sp>
      <p:pic>
        <p:nvPicPr>
          <p:cNvPr id="21506" name="Picture 2" descr="https://tse4.mm.bing.net/th?id=OIP.M536576a896818570002f1d410398b6e2o0&amp;pid=15.1&amp;P=0&amp;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9" y="2407236"/>
            <a:ext cx="2468357" cy="35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tse2.mm.bing.net/th?id=OIP.Md3d3068134279fd4c4bfca48e7ce7832o0&amp;pid=15.1&amp;P=0&amp;w=227&amp;h=1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425" y="3883490"/>
            <a:ext cx="3066366" cy="205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tse4.mm.bing.net/th?id=OIP.M38685ab01c0e8ae63be50f0f88cb3fc5o0&amp;pid=15.1&amp;P=0&amp;w=229&amp;h=1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710" y="1950037"/>
            <a:ext cx="2623796" cy="175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94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38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  </a:t>
            </a:r>
            <a:r>
              <a:rPr lang="zh-TW" altLang="en-US" b="1" dirty="0" smtClean="0">
                <a:solidFill>
                  <a:srgbClr val="FF0000"/>
                </a:solidFill>
              </a:rPr>
              <a:t>張大千 大師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5362" name="Picture 2" descr="https://tse1.mm.bing.net/th?id=OIP.Me5bdaab55e315750deeefd255472537co0&amp;pid=15.1&amp;P=0&amp;w=300&amp;h=3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995" y="2214378"/>
            <a:ext cx="2654162" cy="358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tse1.mm.bing.net/th?id=OIP.Mcf7374c9c493e7a1feac1cf513d6b359o0&amp;pid=15.1&amp;P=0&amp;w=231&amp;h=1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14" y="2234614"/>
            <a:ext cx="4933260" cy="356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95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32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黃君璧 大師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16386" name="Picture 2" descr="https://tse1.mm.bing.net/th?id=OIP.Me81700fdb37e6811d0d1654ac844cb88o2&amp;pid=15.1&amp;P=0&amp;w=300&amp;h=3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2275055"/>
            <a:ext cx="2780803" cy="35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tse2.mm.bing.net/th?id=OIP.M0fd7efb81b3db4bec96a377d37029949o0&amp;pid=15.1&amp;P=0&amp;w=296&amp;h=1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92" y="2275055"/>
            <a:ext cx="6958866" cy="35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7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17410" name="Picture 2" descr="http://i4.qhimg.com/t012b36e9719170766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32" y="1173853"/>
            <a:ext cx="306073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hufaguan.com/upload/2012-10/1210230852154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4" y="1345828"/>
            <a:ext cx="5878858" cy="400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12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18434" name="Picture 2" descr="https://tse4.mm.bing.net/th?id=OIP.Mc8fe5db2cc184ee9a2c39cb19c784dcco0&amp;pid=15.1&amp;P=0&amp;w=221&amp;h=16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35" y="1408185"/>
            <a:ext cx="5057006" cy="37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tse2.mm.bing.net/th?id=OIP.M761480bf479c9c36f464070f495f0b72o0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93" y="1408185"/>
            <a:ext cx="3026675" cy="379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995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後天的專業、歷練、能力影響人的一生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書卷 (水平) 3"/>
          <p:cNvSpPr/>
          <p:nvPr/>
        </p:nvSpPr>
        <p:spPr>
          <a:xfrm>
            <a:off x="1610140" y="1825625"/>
            <a:ext cx="8408504" cy="3731937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訓練</a:t>
            </a:r>
            <a: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思維訓練</a:t>
            </a:r>
            <a:endParaRPr lang="en-US" altLang="zh-TW" sz="48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規劃力</a:t>
            </a:r>
            <a: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決策力</a:t>
            </a:r>
            <a: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</a:t>
            </a:r>
            <a:r>
              <a:rPr lang="zh-TW" altLang="en-US" sz="4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力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34AFD-1EDC-4A80-89E7-633445BE01EA}" type="slidenum">
              <a:rPr lang="zh-TW" altLang="en-US" smtClean="0"/>
              <a:t>99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704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3045</TotalTime>
  <Words>2968</Words>
  <Application>Microsoft Office PowerPoint</Application>
  <PresentationFormat>寬螢幕</PresentationFormat>
  <Paragraphs>612</Paragraphs>
  <Slides>114</Slides>
  <Notes>22</Notes>
  <HiddenSlides>2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114</vt:i4>
      </vt:variant>
    </vt:vector>
  </HeadingPairs>
  <TitlesOfParts>
    <vt:vector size="130" baseType="lpstr">
      <vt:lpstr>華康粗圓體</vt:lpstr>
      <vt:lpstr>超研澤特圓</vt:lpstr>
      <vt:lpstr>超研澤勘亭流</vt:lpstr>
      <vt:lpstr>超研澤粗圓</vt:lpstr>
      <vt:lpstr>超研澤超圓</vt:lpstr>
      <vt:lpstr>微軟正黑體</vt:lpstr>
      <vt:lpstr>新細明體</vt:lpstr>
      <vt:lpstr>標楷體</vt:lpstr>
      <vt:lpstr>Arial</vt:lpstr>
      <vt:lpstr>Arial Black</vt:lpstr>
      <vt:lpstr>Calibri</vt:lpstr>
      <vt:lpstr>Calibri Light</vt:lpstr>
      <vt:lpstr>Tahoma</vt:lpstr>
      <vt:lpstr>Times New Roman</vt:lpstr>
      <vt:lpstr>Wingdings</vt:lpstr>
      <vt:lpstr>Office 佈景主題</vt:lpstr>
      <vt:lpstr>人生沒有劇本</vt:lpstr>
      <vt:lpstr>演講過程～約法三章</vt:lpstr>
      <vt:lpstr>一.人生是長？是短？</vt:lpstr>
      <vt:lpstr>人生有定數？或是填充題？</vt:lpstr>
      <vt:lpstr> </vt:lpstr>
      <vt:lpstr>結論：『人生有劇本』</vt:lpstr>
      <vt:lpstr>結論：『人生有劇本』</vt:lpstr>
      <vt:lpstr>申論一：性格是大導演</vt:lpstr>
      <vt:lpstr>杜鵑不啼，如何使之啼也？</vt:lpstr>
      <vt:lpstr>川普總統 人生沒有劇本  他選上全球意外 川普成功談判學 一向不按牌理出牌 成功靠意志力指數 </vt:lpstr>
      <vt:lpstr>人生沒有劇本、你自己是編劇</vt:lpstr>
      <vt:lpstr>人生沒有劇本、你自己是編劇</vt:lpstr>
      <vt:lpstr>探索式演講：人生沒有劇本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二.人生50有夢？70有夢？（影片）</vt:lpstr>
      <vt:lpstr> </vt:lpstr>
      <vt:lpstr>三.人生有劇本？誰在寫劇本？</vt:lpstr>
      <vt:lpstr>５４歲時才單槍匹馬從美國回來</vt:lpstr>
      <vt:lpstr>張忠謀勇於接受挑戰、負責、努力的性格</vt:lpstr>
      <vt:lpstr>四.人生有導演嗎？誰是你的導演？</vt:lpstr>
      <vt:lpstr>人生有定數？或是填充題？</vt:lpstr>
      <vt:lpstr>人生沒有劇本成功沒有規則</vt:lpstr>
      <vt:lpstr> </vt:lpstr>
      <vt:lpstr>人生到底有沒有劇本？</vt:lpstr>
      <vt:lpstr>PowerPoint 簡報</vt:lpstr>
      <vt:lpstr>著作</vt:lpstr>
      <vt:lpstr> </vt:lpstr>
      <vt:lpstr> </vt:lpstr>
      <vt:lpstr> </vt:lpstr>
      <vt:lpstr> </vt:lpstr>
      <vt:lpstr> </vt:lpstr>
      <vt:lpstr> </vt:lpstr>
      <vt:lpstr> </vt:lpstr>
      <vt:lpstr> </vt:lpstr>
      <vt:lpstr>PowerPoint 簡報</vt:lpstr>
      <vt:lpstr> </vt:lpstr>
      <vt:lpstr>PowerPoint 簡報</vt:lpstr>
      <vt:lpstr> </vt:lpstr>
      <vt:lpstr>PowerPoint 簡報</vt:lpstr>
      <vt:lpstr>PowerPoint 簡報</vt:lpstr>
      <vt:lpstr>PowerPoint 簡報</vt:lpstr>
      <vt:lpstr>PowerPoint 簡報</vt:lpstr>
      <vt:lpstr>金氏記錄 TOPSALES</vt:lpstr>
      <vt:lpstr> </vt:lpstr>
      <vt:lpstr>PowerPoint 簡報</vt:lpstr>
      <vt:lpstr>吳寶春 麵包師父</vt:lpstr>
      <vt:lpstr> </vt:lpstr>
      <vt:lpstr>熬了四年半的學徒，他終於當上師傅，又過了些年， 他還當上了台中三家大麵包店的主廚。  但就在他爬上山頂時，時代的風向卻吹起變化， 以前麵包不會分好不好吃，也不需要太多創意、變化， 有做就有賣。然而，  隨著所得增加，消費者的口味開始精緻化， 講求口感、風味、創新，  面對這記變化球，以前師傅傳授的成功方程式不再奏效，銷路下滑  </vt:lpstr>
      <vt:lpstr> </vt:lpstr>
      <vt:lpstr> </vt:lpstr>
      <vt:lpstr> </vt:lpstr>
      <vt:lpstr> </vt:lpstr>
      <vt:lpstr> </vt:lpstr>
      <vt:lpstr>世界盃前一個半月…</vt:lpstr>
      <vt:lpstr>   </vt:lpstr>
      <vt:lpstr>小小測驗：吳寶春的身高多少？</vt:lpstr>
      <vt:lpstr>五.性格主導人的一生發展</vt:lpstr>
      <vt:lpstr> </vt:lpstr>
      <vt:lpstr>星座影響性格</vt:lpstr>
      <vt:lpstr>六.你的習性影響你的一生</vt:lpstr>
      <vt:lpstr>七.人生受環境影響最大</vt:lpstr>
      <vt:lpstr>管理大師彼得杜拉克的人生</vt:lpstr>
      <vt:lpstr> 彼得杜拉克 成就來自崇高的心靈</vt:lpstr>
      <vt:lpstr>八.你的想法影響你的一生</vt:lpstr>
      <vt:lpstr> </vt:lpstr>
      <vt:lpstr> </vt:lpstr>
      <vt:lpstr> </vt:lpstr>
      <vt:lpstr> </vt:lpstr>
      <vt:lpstr> </vt:lpstr>
      <vt:lpstr>你的想法影響你的 一生</vt:lpstr>
      <vt:lpstr>九.你的理想影響你的一生</vt:lpstr>
      <vt:lpstr>吳興國  當代傳奇藝術總監</vt:lpstr>
      <vt:lpstr> </vt:lpstr>
      <vt:lpstr> </vt:lpstr>
      <vt:lpstr>林懷民的人生故事</vt:lpstr>
      <vt:lpstr>林懷民的人生故事</vt:lpstr>
      <vt:lpstr> </vt:lpstr>
      <vt:lpstr> </vt:lpstr>
      <vt:lpstr> </vt:lpstr>
      <vt:lpstr>剛毅的眸子、有自己的定見、開創自己的生命格局</vt:lpstr>
      <vt:lpstr>十.誰是你人生最大的影響者</vt:lpstr>
      <vt:lpstr>人生有沒有劇本</vt:lpstr>
      <vt:lpstr>十一.人的天份影響一生</vt:lpstr>
      <vt:lpstr> </vt:lpstr>
      <vt:lpstr>十二.你的興趣編寫你的人生劇本</vt:lpstr>
      <vt:lpstr>十三.傑出專長創造一生成就</vt:lpstr>
      <vt:lpstr>  張大千 大師</vt:lpstr>
      <vt:lpstr>黃君璧 大師</vt:lpstr>
      <vt:lpstr> </vt:lpstr>
      <vt:lpstr> </vt:lpstr>
      <vt:lpstr>後天的專業、歷練、能力影響人的一生</vt:lpstr>
      <vt:lpstr>十四.把握機緣完成命運交響曲</vt:lpstr>
      <vt:lpstr>世說新語（成功新法則）</vt:lpstr>
      <vt:lpstr>互聯網時代-人脈決定機會</vt:lpstr>
      <vt:lpstr>阿里巴巴馬雲的人生故事</vt:lpstr>
      <vt:lpstr>澳洲尼克的人生故事</vt:lpstr>
      <vt:lpstr>你相信哪一種說法？</vt:lpstr>
      <vt:lpstr>共學座談會      </vt:lpstr>
      <vt:lpstr>窮人與富人的差別～思想、態度、心理素質</vt:lpstr>
      <vt:lpstr>動機、慾望、反應..皆不同</vt:lpstr>
      <vt:lpstr> </vt:lpstr>
      <vt:lpstr> </vt:lpstr>
      <vt:lpstr>  </vt:lpstr>
      <vt:lpstr>英國19世紀浪漫主義文學家王爾德強調</vt:lpstr>
      <vt:lpstr>結語：自己選擇自己喜歡的人生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人生沒有劇本</dc:title>
  <dc:creator>Richard Wang</dc:creator>
  <cp:lastModifiedBy>Richard Wang</cp:lastModifiedBy>
  <cp:revision>223</cp:revision>
  <dcterms:created xsi:type="dcterms:W3CDTF">2016-10-19T13:35:33Z</dcterms:created>
  <dcterms:modified xsi:type="dcterms:W3CDTF">2016-11-15T14:09:13Z</dcterms:modified>
</cp:coreProperties>
</file>