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1" r:id="rId20"/>
  </p:sldIdLst>
  <p:sldSz cx="9144000" cy="6858000" type="screen4x3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87313" autoAdjust="0"/>
  </p:normalViewPr>
  <p:slideViewPr>
    <p:cSldViewPr>
      <p:cViewPr varScale="1">
        <p:scale>
          <a:sx n="48" d="100"/>
          <a:sy n="48" d="100"/>
        </p:scale>
        <p:origin x="-112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9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17" y="-91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5C3E1-A7A8-4DBA-ADAA-8C6742F36CBF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5B12E-484D-48E0-9095-D4C4CD9B46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74C34-4D47-484B-A75D-C8732E71B1F7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FC882-730D-4946-937E-68A0DE4953F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蔡英文的生命藍圖</a:t>
            </a:r>
            <a:endParaRPr lang="en-US" altLang="zh-CN" dirty="0" smtClean="0"/>
          </a:p>
          <a:p>
            <a:r>
              <a:rPr lang="zh-CN" altLang="en-US" dirty="0" smtClean="0"/>
              <a:t>主修數 </a:t>
            </a:r>
            <a:r>
              <a:rPr lang="en-US" altLang="zh-CN" dirty="0" smtClean="0"/>
              <a:t>+33/6</a:t>
            </a:r>
            <a:r>
              <a:rPr lang="en-US" altLang="zh-CN" baseline="0" dirty="0" smtClean="0"/>
              <a:t> </a:t>
            </a:r>
            <a:r>
              <a:rPr lang="en-US" altLang="zh-CN" baseline="0" dirty="0" smtClean="0">
                <a:sym typeface="Wingdings" pitchFamily="2" charset="2"/>
              </a:rPr>
              <a:t> </a:t>
            </a:r>
            <a:r>
              <a:rPr lang="zh-CN" altLang="en-US" baseline="0" dirty="0" smtClean="0">
                <a:sym typeface="Wingdings" pitchFamily="2" charset="2"/>
              </a:rPr>
              <a:t>以赤子之心傳達創新見解，服務眾人                       </a:t>
            </a:r>
            <a:r>
              <a:rPr lang="en-US" altLang="zh-CN" baseline="0" dirty="0" smtClean="0">
                <a:sym typeface="Wingdings" pitchFamily="2" charset="2"/>
              </a:rPr>
              <a:t>7</a:t>
            </a:r>
            <a:r>
              <a:rPr lang="zh-CN" altLang="en-US" baseline="0" dirty="0" smtClean="0">
                <a:sym typeface="Wingdings" pitchFamily="2" charset="2"/>
              </a:rPr>
              <a:t>級</a:t>
            </a:r>
            <a:endParaRPr lang="en-US" altLang="zh-CN" baseline="0" dirty="0" smtClean="0">
              <a:sym typeface="Wingdings" pitchFamily="2" charset="2"/>
            </a:endParaRPr>
          </a:p>
          <a:p>
            <a:r>
              <a:rPr lang="en-US" altLang="zh-CN" baseline="0" dirty="0" smtClean="0">
                <a:sym typeface="Wingdings" pitchFamily="2" charset="2"/>
              </a:rPr>
              <a:t>       -36/9 </a:t>
            </a:r>
            <a:r>
              <a:rPr lang="zh-CN" altLang="en-US" baseline="0" dirty="0" smtClean="0">
                <a:sym typeface="Wingdings" pitchFamily="2" charset="2"/>
              </a:rPr>
              <a:t>處理好與自己、他人、上天的溝通工作（平衡），以獲得智慧  </a:t>
            </a:r>
            <a:r>
              <a:rPr lang="en-US" altLang="zh-CN" baseline="0" dirty="0" smtClean="0">
                <a:sym typeface="Wingdings" pitchFamily="2" charset="2"/>
              </a:rPr>
              <a:t>5</a:t>
            </a:r>
            <a:r>
              <a:rPr lang="zh-CN" altLang="en-US" baseline="0" dirty="0" smtClean="0">
                <a:sym typeface="Wingdings" pitchFamily="2" charset="2"/>
              </a:rPr>
              <a:t>級</a:t>
            </a:r>
            <a:endParaRPr lang="en-US" altLang="zh-CN" baseline="0" dirty="0" smtClean="0">
              <a:sym typeface="Wingdings" pitchFamily="2" charset="2"/>
            </a:endParaRPr>
          </a:p>
          <a:p>
            <a:r>
              <a:rPr lang="zh-CN" altLang="en-US" baseline="0" dirty="0" smtClean="0">
                <a:sym typeface="Wingdings" pitchFamily="2" charset="2"/>
              </a:rPr>
              <a:t>階段數</a:t>
            </a:r>
            <a:endParaRPr lang="en-US" altLang="zh-CN" baseline="0" dirty="0" smtClean="0">
              <a:sym typeface="Wingdings" pitchFamily="2" charset="2"/>
            </a:endParaRPr>
          </a:p>
          <a:p>
            <a:r>
              <a:rPr lang="zh-CN" altLang="en-US" baseline="0" dirty="0" smtClean="0">
                <a:sym typeface="Wingdings" pitchFamily="2" charset="2"/>
              </a:rPr>
              <a:t>中年</a:t>
            </a:r>
            <a:r>
              <a:rPr lang="en-US" altLang="zh-CN" baseline="0" dirty="0" smtClean="0">
                <a:sym typeface="Wingdings" pitchFamily="2" charset="2"/>
              </a:rPr>
              <a:t> +29/11/2  2</a:t>
            </a:r>
            <a:r>
              <a:rPr lang="zh-CN" altLang="en-US" baseline="0" dirty="0" smtClean="0">
                <a:sym typeface="Wingdings" pitchFamily="2" charset="2"/>
              </a:rPr>
              <a:t>倍的自信和專業能力用愛心與人合作，取得共識平衡       </a:t>
            </a:r>
            <a:r>
              <a:rPr lang="en-US" altLang="zh-CN" baseline="0" dirty="0" smtClean="0">
                <a:sym typeface="Wingdings" pitchFamily="2" charset="2"/>
              </a:rPr>
              <a:t>2</a:t>
            </a:r>
            <a:r>
              <a:rPr lang="zh-CN" altLang="en-US" baseline="0" dirty="0" smtClean="0">
                <a:sym typeface="Wingdings" pitchFamily="2" charset="2"/>
              </a:rPr>
              <a:t>級 </a:t>
            </a:r>
            <a:r>
              <a:rPr lang="en-US" altLang="zh-CN" baseline="0" dirty="0" smtClean="0">
                <a:sym typeface="Wingdings" pitchFamily="2" charset="2"/>
              </a:rPr>
              <a:t> </a:t>
            </a:r>
            <a:r>
              <a:rPr lang="zh-CN" altLang="en-US" baseline="0" dirty="0" smtClean="0">
                <a:sym typeface="Wingdings" pitchFamily="2" charset="2"/>
              </a:rPr>
              <a:t>依賴、沒主見、需要他人提供意見，親信小團體</a:t>
            </a:r>
            <a:endParaRPr lang="en-US" altLang="zh-CN" baseline="0" dirty="0" smtClean="0">
              <a:sym typeface="Wingdings" pitchFamily="2" charset="2"/>
            </a:endParaRPr>
          </a:p>
          <a:p>
            <a:r>
              <a:rPr lang="en-US" altLang="zh-CN" baseline="0" dirty="0" smtClean="0">
                <a:sym typeface="Wingdings" pitchFamily="2" charset="2"/>
              </a:rPr>
              <a:t>     -28/10/1 </a:t>
            </a:r>
            <a:r>
              <a:rPr lang="zh-CN" altLang="en-US" baseline="0" dirty="0" smtClean="0">
                <a:sym typeface="Wingdings" pitchFamily="2" charset="2"/>
              </a:rPr>
              <a:t>透過他人體驗自己掌控資源的經驗（獨資的老闆）           </a:t>
            </a:r>
            <a:r>
              <a:rPr lang="en-US" altLang="zh-CN" baseline="0" dirty="0" smtClean="0">
                <a:sym typeface="Wingdings" pitchFamily="2" charset="2"/>
              </a:rPr>
              <a:t>5</a:t>
            </a:r>
            <a:r>
              <a:rPr lang="zh-CN" altLang="en-US" baseline="0" dirty="0" smtClean="0">
                <a:sym typeface="Wingdings" pitchFamily="2" charset="2"/>
              </a:rPr>
              <a:t>級</a:t>
            </a:r>
            <a:endParaRPr lang="en-US" altLang="zh-CN" baseline="0" dirty="0" smtClean="0">
              <a:sym typeface="Wingdings" pitchFamily="2" charset="2"/>
            </a:endParaRPr>
          </a:p>
          <a:p>
            <a:endParaRPr lang="en-US" altLang="zh-CN" baseline="0" dirty="0" smtClean="0">
              <a:sym typeface="Wingdings" pitchFamily="2" charset="2"/>
            </a:endParaRPr>
          </a:p>
          <a:p>
            <a:r>
              <a:rPr lang="zh-CN" altLang="en-US" baseline="0" dirty="0" smtClean="0">
                <a:sym typeface="Wingdings" pitchFamily="2" charset="2"/>
              </a:rPr>
              <a:t>晚年 </a:t>
            </a:r>
            <a:r>
              <a:rPr lang="en-US" altLang="zh-CN" baseline="0" dirty="0" smtClean="0">
                <a:sym typeface="Wingdings" pitchFamily="2" charset="2"/>
              </a:rPr>
              <a:t>+21/3  </a:t>
            </a:r>
            <a:r>
              <a:rPr lang="zh-CN" altLang="en-US" baseline="0" dirty="0" smtClean="0">
                <a:sym typeface="Wingdings" pitchFamily="2" charset="2"/>
              </a:rPr>
              <a:t>檢討過去、整頓現在、迎向未來 跳脫過去包袱，現在的障礙    </a:t>
            </a:r>
            <a:r>
              <a:rPr lang="en-US" altLang="zh-CN" baseline="0" dirty="0" smtClean="0">
                <a:sym typeface="Wingdings" pitchFamily="2" charset="2"/>
              </a:rPr>
              <a:t>5</a:t>
            </a:r>
            <a:r>
              <a:rPr lang="zh-CN" altLang="en-US" baseline="0" dirty="0" smtClean="0">
                <a:sym typeface="Wingdings" pitchFamily="2" charset="2"/>
              </a:rPr>
              <a:t>級 </a:t>
            </a:r>
            <a:endParaRPr lang="en-US" altLang="zh-CN" baseline="0" dirty="0" smtClean="0">
              <a:sym typeface="Wingdings" pitchFamily="2" charset="2"/>
            </a:endParaRPr>
          </a:p>
          <a:p>
            <a:r>
              <a:rPr lang="en-US" altLang="zh-CN" baseline="0" dirty="0" smtClean="0">
                <a:sym typeface="Wingdings" pitchFamily="2" charset="2"/>
              </a:rPr>
              <a:t>     -21/3  </a:t>
            </a:r>
            <a:r>
              <a:rPr lang="zh-CN" altLang="en-US" baseline="0" dirty="0" smtClean="0">
                <a:sym typeface="Wingdings" pitchFamily="2" charset="2"/>
              </a:rPr>
              <a:t>生命回顧、感恩現在、迎向未來                             </a:t>
            </a:r>
            <a:r>
              <a:rPr lang="en-US" altLang="zh-CN" baseline="0" dirty="0" smtClean="0">
                <a:sym typeface="Wingdings" pitchFamily="2" charset="2"/>
              </a:rPr>
              <a:t>2</a:t>
            </a:r>
            <a:r>
              <a:rPr lang="zh-CN" altLang="en-US" baseline="0" dirty="0" smtClean="0">
                <a:sym typeface="Wingdings" pitchFamily="2" charset="2"/>
              </a:rPr>
              <a:t>級 </a:t>
            </a:r>
            <a:r>
              <a:rPr lang="en-US" altLang="zh-CN" baseline="0" dirty="0" smtClean="0">
                <a:sym typeface="Wingdings" pitchFamily="2" charset="2"/>
              </a:rPr>
              <a:t> </a:t>
            </a:r>
            <a:r>
              <a:rPr lang="zh-CN" altLang="en-US" baseline="0" dirty="0" smtClean="0">
                <a:sym typeface="Wingdings" pitchFamily="2" charset="2"/>
              </a:rPr>
              <a:t>被小團體層層包圍，溝通層次及範圍有限</a:t>
            </a:r>
            <a:endParaRPr lang="en-US" altLang="zh-CN" baseline="0" dirty="0" smtClean="0">
              <a:sym typeface="Wingdings" pitchFamily="2" charset="2"/>
            </a:endParaRPr>
          </a:p>
          <a:p>
            <a:endParaRPr lang="en-US" altLang="zh-CN" baseline="0" dirty="0" smtClean="0">
              <a:sym typeface="Wingdings" pitchFamily="2" charset="2"/>
            </a:endParaRPr>
          </a:p>
          <a:p>
            <a:r>
              <a:rPr lang="zh-CN" altLang="en-US" dirty="0" smtClean="0"/>
              <a:t>流年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2016 </a:t>
            </a:r>
            <a:r>
              <a:rPr lang="en-US" altLang="zh-CN" dirty="0" smtClean="0">
                <a:sym typeface="Wingdings" pitchFamily="2" charset="2"/>
              </a:rPr>
              <a:t> +21/3 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【7】   -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24/6  </a:t>
            </a:r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位格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【7】</a:t>
            </a:r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曬稻：放鬆、反省、與天合作、感恩、小心謹慎。</a:t>
            </a:r>
            <a:r>
              <a:rPr lang="zh-CN" altLang="en-US" baseline="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zh-CN" baseline="0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zh-CN" altLang="en-US" baseline="0" dirty="0" smtClean="0">
                <a:solidFill>
                  <a:srgbClr val="FF0000"/>
                </a:solidFill>
                <a:sym typeface="Wingdings" pitchFamily="2" charset="2"/>
              </a:rPr>
              <a:t>如上，</a:t>
            </a:r>
            <a:r>
              <a:rPr lang="en-US" altLang="zh-CN" baseline="0" dirty="0" smtClean="0">
                <a:solidFill>
                  <a:srgbClr val="FF0000"/>
                </a:solidFill>
                <a:sym typeface="Wingdings" pitchFamily="2" charset="2"/>
              </a:rPr>
              <a:t>-</a:t>
            </a:r>
            <a:r>
              <a:rPr lang="zh-CN" altLang="en-US" baseline="0" dirty="0" smtClean="0">
                <a:solidFill>
                  <a:srgbClr val="FF0000"/>
                </a:solidFill>
                <a:sym typeface="Wingdings" pitchFamily="2" charset="2"/>
              </a:rPr>
              <a:t>愛眾生從夥伴團隊做起</a:t>
            </a:r>
            <a:endParaRPr lang="en-US" altLang="zh-CN" baseline="0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/>
            <a:endParaRPr lang="en-US" altLang="zh-CN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/>
            <a:r>
              <a:rPr lang="en-US" altLang="zh-CN" dirty="0" smtClean="0">
                <a:sym typeface="Wingdings" pitchFamily="2" charset="2"/>
              </a:rPr>
              <a:t>2017 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+22/4 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【8】   -25/7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【8】</a:t>
            </a:r>
            <a:r>
              <a:rPr lang="zh-CN" altLang="en-US" dirty="0" smtClean="0">
                <a:sym typeface="Wingdings" pitchFamily="2" charset="2"/>
              </a:rPr>
              <a:t>結算：豐收還是賠錢？慎思新契機、檢討投資策略、除舊佈新、期末考。</a:t>
            </a:r>
            <a:r>
              <a:rPr lang="en-US" altLang="zh-CN" dirty="0" smtClean="0">
                <a:sym typeface="Wingdings" pitchFamily="2" charset="2"/>
              </a:rPr>
              <a:t>+ </a:t>
            </a:r>
            <a:r>
              <a:rPr lang="zh-CN" altLang="en-US" dirty="0" smtClean="0">
                <a:sym typeface="Wingdings" pitchFamily="2" charset="2"/>
              </a:rPr>
              <a:t>重大變化的一年。</a:t>
            </a:r>
            <a:r>
              <a:rPr lang="en-US" altLang="zh-CN" dirty="0" smtClean="0">
                <a:sym typeface="Wingdings" pitchFamily="2" charset="2"/>
              </a:rPr>
              <a:t>- </a:t>
            </a:r>
            <a:r>
              <a:rPr lang="zh-CN" altLang="en-US" dirty="0" smtClean="0">
                <a:sym typeface="Wingdings" pitchFamily="2" charset="2"/>
              </a:rPr>
              <a:t>跳脫與他人合作方式（人事變動）祈求上天合作指引，貴人出現解圍（</a:t>
            </a:r>
            <a:r>
              <a:rPr lang="en-US" altLang="zh-CN" dirty="0" smtClean="0">
                <a:sym typeface="Wingdings" pitchFamily="2" charset="2"/>
              </a:rPr>
              <a:t>2017</a:t>
            </a:r>
            <a:r>
              <a:rPr lang="zh-CN" altLang="en-US" dirty="0" smtClean="0">
                <a:sym typeface="Wingdings" pitchFamily="2" charset="2"/>
              </a:rPr>
              <a:t>年下半年）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en-US" altLang="zh-CN" dirty="0" smtClean="0">
                <a:sym typeface="Wingdings" pitchFamily="2" charset="2"/>
              </a:rPr>
              <a:t>2018  +23/5 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【9】   -26/8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【9】</a:t>
            </a:r>
            <a:r>
              <a:rPr lang="zh-CN" altLang="en-US" dirty="0" smtClean="0">
                <a:sym typeface="Wingdings" pitchFamily="2" charset="2"/>
              </a:rPr>
              <a:t>休耕：身心靈的沉澱休息，了結、死，過去已死新循環開始、待機變化、不如意的深刻反省檢查、靈修上的強化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en-US" altLang="zh-CN" dirty="0" smtClean="0">
                <a:sym typeface="Wingdings" pitchFamily="2" charset="2"/>
              </a:rPr>
              <a:t>+</a:t>
            </a:r>
            <a:r>
              <a:rPr lang="zh-CN" altLang="en-US" dirty="0" smtClean="0">
                <a:sym typeface="Wingdings" pitchFamily="2" charset="2"/>
              </a:rPr>
              <a:t>用心與人合作溝通 ，跳脫過去合作與溝通模式，才能創造新局</a:t>
            </a:r>
            <a:r>
              <a:rPr lang="zh-CN" altLang="en-US" baseline="0" dirty="0" smtClean="0">
                <a:sym typeface="Wingdings" pitchFamily="2" charset="2"/>
              </a:rPr>
              <a:t>    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 用愛心與人合作，實現願望。祈求天使協助實相願望心想事成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en-US" altLang="zh-CN" dirty="0" smtClean="0">
                <a:sym typeface="Wingdings" pitchFamily="2" charset="2"/>
              </a:rPr>
              <a:t>2019  +24/6 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【1】   -27/9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【1】</a:t>
            </a:r>
            <a:r>
              <a:rPr lang="zh-CN" altLang="en-US" dirty="0" smtClean="0">
                <a:sym typeface="Wingdings" pitchFamily="2" charset="2"/>
              </a:rPr>
              <a:t>新關係、新目標、新開始，內外在能量發動的真正變化。</a:t>
            </a:r>
            <a:r>
              <a:rPr lang="en-US" altLang="zh-CN" dirty="0" smtClean="0">
                <a:sym typeface="Wingdings" pitchFamily="2" charset="2"/>
              </a:rPr>
              <a:t>+</a:t>
            </a:r>
            <a:r>
              <a:rPr lang="zh-CN" altLang="en-US" dirty="0" smtClean="0">
                <a:sym typeface="Wingdings" pitchFamily="2" charset="2"/>
              </a:rPr>
              <a:t>愛護照顧團隊夥伴進而照顧人民，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祈求與心靈天使的合作，獲取智慧的臨身</a:t>
            </a:r>
            <a:endParaRPr lang="zh-CN" altLang="en-US" dirty="0" smtClean="0"/>
          </a:p>
          <a:p>
            <a:endParaRPr lang="en-US" altLang="zh-CN" baseline="0" dirty="0" smtClean="0">
              <a:sym typeface="Wingdings" pitchFamily="2" charset="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sz="1600" dirty="0" smtClean="0"/>
              <a:t>前言：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zh-CN" altLang="en-US" sz="1600" dirty="0" smtClean="0">
                <a:solidFill>
                  <a:srgbClr val="FF0000"/>
                </a:solidFill>
              </a:rPr>
              <a:t>退休</a:t>
            </a:r>
            <a:r>
              <a:rPr lang="zh-CN" altLang="en-US" sz="1600" dirty="0" smtClean="0"/>
              <a:t>：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退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一直以來主要指從工作崗位的生活形態中退出，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休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：都意指休息，難道就只要如此？還是為了填補空擋時間必須塞滿時間表？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休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也是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修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，修行、修改過去思想行為，修補重整再出發，完成人生第二春。生活的目標和生命的意義操之在我，我必須為自己的生命內容和品質負全部的責任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zh-CN" altLang="en-US" sz="1600" dirty="0" smtClean="0"/>
              <a:t>退而不休：一般指找到社會還需要我參與的機會，感覺還可以參與社會，心情會好一點。重點是表示還有能力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動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，被證明還有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利用價值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。</a:t>
            </a:r>
            <a:r>
              <a:rPr lang="en-US" altLang="zh-CN" sz="1600" dirty="0" smtClean="0">
                <a:sym typeface="Wingdings" pitchFamily="2" charset="2"/>
              </a:rPr>
              <a:t></a:t>
            </a:r>
            <a:r>
              <a:rPr lang="zh-CN" altLang="en-US" sz="1600" dirty="0" smtClean="0">
                <a:sym typeface="Wingdings" pitchFamily="2" charset="2"/>
              </a:rPr>
              <a:t>從他方的肯定，確定自己存在的價值</a:t>
            </a:r>
            <a:endParaRPr lang="en-US" altLang="zh-CN" sz="1600" dirty="0" smtClean="0">
              <a:sym typeface="Wingdings" pitchFamily="2" charset="2"/>
            </a:endParaRPr>
          </a:p>
          <a:p>
            <a:endParaRPr lang="en-US" altLang="zh-CN" sz="1600" dirty="0" smtClean="0">
              <a:sym typeface="Wingdings" pitchFamily="2" charset="2"/>
            </a:endParaRPr>
          </a:p>
          <a:p>
            <a:r>
              <a:rPr lang="zh-CN" altLang="en-US" sz="1600" dirty="0" smtClean="0">
                <a:sym typeface="Wingdings" pitchFamily="2" charset="2"/>
              </a:rPr>
              <a:t>準備退休：到底哪些要準備？觀念？價值觀？行為習慣？還是準備錢？各說各話各自表述，讓</a:t>
            </a:r>
            <a:r>
              <a:rPr lang="en-US" altLang="zh-CN" sz="1600" dirty="0" smtClean="0">
                <a:sym typeface="Wingdings" pitchFamily="2" charset="2"/>
              </a:rPr>
              <a:t>【</a:t>
            </a:r>
            <a:r>
              <a:rPr lang="zh-CN" altLang="en-US" sz="1600" dirty="0" smtClean="0">
                <a:sym typeface="Wingdings" pitchFamily="2" charset="2"/>
              </a:rPr>
              <a:t>退休</a:t>
            </a:r>
            <a:r>
              <a:rPr lang="en-US" altLang="zh-CN" sz="1600" dirty="0" smtClean="0">
                <a:sym typeface="Wingdings" pitchFamily="2" charset="2"/>
              </a:rPr>
              <a:t>】</a:t>
            </a:r>
            <a:r>
              <a:rPr lang="zh-CN" altLang="en-US" sz="1600" dirty="0" smtClean="0">
                <a:sym typeface="Wingdings" pitchFamily="2" charset="2"/>
              </a:rPr>
              <a:t>成為一個很熟悉卻很模糊的概念名詞，每個人都在退休前很少深入研究退休的本質，每個人想要的目標和境界不同，找書看參考，就是把退休生命交給別人規劃，被別人牽著鼻子走。</a:t>
            </a:r>
            <a:endParaRPr lang="en-US" altLang="zh-CN" sz="1600" dirty="0" smtClean="0">
              <a:sym typeface="Wingdings" pitchFamily="2" charset="2"/>
            </a:endParaRPr>
          </a:p>
          <a:p>
            <a:endParaRPr lang="en-US" altLang="zh-CN" sz="1600" dirty="0" smtClean="0">
              <a:sym typeface="Wingdings" pitchFamily="2" charset="2"/>
            </a:endParaRPr>
          </a:p>
          <a:p>
            <a:r>
              <a:rPr lang="zh-CN" altLang="en-US" sz="1600" dirty="0" smtClean="0">
                <a:sym typeface="Wingdings" pitchFamily="2" charset="2"/>
              </a:rPr>
              <a:t>退休生活的實際本質，因認知經驗不同而異，沒有好壞對錯問題，（好會對錯就是退休后第一個必須革除的習性，那是屬於</a:t>
            </a:r>
            <a:r>
              <a:rPr lang="en-US" altLang="zh-CN" sz="1600" dirty="0" smtClean="0">
                <a:sym typeface="Wingdings" pitchFamily="2" charset="2"/>
              </a:rPr>
              <a:t>【</a:t>
            </a:r>
            <a:r>
              <a:rPr lang="zh-CN" altLang="en-US" sz="1600" dirty="0" smtClean="0">
                <a:sym typeface="Wingdings" pitchFamily="2" charset="2"/>
              </a:rPr>
              <a:t>事業時代</a:t>
            </a:r>
            <a:r>
              <a:rPr lang="en-US" altLang="zh-CN" sz="1600" dirty="0" smtClean="0">
                <a:sym typeface="Wingdings" pitchFamily="2" charset="2"/>
              </a:rPr>
              <a:t>】</a:t>
            </a:r>
            <a:r>
              <a:rPr lang="zh-CN" altLang="en-US" sz="1600" dirty="0" smtClean="0">
                <a:sym typeface="Wingdings" pitchFamily="2" charset="2"/>
              </a:rPr>
              <a:t>的產物）</a:t>
            </a:r>
            <a:endParaRPr lang="en-US" altLang="zh-CN" sz="1600" dirty="0" smtClean="0">
              <a:sym typeface="Wingdings" pitchFamily="2" charset="2"/>
            </a:endParaRPr>
          </a:p>
          <a:p>
            <a:endParaRPr lang="en-US" altLang="zh-CN" dirty="0" smtClean="0">
              <a:sym typeface="Wingdings" pitchFamily="2" charset="2"/>
            </a:endParaRPr>
          </a:p>
          <a:p>
            <a:r>
              <a:rPr lang="zh-CN" altLang="en-US" dirty="0" smtClean="0">
                <a:sym typeface="Wingdings" pitchFamily="2" charset="2"/>
              </a:rPr>
              <a:t>退休</a:t>
            </a:r>
            <a:r>
              <a:rPr lang="en-US" altLang="zh-CN" dirty="0" smtClean="0">
                <a:sym typeface="Wingdings" pitchFamily="2" charset="2"/>
              </a:rPr>
              <a:t>20/2</a:t>
            </a:r>
            <a:r>
              <a:rPr lang="zh-CN" altLang="en-US" dirty="0" smtClean="0">
                <a:sym typeface="Wingdings" pitchFamily="2" charset="2"/>
              </a:rPr>
              <a:t>：外在形式是合作的方式，內在是代表時間、空間、智慧、靈性的</a:t>
            </a:r>
            <a:r>
              <a:rPr lang="en-US" altLang="zh-CN" dirty="0" smtClean="0">
                <a:sym typeface="Wingdings" pitchFamily="2" charset="2"/>
              </a:rPr>
              <a:t>【0】</a:t>
            </a:r>
            <a:r>
              <a:rPr lang="zh-CN" altLang="en-US" dirty="0" smtClean="0">
                <a:sym typeface="Wingdings" pitchFamily="2" charset="2"/>
              </a:rPr>
              <a:t>，人如何和智慧、靈性、時空如何合作？形態又是什麼？值得我們深思</a:t>
            </a:r>
            <a:endParaRPr lang="en-US" altLang="zh-CN" dirty="0" smtClean="0">
              <a:sym typeface="Wingdings" pitchFamily="2" charset="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大綱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生命密碼來自古希臘畢達哥拉斯學派，經過幾千年演化改進，但一直以陽曆為主，缺陷很明顯，無法了解有某種思想之後的行為結果，一直到</a:t>
            </a:r>
            <a:r>
              <a:rPr lang="en-US" altLang="zh-CN" dirty="0" smtClean="0"/>
              <a:t>21</a:t>
            </a:r>
            <a:r>
              <a:rPr lang="zh-CN" altLang="en-US" dirty="0" smtClean="0"/>
              <a:t>世紀台灣的修行者才引進陰曆的變數完成其原本體系，思想、行為，因與果的關係完整了。（台灣能量場很強）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600" dirty="0" smtClean="0"/>
              <a:t>能量與生命藍圖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en-US" altLang="zh-CN" sz="1600" dirty="0" smtClean="0"/>
              <a:t>【</a:t>
            </a:r>
            <a:r>
              <a:rPr lang="zh-CN" altLang="en-US" sz="1600" dirty="0" smtClean="0"/>
              <a:t>覺知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、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感受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就是修行的第一步，覺知自己的感官、覺知外界世界人、事、物、花花草草，覺知自己的靈魂存在，與之溝通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zh-CN" altLang="en-US" sz="1600" dirty="0" smtClean="0"/>
              <a:t>感受六觸（眼耳鼻舌身意），觸覺大自然（不必指出明稱，融為一體，不分離），相信靈魂的引導，在日常生活中運用這些感受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en-US" altLang="zh-CN" sz="1600" dirty="0" smtClean="0"/>
              <a:t>【</a:t>
            </a:r>
            <a:r>
              <a:rPr lang="zh-CN" altLang="en-US" sz="1600" dirty="0" smtClean="0"/>
              <a:t>有意識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的提升自身發射電磁波的質量就是修行求證的過程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zh-CN" altLang="en-US" sz="1600" dirty="0" smtClean="0"/>
              <a:t>提升電磁波的質量意指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智慧</a:t>
            </a:r>
            <a:r>
              <a:rPr lang="en-US" altLang="zh-CN" sz="1600" dirty="0" smtClean="0"/>
              <a:t>】【</a:t>
            </a:r>
            <a:r>
              <a:rPr lang="zh-CN" altLang="en-US" sz="1600" dirty="0" smtClean="0"/>
              <a:t>慈悲</a:t>
            </a:r>
            <a:r>
              <a:rPr lang="en-US" altLang="zh-CN" sz="1600" dirty="0" smtClean="0"/>
              <a:t>】</a:t>
            </a:r>
            <a:r>
              <a:rPr lang="zh-CN" altLang="en-US" sz="1600" dirty="0" smtClean="0"/>
              <a:t>的角度為出發點，用諸於思想、語言、行動</a:t>
            </a:r>
            <a:r>
              <a:rPr lang="en-US" altLang="zh-CN" sz="1600" dirty="0" smtClean="0">
                <a:sym typeface="Wingdings" pitchFamily="2" charset="2"/>
              </a:rPr>
              <a:t></a:t>
            </a:r>
            <a:r>
              <a:rPr lang="zh-CN" altLang="en-US" sz="1600" dirty="0" smtClean="0">
                <a:sym typeface="Wingdings" pitchFamily="2" charset="2"/>
              </a:rPr>
              <a:t>菩提心</a:t>
            </a:r>
            <a:r>
              <a:rPr lang="zh-CN" altLang="en-US" sz="1600" baseline="0" dirty="0" smtClean="0">
                <a:sym typeface="Wingdings" pitchFamily="2" charset="2"/>
              </a:rPr>
              <a:t> 所造的世界 </a:t>
            </a:r>
            <a:r>
              <a:rPr lang="en-US" altLang="zh-CN" sz="1600" baseline="0" dirty="0" smtClean="0">
                <a:sym typeface="Wingdings" pitchFamily="2" charset="2"/>
              </a:rPr>
              <a:t> </a:t>
            </a:r>
            <a:r>
              <a:rPr lang="zh-CN" altLang="en-US" sz="1600" baseline="0" dirty="0" smtClean="0">
                <a:sym typeface="Wingdings" pitchFamily="2" charset="2"/>
              </a:rPr>
              <a:t>菩提世界</a:t>
            </a:r>
            <a:endParaRPr lang="zh-CN" altLang="en-US" sz="1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運用的領域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如果年輕</a:t>
            </a:r>
            <a:r>
              <a:rPr lang="en-US" altLang="zh-CN" dirty="0" smtClean="0"/>
              <a:t>20</a:t>
            </a:r>
            <a:r>
              <a:rPr lang="zh-CN" altLang="en-US" dirty="0" smtClean="0"/>
              <a:t>年了解這些數字的意義，就可免走很多冤枉路，如果年輕人了解生命密碼的秘意，人生必定比我們這一輩精彩，社會發展就會有所扭轉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企業經理人如果了解自己的生命藍圖，就能夠開創新的職場空間，老闆如果了解生命藍圖，企業的經營必會走向更人性化，多元化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關係陷入困境是人生必有的遭遇，陷入困境而不知、不解，甚至做出影響後來的重大決定，影響周遭家人和環境，救自己就是造福眾生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en-US" altLang="zh-CN" dirty="0" smtClean="0"/>
              <a:t>90</a:t>
            </a:r>
            <a:r>
              <a:rPr lang="zh-CN" altLang="en-US" dirty="0" smtClean="0"/>
              <a:t>年代及</a:t>
            </a:r>
            <a:r>
              <a:rPr lang="en-US" altLang="zh-CN" dirty="0" smtClean="0"/>
              <a:t>2000</a:t>
            </a:r>
            <a:r>
              <a:rPr lang="zh-CN" altLang="en-US" dirty="0" smtClean="0"/>
              <a:t>年後出生的小孩，是與</a:t>
            </a:r>
            <a:r>
              <a:rPr lang="en-US" altLang="zh-CN" dirty="0" smtClean="0"/>
              <a:t>20</a:t>
            </a:r>
            <a:r>
              <a:rPr lang="zh-CN" altLang="en-US" dirty="0" smtClean="0"/>
              <a:t>世界出生的靈魂決然不同的新一代，家庭教育與學校教育的信念、價值觀、做法都必須修正，關鍵在父母。家庭教育成為主體。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馬英九的生命藍圖</a:t>
            </a:r>
            <a:endParaRPr lang="en-US" altLang="zh-CN" dirty="0" smtClean="0"/>
          </a:p>
          <a:p>
            <a:endParaRPr lang="en-US" altLang="zh-CN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altLang="zh-CN" dirty="0" smtClean="0"/>
              <a:t>+26/8</a:t>
            </a:r>
            <a:r>
              <a:rPr lang="en-US" altLang="zh-CN" baseline="0" dirty="0" smtClean="0"/>
              <a:t> </a:t>
            </a:r>
            <a:r>
              <a:rPr lang="en-US" altLang="zh-CN" baseline="0" dirty="0" smtClean="0">
                <a:sym typeface="Wingdings" pitchFamily="2" charset="2"/>
              </a:rPr>
              <a:t> </a:t>
            </a:r>
            <a:r>
              <a:rPr lang="zh-CN" altLang="en-US" baseline="0" dirty="0" smtClean="0">
                <a:sym typeface="Wingdings" pitchFamily="2" charset="2"/>
              </a:rPr>
              <a:t>若在企業界就是老闆命，主要在體驗掌握豐饒和能量交換的經驗，在政壇就是政治家，但靈魂等級</a:t>
            </a:r>
            <a:r>
              <a:rPr lang="en-US" altLang="zh-CN" baseline="0" dirty="0" smtClean="0">
                <a:sym typeface="Wingdings" pitchFamily="2" charset="2"/>
              </a:rPr>
              <a:t>【</a:t>
            </a:r>
            <a:r>
              <a:rPr lang="zh-CN" altLang="en-US" baseline="0" dirty="0" smtClean="0">
                <a:sym typeface="Wingdings" pitchFamily="2" charset="2"/>
              </a:rPr>
              <a:t>一級</a:t>
            </a:r>
            <a:r>
              <a:rPr lang="en-US" altLang="zh-CN" baseline="0" dirty="0" smtClean="0">
                <a:sym typeface="Wingdings" pitchFamily="2" charset="2"/>
              </a:rPr>
              <a:t>】</a:t>
            </a:r>
            <a:r>
              <a:rPr lang="zh-CN" altLang="en-US" baseline="0" dirty="0" smtClean="0">
                <a:sym typeface="Wingdings" pitchFamily="2" charset="2"/>
              </a:rPr>
              <a:t>  一輩子與父母住在一起</a:t>
            </a:r>
            <a:endParaRPr lang="en-US" altLang="zh-CN" baseline="0" dirty="0" smtClean="0">
              <a:sym typeface="Wingdings" pitchFamily="2" charset="2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altLang="zh-CN" baseline="0" dirty="0" smtClean="0">
                <a:sym typeface="Wingdings" pitchFamily="2" charset="2"/>
              </a:rPr>
              <a:t>-31/4  </a:t>
            </a:r>
            <a:r>
              <a:rPr lang="zh-CN" altLang="en-US" baseline="0" dirty="0" smtClean="0">
                <a:sym typeface="Wingdings" pitchFamily="2" charset="2"/>
              </a:rPr>
              <a:t>擴大格局的政治家，提高自我的專業度和處世智慧，做好與人交流溝通的工作          靈魂等級</a:t>
            </a:r>
            <a:r>
              <a:rPr lang="en-US" altLang="zh-CN" baseline="0" dirty="0" smtClean="0">
                <a:sym typeface="Wingdings" pitchFamily="2" charset="2"/>
              </a:rPr>
              <a:t>【</a:t>
            </a:r>
            <a:r>
              <a:rPr lang="zh-CN" altLang="en-US" baseline="0" dirty="0" smtClean="0">
                <a:sym typeface="Wingdings" pitchFamily="2" charset="2"/>
              </a:rPr>
              <a:t>二級</a:t>
            </a:r>
            <a:r>
              <a:rPr lang="en-US" altLang="zh-CN" baseline="0" dirty="0" smtClean="0">
                <a:sym typeface="Wingdings" pitchFamily="2" charset="2"/>
              </a:rPr>
              <a:t>】</a:t>
            </a:r>
            <a:r>
              <a:rPr lang="zh-CN" altLang="en-US" baseline="0" dirty="0" smtClean="0">
                <a:sym typeface="Wingdings" pitchFamily="2" charset="2"/>
              </a:rPr>
              <a:t>  周美青</a:t>
            </a:r>
            <a:r>
              <a:rPr lang="en-US" altLang="zh-CN" baseline="0" dirty="0" smtClean="0">
                <a:sym typeface="Wingdings" pitchFamily="2" charset="2"/>
              </a:rPr>
              <a:t>K</a:t>
            </a:r>
            <a:r>
              <a:rPr lang="zh-CN" altLang="en-US" baseline="0" dirty="0" smtClean="0">
                <a:sym typeface="Wingdings" pitchFamily="2" charset="2"/>
              </a:rPr>
              <a:t>老馬</a:t>
            </a:r>
            <a:endParaRPr lang="en-US" altLang="zh-CN" baseline="0" dirty="0" smtClean="0">
              <a:sym typeface="Wingdings" pitchFamily="2" charset="2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zh-CN" altLang="en-US" baseline="0" dirty="0" smtClean="0">
                <a:sym typeface="Wingdings" pitchFamily="2" charset="2"/>
              </a:rPr>
              <a:t>第一次當選總統時的中年階段數</a:t>
            </a:r>
            <a:endParaRPr lang="en-US" altLang="zh-CN" baseline="0" dirty="0" smtClean="0">
              <a:sym typeface="Wingdings" pitchFamily="2" charset="2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altLang="zh-CN" baseline="0" dirty="0" smtClean="0">
                <a:sym typeface="Wingdings" pitchFamily="2" charset="2"/>
              </a:rPr>
              <a:t>+22/4 </a:t>
            </a:r>
            <a:r>
              <a:rPr lang="zh-CN" altLang="en-US" baseline="0" dirty="0" smtClean="0">
                <a:sym typeface="Wingdings" pitchFamily="2" charset="2"/>
              </a:rPr>
              <a:t>，人生大變動大變化的階段</a:t>
            </a:r>
            <a:endParaRPr lang="en-US" altLang="zh-CN" baseline="0" dirty="0" smtClean="0">
              <a:sym typeface="Wingdings" pitchFamily="2" charset="2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altLang="zh-CN" baseline="0" dirty="0" smtClean="0">
                <a:sym typeface="Wingdings" pitchFamily="2" charset="2"/>
              </a:rPr>
              <a:t>-20/2  </a:t>
            </a:r>
            <a:r>
              <a:rPr lang="zh-CN" altLang="en-US" baseline="0" dirty="0" smtClean="0">
                <a:sym typeface="Wingdings" pitchFamily="2" charset="2"/>
              </a:rPr>
              <a:t>心裡想要退休。但無法如意 ，不知如何用智慧與人合作，就會空轉</a:t>
            </a:r>
            <a:endParaRPr lang="en-US" altLang="zh-CN" baseline="0" dirty="0" smtClean="0">
              <a:sym typeface="Wingdings" pitchFamily="2" charset="2"/>
            </a:endParaRPr>
          </a:p>
          <a:p>
            <a:pPr marL="228600" lvl="0" indent="-228600">
              <a:buFont typeface="Arial" pitchFamily="34" charset="0"/>
              <a:buChar char="•"/>
            </a:pPr>
            <a:r>
              <a:rPr lang="zh-CN" altLang="en-US" baseline="0" dirty="0" smtClean="0">
                <a:sym typeface="Wingdings" pitchFamily="2" charset="2"/>
              </a:rPr>
              <a:t>晚年數 第二次當選總統 </a:t>
            </a:r>
            <a:r>
              <a:rPr lang="en-US" altLang="zh-CN" baseline="0" dirty="0" smtClean="0">
                <a:sym typeface="Wingdings" pitchFamily="2" charset="2"/>
              </a:rPr>
              <a:t>15/6  </a:t>
            </a:r>
            <a:r>
              <a:rPr lang="zh-CN" altLang="en-US" baseline="0" dirty="0" smtClean="0">
                <a:sym typeface="Wingdings" pitchFamily="2" charset="2"/>
              </a:rPr>
              <a:t>要跳脫過去自己信念思想做法，聽取民意、愛人民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FC882-730D-4946-937E-68A0DE4953FF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7535F-80FD-49AC-95FB-DD01461190FA}" type="datetimeFigureOut">
              <a:rPr lang="zh-CN" altLang="en-US" smtClean="0"/>
              <a:pPr/>
              <a:t>2016/10/4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A86A9-CDF7-434E-8400-D78165F595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人生第二春怎麼走？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2369994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生命藍圖的解析與超越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2016</a:t>
            </a:r>
            <a:r>
              <a:rPr lang="zh-CN" altLang="en-US" b="1" dirty="0" smtClean="0">
                <a:solidFill>
                  <a:schemeClr val="tx1"/>
                </a:solidFill>
              </a:rPr>
              <a:t>年</a:t>
            </a:r>
            <a:r>
              <a:rPr lang="en-US" altLang="zh-CN" b="1" dirty="0" smtClean="0">
                <a:solidFill>
                  <a:schemeClr val="tx1"/>
                </a:solidFill>
              </a:rPr>
              <a:t>10</a:t>
            </a:r>
            <a:r>
              <a:rPr lang="zh-CN" altLang="en-US" b="1" dirty="0" smtClean="0">
                <a:solidFill>
                  <a:schemeClr val="tx1"/>
                </a:solidFill>
              </a:rPr>
              <a:t>月     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5070</a:t>
            </a:r>
            <a:r>
              <a:rPr lang="zh-CN" altLang="en-US" b="1" dirty="0" smtClean="0">
                <a:solidFill>
                  <a:schemeClr val="tx1"/>
                </a:solidFill>
              </a:rPr>
              <a:t>俱樂部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蔡體禎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+ 1956        08        31</a:t>
            </a:r>
          </a:p>
          <a:p>
            <a:pPr lvl="1"/>
            <a:r>
              <a:rPr lang="en-US" altLang="zh-CN" dirty="0" smtClean="0"/>
              <a:t>21/3   29/11/2   </a:t>
            </a:r>
            <a:r>
              <a:rPr lang="en-US" altLang="zh-CN" dirty="0" smtClean="0">
                <a:solidFill>
                  <a:srgbClr val="FF0000"/>
                </a:solidFill>
              </a:rPr>
              <a:t>33/6</a:t>
            </a:r>
          </a:p>
          <a:p>
            <a:pPr lvl="1"/>
            <a:r>
              <a:rPr lang="en-US" altLang="zh-CN" dirty="0" smtClean="0"/>
              <a:t>5</a:t>
            </a:r>
            <a:r>
              <a:rPr lang="zh-CN" altLang="en-US" dirty="0" smtClean="0"/>
              <a:t>級        </a:t>
            </a:r>
            <a:r>
              <a:rPr lang="en-US" altLang="zh-CN" dirty="0" smtClean="0"/>
              <a:t>2</a:t>
            </a:r>
            <a:r>
              <a:rPr lang="zh-CN" altLang="en-US" dirty="0" smtClean="0"/>
              <a:t>級             </a:t>
            </a:r>
            <a:r>
              <a:rPr lang="en-US" altLang="zh-CN" dirty="0" smtClean="0"/>
              <a:t>7</a:t>
            </a:r>
            <a:r>
              <a:rPr lang="zh-CN" altLang="en-US" dirty="0" smtClean="0"/>
              <a:t>級</a:t>
            </a:r>
            <a:endParaRPr lang="en-US" altLang="zh-CN" dirty="0" smtClean="0"/>
          </a:p>
          <a:p>
            <a:r>
              <a:rPr lang="en-US" altLang="zh-CN" dirty="0" smtClean="0"/>
              <a:t>-  1956          07        26</a:t>
            </a:r>
          </a:p>
          <a:p>
            <a:pPr lvl="1"/>
            <a:r>
              <a:rPr lang="en-US" altLang="zh-CN" dirty="0" smtClean="0"/>
              <a:t>21/3    28/10/1    </a:t>
            </a:r>
            <a:r>
              <a:rPr lang="en-US" altLang="zh-CN" dirty="0" smtClean="0">
                <a:solidFill>
                  <a:srgbClr val="FF0000"/>
                </a:solidFill>
              </a:rPr>
              <a:t>36/9</a:t>
            </a:r>
          </a:p>
          <a:p>
            <a:pPr lvl="1"/>
            <a:r>
              <a:rPr lang="en-US" altLang="zh-CN" dirty="0" smtClean="0"/>
              <a:t>2</a:t>
            </a:r>
            <a:r>
              <a:rPr lang="zh-CN" altLang="en-US" dirty="0" smtClean="0"/>
              <a:t>級           </a:t>
            </a:r>
            <a:r>
              <a:rPr lang="en-US" altLang="zh-CN" dirty="0" smtClean="0"/>
              <a:t>5</a:t>
            </a:r>
            <a:r>
              <a:rPr lang="zh-CN" altLang="en-US" dirty="0" smtClean="0"/>
              <a:t>級          </a:t>
            </a:r>
            <a:r>
              <a:rPr lang="en-US" altLang="zh-CN" dirty="0" smtClean="0"/>
              <a:t>5</a:t>
            </a:r>
            <a:r>
              <a:rPr lang="zh-CN" altLang="en-US" dirty="0" smtClean="0"/>
              <a:t>級</a:t>
            </a:r>
            <a:endParaRPr lang="en-US" altLang="zh-CN" dirty="0" smtClean="0"/>
          </a:p>
          <a:p>
            <a:r>
              <a:rPr lang="zh-CN" altLang="en-US" dirty="0" smtClean="0"/>
              <a:t>流年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2016 </a:t>
            </a:r>
            <a:r>
              <a:rPr lang="en-US" altLang="zh-CN" dirty="0" smtClean="0">
                <a:sym typeface="Wingdings" pitchFamily="2" charset="2"/>
              </a:rPr>
              <a:t> +21/3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【7】-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24/6</a:t>
            </a:r>
          </a:p>
          <a:p>
            <a:pPr lvl="1"/>
            <a:r>
              <a:rPr lang="en-US" altLang="zh-CN" dirty="0" smtClean="0">
                <a:sym typeface="Wingdings" pitchFamily="2" charset="2"/>
              </a:rPr>
              <a:t>2017 +22/4 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【8】-25/7</a:t>
            </a:r>
          </a:p>
          <a:p>
            <a:pPr lvl="1"/>
            <a:r>
              <a:rPr lang="en-US" altLang="zh-CN" dirty="0" smtClean="0">
                <a:sym typeface="Wingdings" pitchFamily="2" charset="2"/>
              </a:rPr>
              <a:t>2018 +23/5   </a:t>
            </a:r>
            <a:r>
              <a:rPr lang="zh-CN" altLang="en-US" dirty="0" smtClean="0">
                <a:sym typeface="Wingdings" pitchFamily="2" charset="2"/>
              </a:rPr>
              <a:t>位格 </a:t>
            </a:r>
            <a:r>
              <a:rPr lang="en-US" altLang="zh-CN" dirty="0" smtClean="0">
                <a:sym typeface="Wingdings" pitchFamily="2" charset="2"/>
              </a:rPr>
              <a:t>【9】-26/8</a:t>
            </a:r>
          </a:p>
          <a:p>
            <a:pPr lvl="1"/>
            <a:r>
              <a:rPr lang="en-US" altLang="zh-CN" dirty="0" smtClean="0">
                <a:sym typeface="Wingdings" pitchFamily="2" charset="2"/>
              </a:rPr>
              <a:t>2019 + 24/6   </a:t>
            </a:r>
            <a:r>
              <a:rPr lang="zh-CN" altLang="en-US" dirty="0" smtClean="0">
                <a:sym typeface="Wingdings" pitchFamily="2" charset="2"/>
              </a:rPr>
              <a:t>位格</a:t>
            </a:r>
            <a:r>
              <a:rPr lang="en-US" altLang="zh-CN" dirty="0" smtClean="0">
                <a:sym typeface="Wingdings" pitchFamily="2" charset="2"/>
              </a:rPr>
              <a:t>【1】-27/9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主命數、階段數揭示什麼秘密？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先天數、主命數：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先天帶來的明顯能量，處世為人的工具（其他能量是隱性的存在）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主命數：陽曆：影響一生最事業、思想最重要的能量或習性。陰曆：影響一生情緒、結果、人際關係最重要的能量或習性。</a:t>
            </a:r>
            <a:endParaRPr lang="en-US" altLang="zh-CN" dirty="0" smtClean="0"/>
          </a:p>
          <a:p>
            <a:r>
              <a:rPr lang="zh-CN" altLang="en-US" dirty="0" smtClean="0"/>
              <a:t>階段數：在某個年齡階段，在主命數範圍內，最需要發揮的能量。或是影響力大的能量或習性，也是該階段能量提升修行的重心。每個階段數都相互關聯，以協助完成主命數目標。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舉例說明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+ 23/5</a:t>
            </a:r>
            <a:r>
              <a:rPr lang="en-US" altLang="zh-CN" dirty="0" smtClean="0">
                <a:sym typeface="Wingdings" pitchFamily="2" charset="2"/>
              </a:rPr>
              <a:t>26/831/4</a:t>
            </a:r>
          </a:p>
          <a:p>
            <a:pPr lvl="1"/>
            <a:r>
              <a:rPr lang="zh-CN" altLang="en-US" sz="3300" dirty="0" smtClean="0">
                <a:sym typeface="Wingdings" pitchFamily="2" charset="2"/>
              </a:rPr>
              <a:t>青年階段必須學會溝通技巧，強化自信心，發展專業及領導才能，學會領導團隊如此學會公司管理技能</a:t>
            </a:r>
            <a:endParaRPr lang="en-US" altLang="zh-CN" sz="3300" dirty="0" smtClean="0">
              <a:sym typeface="Wingdings" pitchFamily="2" charset="2"/>
            </a:endParaRPr>
          </a:p>
          <a:p>
            <a:pPr lvl="1"/>
            <a:r>
              <a:rPr lang="zh-CN" altLang="en-US" sz="3300" dirty="0" smtClean="0">
                <a:sym typeface="Wingdings" pitchFamily="2" charset="2"/>
              </a:rPr>
              <a:t>中年階段一般情況是用自有獨特的特殊優點（</a:t>
            </a:r>
            <a:r>
              <a:rPr lang="en-US" altLang="zh-CN" sz="3300" dirty="0" smtClean="0">
                <a:sym typeface="Wingdings" pitchFamily="2" charset="2"/>
              </a:rPr>
              <a:t>USP</a:t>
            </a:r>
            <a:r>
              <a:rPr lang="zh-CN" altLang="en-US" sz="3300" dirty="0" smtClean="0">
                <a:sym typeface="Wingdings" pitchFamily="2" charset="2"/>
              </a:rPr>
              <a:t>），與合適的他人合作，體驗資源交換整合的關鍵，體驗掌握豐饒資源的境界（理性主導下的做法）。此一中年階段數的本意是指</a:t>
            </a:r>
            <a:r>
              <a:rPr lang="zh-CN" altLang="en-US" sz="3300" dirty="0" smtClean="0">
                <a:solidFill>
                  <a:srgbClr val="FF0000"/>
                </a:solidFill>
                <a:sym typeface="Wingdings" pitchFamily="2" charset="2"/>
              </a:rPr>
              <a:t>向老天發願</a:t>
            </a:r>
            <a:r>
              <a:rPr lang="zh-CN" altLang="en-US" sz="3300" dirty="0" smtClean="0">
                <a:sym typeface="Wingdings" pitchFamily="2" charset="2"/>
              </a:rPr>
              <a:t>，</a:t>
            </a:r>
            <a:r>
              <a:rPr lang="zh-CN" altLang="en-US" sz="3300" dirty="0" smtClean="0">
                <a:solidFill>
                  <a:srgbClr val="FF0000"/>
                </a:solidFill>
                <a:sym typeface="Wingdings" pitchFamily="2" charset="2"/>
              </a:rPr>
              <a:t>請天使幫忙</a:t>
            </a:r>
            <a:r>
              <a:rPr lang="zh-CN" altLang="en-US" sz="3300" dirty="0" smtClean="0">
                <a:sym typeface="Wingdings" pitchFamily="2" charset="2"/>
              </a:rPr>
              <a:t>，然後與人合作生意，</a:t>
            </a:r>
            <a:r>
              <a:rPr lang="zh-CN" altLang="en-US" sz="3300" dirty="0" smtClean="0">
                <a:solidFill>
                  <a:srgbClr val="FF0000"/>
                </a:solidFill>
                <a:sym typeface="Wingdings" pitchFamily="2" charset="2"/>
              </a:rPr>
              <a:t>以服務眾生為出發點</a:t>
            </a:r>
            <a:r>
              <a:rPr lang="zh-CN" altLang="en-US" sz="3300" dirty="0" smtClean="0">
                <a:sym typeface="Wingdings" pitchFamily="2" charset="2"/>
              </a:rPr>
              <a:t>，順應靈魂的指導，</a:t>
            </a:r>
            <a:r>
              <a:rPr lang="zh-CN" altLang="en-US" sz="3300" dirty="0" smtClean="0">
                <a:solidFill>
                  <a:srgbClr val="C00000"/>
                </a:solidFill>
                <a:sym typeface="Wingdings" pitchFamily="2" charset="2"/>
              </a:rPr>
              <a:t>老天協助完成目標，而非人定勝天，</a:t>
            </a:r>
            <a:r>
              <a:rPr lang="zh-CN" altLang="en-US" sz="3300" dirty="0" smtClean="0">
                <a:sym typeface="Wingdings" pitchFamily="2" charset="2"/>
              </a:rPr>
              <a:t>完成體驗豐饒的經驗，奠定下一階段的基礎（中年順從靈性主導才是正道配合主修數的目標）</a:t>
            </a:r>
            <a:r>
              <a:rPr lang="en-US" altLang="zh-CN" sz="3300" dirty="0" smtClean="0">
                <a:sym typeface="Wingdings" pitchFamily="2" charset="2"/>
              </a:rPr>
              <a:t> 【</a:t>
            </a:r>
            <a:r>
              <a:rPr lang="zh-CN" altLang="en-US" sz="3300" dirty="0" smtClean="0">
                <a:sym typeface="Wingdings" pitchFamily="2" charset="2"/>
              </a:rPr>
              <a:t>中年危機問題</a:t>
            </a:r>
            <a:r>
              <a:rPr lang="en-US" altLang="zh-CN" sz="3300" dirty="0" smtClean="0">
                <a:sym typeface="Wingdings" pitchFamily="2" charset="2"/>
              </a:rPr>
              <a:t>】</a:t>
            </a:r>
          </a:p>
          <a:p>
            <a:pPr lvl="1"/>
            <a:r>
              <a:rPr lang="zh-CN" altLang="en-US" sz="3300" dirty="0" smtClean="0">
                <a:sym typeface="Wingdings" pitchFamily="2" charset="2"/>
              </a:rPr>
              <a:t>晚年必須推陳布新過往與人合作的觀念做法（與自己靈魂合作），用心體會看清事實表象背後的本質（不再以理性觀點分析解釋世界），達到悠遊世間超然獨立境界</a:t>
            </a:r>
            <a:endParaRPr lang="en-US" altLang="zh-CN" sz="3300" dirty="0" smtClean="0">
              <a:sym typeface="Wingdings" pitchFamily="2" charset="2"/>
            </a:endParaRPr>
          </a:p>
          <a:p>
            <a:pPr lvl="1"/>
            <a:r>
              <a:rPr lang="zh-CN" altLang="en-US" sz="3300" dirty="0" smtClean="0">
                <a:sym typeface="Wingdings" pitchFamily="2" charset="2"/>
              </a:rPr>
              <a:t>如此過程，學會為人處世的智慧，排解人間溝通不良所形成的問題，自然可以擴大格局及見識，進而成為說法者與靈性導師，以及地球的守護者。</a:t>
            </a:r>
            <a:endParaRPr lang="en-US" altLang="zh-CN" sz="3300" dirty="0" smtClean="0"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>
                <a:sym typeface="Wingdings" pitchFamily="2" charset="2"/>
              </a:rPr>
              <a:t>-23/525/729/11/2</a:t>
            </a:r>
          </a:p>
          <a:p>
            <a:pPr lvl="1"/>
            <a:r>
              <a:rPr lang="zh-CN" altLang="en-US" dirty="0" smtClean="0">
                <a:sym typeface="Wingdings" pitchFamily="2" charset="2"/>
              </a:rPr>
              <a:t>青年階段從建立自信及一門深入勇往直前，用智慧體驗與人相處的兩極處境，學會與人合作的不同層次境界</a:t>
            </a:r>
            <a:r>
              <a:rPr lang="en-US" altLang="zh-CN" dirty="0" smtClean="0">
                <a:sym typeface="Wingdings" pitchFamily="2" charset="2"/>
              </a:rPr>
              <a:t>(</a:t>
            </a:r>
            <a:r>
              <a:rPr lang="zh-CN" altLang="en-US" dirty="0" smtClean="0">
                <a:sym typeface="Wingdings" pitchFamily="2" charset="2"/>
              </a:rPr>
              <a:t>委曲求全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壓抑自己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虛與委蛇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防抗壓迫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合理拒絕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看清事實誠心配合演出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zh-CN" altLang="en-US" dirty="0" smtClean="0">
                <a:sym typeface="Wingdings" pitchFamily="2" charset="2"/>
              </a:rPr>
              <a:t>了解實相進退得宜）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zh-CN" altLang="en-US" dirty="0" smtClean="0">
                <a:sym typeface="Wingdings" pitchFamily="2" charset="2"/>
              </a:rPr>
              <a:t>中年階段學習用心與人心交流，學會怎樣藉由他人的協助，輕鬆完成目標（人際關係的技巧</a:t>
            </a:r>
            <a:r>
              <a:rPr lang="en-US" altLang="zh-CN" dirty="0" smtClean="0">
                <a:sym typeface="Wingdings" pitchFamily="2" charset="2"/>
              </a:rPr>
              <a:t>—</a:t>
            </a:r>
            <a:r>
              <a:rPr lang="zh-CN" altLang="en-US" dirty="0" smtClean="0">
                <a:sym typeface="Wingdings" pitchFamily="2" charset="2"/>
              </a:rPr>
              <a:t>有心與他人靈魂溝通）也是強化智慧學習的階段，相信靈性世界體驗與靈魂的溝通能力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zh-CN" altLang="en-US" dirty="0" smtClean="0">
                <a:sym typeface="Wingdings" pitchFamily="2" charset="2"/>
              </a:rPr>
              <a:t>晚年階段專心於身心的平衡，致力於與靈性的溝通，超越自我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zh-CN" altLang="en-US" dirty="0" smtClean="0">
                <a:sym typeface="Wingdings" pitchFamily="2" charset="2"/>
              </a:rPr>
              <a:t>經過這個提升過程，學會處世智慧、專業自信卻無我執，用心靈與他人交流無礙，達到身心的大平衡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en-US" altLang="zh-CN" dirty="0" smtClean="0">
                <a:sym typeface="Wingdings" pitchFamily="2" charset="2"/>
              </a:rPr>
              <a:t>29/11/2</a:t>
            </a:r>
            <a:r>
              <a:rPr lang="zh-CN" altLang="en-US" dirty="0" smtClean="0">
                <a:sym typeface="Wingdings" pitchFamily="2" charset="2"/>
              </a:rPr>
              <a:t>：天翻地覆大變動的特質，還清前世業力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老年階段數代表的意義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預修來世，積福糧</a:t>
            </a:r>
            <a:endParaRPr lang="en-US" altLang="zh-CN" dirty="0" smtClean="0"/>
          </a:p>
          <a:p>
            <a:r>
              <a:rPr lang="zh-CN" altLang="en-US" dirty="0" smtClean="0"/>
              <a:t>追求終極意識層次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/>
              <a:t>退休生活規劃與實踐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日常生活中有意識、自覺的修行提升能量</a:t>
            </a:r>
            <a:endParaRPr lang="en-US" altLang="zh-CN" dirty="0" smtClean="0"/>
          </a:p>
          <a:p>
            <a:r>
              <a:rPr lang="zh-CN" altLang="en-US" dirty="0" smtClean="0"/>
              <a:t>接受與面對死亡的能力，如何走？展現一生修行的成果，最核心的功課 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/>
              <a:t>補前面階段不足之處。</a:t>
            </a:r>
            <a:endParaRPr lang="en-US" altLang="zh-CN" dirty="0" smtClean="0"/>
          </a:p>
          <a:p>
            <a:r>
              <a:rPr lang="zh-CN" altLang="en-US" dirty="0" smtClean="0"/>
              <a:t>結合一生的智慧經驗，展現超越自我能力</a:t>
            </a:r>
            <a:endParaRPr lang="en-US" altLang="zh-CN" dirty="0" smtClean="0"/>
          </a:p>
          <a:p>
            <a:r>
              <a:rPr lang="zh-CN" altLang="en-US" dirty="0" smtClean="0"/>
              <a:t>離開人世間的可能方法（晚年數舉例）：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1</a:t>
            </a:r>
            <a:r>
              <a:rPr lang="en-US" altLang="zh-CN" b="1" u="sng" dirty="0" smtClean="0">
                <a:solidFill>
                  <a:srgbClr val="FF0000"/>
                </a:solidFill>
              </a:rPr>
              <a:t>9</a:t>
            </a:r>
            <a:r>
              <a:rPr lang="en-US" altLang="zh-CN" dirty="0" smtClean="0"/>
              <a:t>/10/</a:t>
            </a:r>
            <a:r>
              <a:rPr lang="en-US" altLang="zh-CN" b="1" u="sng" dirty="0" smtClean="0">
                <a:solidFill>
                  <a:srgbClr val="FF0000"/>
                </a:solidFill>
              </a:rPr>
              <a:t>1</a:t>
            </a:r>
          </a:p>
          <a:p>
            <a:pPr lvl="1"/>
            <a:r>
              <a:rPr lang="zh-CN" altLang="en-US" dirty="0" smtClean="0"/>
              <a:t>高階：一道白光、走進時空門，睡夢中（</a:t>
            </a:r>
            <a:r>
              <a:rPr lang="en-US" altLang="zh-CN" dirty="0" smtClean="0"/>
              <a:t>9</a:t>
            </a:r>
            <a:r>
              <a:rPr lang="zh-CN" altLang="en-US" dirty="0" smtClean="0"/>
              <a:t>）走，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低階：大條（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）腦神經（</a:t>
            </a:r>
            <a:r>
              <a:rPr lang="en-US" altLang="zh-CN" dirty="0" smtClean="0"/>
              <a:t>9</a:t>
            </a:r>
            <a:r>
              <a:rPr lang="zh-CN" altLang="en-US" dirty="0" smtClean="0"/>
              <a:t>）相關疾病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智慧（</a:t>
            </a:r>
            <a:r>
              <a:rPr lang="en-US" altLang="zh-CN" dirty="0" smtClean="0"/>
              <a:t>9</a:t>
            </a:r>
            <a:r>
              <a:rPr lang="zh-CN" altLang="en-US" dirty="0" smtClean="0"/>
              <a:t>）有修出來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智慧老人，相反，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老糊塗，失智病症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23/</a:t>
            </a:r>
            <a:r>
              <a:rPr lang="en-US" altLang="zh-CN" b="1" u="sng" dirty="0" smtClean="0">
                <a:solidFill>
                  <a:srgbClr val="FF0000"/>
                </a:solidFill>
                <a:sym typeface="Wingdings" pitchFamily="2" charset="2"/>
              </a:rPr>
              <a:t>5</a:t>
            </a:r>
          </a:p>
          <a:p>
            <a:pPr lvl="1"/>
            <a:r>
              <a:rPr lang="zh-CN" altLang="en-US" dirty="0" smtClean="0"/>
              <a:t>心臟問題，心臟突然停止、心臟受損 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過去心裡不平衡、壓抑、心病的解脫，修</a:t>
            </a:r>
            <a:r>
              <a:rPr lang="en-US" altLang="zh-CN" dirty="0" smtClean="0">
                <a:sym typeface="Wingdings" pitchFamily="2" charset="2"/>
              </a:rPr>
              <a:t>【</a:t>
            </a:r>
            <a:r>
              <a:rPr lang="zh-CN" altLang="en-US" dirty="0" smtClean="0">
                <a:sym typeface="Wingdings" pitchFamily="2" charset="2"/>
              </a:rPr>
              <a:t>平衡</a:t>
            </a:r>
            <a:r>
              <a:rPr lang="en-US" altLang="zh-CN" dirty="0" smtClean="0">
                <a:sym typeface="Wingdings" pitchFamily="2" charset="2"/>
              </a:rPr>
              <a:t>】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自由解脫，不再來這世間受苦，做</a:t>
            </a:r>
            <a:r>
              <a:rPr lang="en-US" altLang="zh-CN" dirty="0" smtClean="0"/>
              <a:t>【</a:t>
            </a:r>
            <a:r>
              <a:rPr lang="zh-CN" altLang="en-US" dirty="0" smtClean="0"/>
              <a:t>內觀</a:t>
            </a:r>
            <a:r>
              <a:rPr lang="en-US" altLang="zh-CN" dirty="0" smtClean="0"/>
              <a:t>】</a:t>
            </a:r>
            <a:r>
              <a:rPr lang="zh-CN" altLang="en-US" dirty="0" smtClean="0"/>
              <a:t>訓練尋求晚年心靈解脫之道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高階：周遊列國，放下、跳脫舊有藩籬拘束，瀟灑悠遊人間，人緣良好（否則就是退回</a:t>
            </a:r>
            <a:r>
              <a:rPr lang="en-US" altLang="zh-CN" dirty="0" smtClean="0"/>
              <a:t>【4】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低階：流離失所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en-US" altLang="zh-CN" b="1" u="sng" dirty="0" smtClean="0">
              <a:solidFill>
                <a:srgbClr val="FF0000"/>
              </a:solidFill>
            </a:endParaRPr>
          </a:p>
          <a:p>
            <a:endParaRPr lang="zh-CN" altLang="en-US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【4】</a:t>
            </a:r>
          </a:p>
          <a:p>
            <a:pPr lvl="1"/>
            <a:r>
              <a:rPr lang="en-US" altLang="zh-CN" dirty="0" smtClean="0"/>
              <a:t>22/4</a:t>
            </a:r>
            <a:r>
              <a:rPr lang="zh-CN" altLang="en-US" dirty="0" smtClean="0"/>
              <a:t>：房子，寓公、收租公（婆）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【4】</a:t>
            </a:r>
            <a:r>
              <a:rPr lang="zh-CN" altLang="en-US" dirty="0" smtClean="0"/>
              <a:t>指器官，因器官問題而離開世間，器官衰竭可能是主因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22/4</a:t>
            </a:r>
            <a:r>
              <a:rPr lang="zh-CN" altLang="en-US" dirty="0" smtClean="0"/>
              <a:t>落葉歸根，</a:t>
            </a:r>
            <a:r>
              <a:rPr lang="zh-CN" altLang="zh-CN" dirty="0" smtClean="0"/>
              <a:t> 【</a:t>
            </a:r>
            <a:r>
              <a:rPr lang="en-US" altLang="zh-CN" dirty="0" smtClean="0"/>
              <a:t>2</a:t>
            </a:r>
            <a:r>
              <a:rPr lang="zh-CN" altLang="zh-CN" dirty="0" smtClean="0"/>
              <a:t>】是【小】，可能小器官小疾病卻引發大問題，不可小噓小問題。</a:t>
            </a:r>
            <a:r>
              <a:rPr lang="en-US" altLang="zh-CN" dirty="0" smtClean="0"/>
              <a:t>31/4</a:t>
            </a:r>
            <a:r>
              <a:rPr lang="zh-CN" altLang="zh-CN" dirty="0" smtClean="0"/>
              <a:t>是【大器官】</a:t>
            </a:r>
            <a:r>
              <a:rPr lang="zh-CN" altLang="en-US" dirty="0" smtClean="0"/>
              <a:t>出問題</a:t>
            </a:r>
            <a:endParaRPr lang="en-US" altLang="zh-CN" dirty="0" smtClean="0"/>
          </a:p>
          <a:p>
            <a:r>
              <a:rPr lang="en-US" altLang="zh-CN" dirty="0" smtClean="0"/>
              <a:t>【7】</a:t>
            </a:r>
          </a:p>
          <a:p>
            <a:pPr lvl="1"/>
            <a:r>
              <a:rPr lang="zh-CN" altLang="en-US" dirty="0" smtClean="0"/>
              <a:t>高階：微笑走了，化為七彩虹光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低階：過去或累世聚集的過多恐懼淪為發瘋、失智、精神失常導致身心問題（</a:t>
            </a:r>
            <a:r>
              <a:rPr lang="en-US" altLang="zh-CN" dirty="0" smtClean="0"/>
              <a:t>9</a:t>
            </a:r>
            <a:r>
              <a:rPr lang="zh-CN" altLang="en-US" dirty="0" smtClean="0"/>
              <a:t>低階是因為腦神經問題導致類似帕金森症）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了解原來都是自己想象導演的 幻覺，或進行</a:t>
            </a:r>
            <a:r>
              <a:rPr lang="en-US" altLang="zh-CN" dirty="0" smtClean="0">
                <a:sym typeface="Wingdings" pitchFamily="2" charset="2"/>
              </a:rPr>
              <a:t>【</a:t>
            </a:r>
            <a:r>
              <a:rPr lang="zh-CN" altLang="en-US" dirty="0" smtClean="0">
                <a:sym typeface="Wingdings" pitchFamily="2" charset="2"/>
              </a:rPr>
              <a:t>深溝</a:t>
            </a:r>
            <a:r>
              <a:rPr lang="en-US" altLang="zh-CN" dirty="0" smtClean="0">
                <a:sym typeface="Wingdings" pitchFamily="2" charset="2"/>
              </a:rPr>
              <a:t>】【</a:t>
            </a:r>
            <a:r>
              <a:rPr lang="zh-CN" altLang="en-US" dirty="0" smtClean="0">
                <a:sym typeface="Wingdings" pitchFamily="2" charset="2"/>
              </a:rPr>
              <a:t>催眠</a:t>
            </a:r>
            <a:r>
              <a:rPr lang="en-US" altLang="zh-CN" dirty="0" smtClean="0">
                <a:sym typeface="Wingdings" pitchFamily="2" charset="2"/>
              </a:rPr>
              <a:t>】</a:t>
            </a:r>
            <a:r>
              <a:rPr lang="zh-CN" altLang="en-US" dirty="0" smtClean="0">
                <a:sym typeface="Wingdings" pitchFamily="2" charset="2"/>
              </a:rPr>
              <a:t>找出過去業力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US" altLang="zh-CN" dirty="0" smtClean="0"/>
              <a:t>18/9</a:t>
            </a:r>
          </a:p>
          <a:p>
            <a:pPr lvl="1"/>
            <a:r>
              <a:rPr lang="zh-CN" altLang="zh-CN" dirty="0" smtClean="0"/>
              <a:t>高階是死後會做神，意願要去哪裡就去哪裡，如所願。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差點就是在睡夢中（</a:t>
            </a:r>
            <a:r>
              <a:rPr lang="en-US" altLang="zh-CN" dirty="0" smtClean="0"/>
              <a:t>9</a:t>
            </a:r>
            <a:r>
              <a:rPr lang="zh-CN" altLang="zh-CN" dirty="0" smtClean="0"/>
              <a:t>）死亡，而且還可預知死亡（</a:t>
            </a:r>
            <a:r>
              <a:rPr lang="en-US" altLang="zh-CN" dirty="0" smtClean="0"/>
              <a:t>8</a:t>
            </a:r>
            <a:r>
              <a:rPr lang="zh-CN" altLang="zh-CN" dirty="0" smtClean="0"/>
              <a:t>：預知、預測）。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18/9</a:t>
            </a:r>
            <a:r>
              <a:rPr lang="zh-CN" altLang="zh-CN" dirty="0" smtClean="0"/>
              <a:t>在現實面就是董事長，低階</a:t>
            </a:r>
            <a:r>
              <a:rPr lang="en-US" altLang="zh-CN" dirty="0" smtClean="0"/>
              <a:t>8</a:t>
            </a:r>
            <a:r>
              <a:rPr lang="zh-CN" altLang="zh-CN" dirty="0" smtClean="0"/>
              <a:t>就是沒有錢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 smtClean="0"/>
              <a:t>9</a:t>
            </a:r>
            <a:r>
              <a:rPr lang="zh-CN" altLang="zh-CN" dirty="0" smtClean="0"/>
              <a:t>若身體照顧好就不會有失智</a:t>
            </a:r>
            <a:r>
              <a:rPr lang="zh-CN" altLang="en-US" dirty="0" smtClean="0"/>
              <a:t>病症</a:t>
            </a:r>
            <a:r>
              <a:rPr lang="zh-CN" altLang="zh-CN" dirty="0" smtClean="0"/>
              <a:t>。</a:t>
            </a:r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數字對照器官系統參考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 smtClean="0"/>
              <a:t>【1】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zh-CN" altLang="en-US" dirty="0" smtClean="0">
                <a:sym typeface="Wingdings" pitchFamily="2" charset="2"/>
              </a:rPr>
              <a:t>腳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【2】 </a:t>
            </a:r>
            <a:r>
              <a:rPr lang="zh-CN" altLang="en-US" dirty="0" smtClean="0">
                <a:sym typeface="Wingdings" pitchFamily="2" charset="2"/>
              </a:rPr>
              <a:t>手、眼睛、胸部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【3】</a:t>
            </a:r>
            <a:r>
              <a:rPr lang="zh-CN" altLang="en-US" dirty="0" smtClean="0">
                <a:sym typeface="Wingdings" pitchFamily="2" charset="2"/>
              </a:rPr>
              <a:t>喉嚨、皮膚、頭腦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【4】</a:t>
            </a:r>
            <a:r>
              <a:rPr lang="zh-CN" altLang="en-US" dirty="0" smtClean="0">
                <a:sym typeface="Wingdings" pitchFamily="2" charset="2"/>
              </a:rPr>
              <a:t>意識、流動的系統、脈輪，能量在脖子以下，軀幹以上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【5】 </a:t>
            </a:r>
            <a:r>
              <a:rPr lang="zh-CN" altLang="en-US" dirty="0" smtClean="0">
                <a:sym typeface="Wingdings" pitchFamily="2" charset="2"/>
              </a:rPr>
              <a:t>心臟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【6】</a:t>
            </a:r>
            <a:r>
              <a:rPr lang="zh-CN" altLang="en-US" dirty="0" smtClean="0">
                <a:sym typeface="Wingdings" pitchFamily="2" charset="2"/>
              </a:rPr>
              <a:t>身心平衡問題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【7】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zh-CN" altLang="en-US" dirty="0" smtClean="0">
                <a:sym typeface="Wingdings" pitchFamily="2" charset="2"/>
              </a:rPr>
              <a:t>恐懼引發問題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【8】</a:t>
            </a:r>
            <a:r>
              <a:rPr lang="zh-CN" altLang="en-US" dirty="0" smtClean="0">
                <a:sym typeface="Wingdings" pitchFamily="2" charset="2"/>
              </a:rPr>
              <a:t>壞心機引發惡果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【9】</a:t>
            </a:r>
            <a:r>
              <a:rPr lang="zh-CN" altLang="en-US" dirty="0" smtClean="0">
                <a:sym typeface="Wingdings" pitchFamily="2" charset="2"/>
              </a:rPr>
              <a:t>腦神經問題失智</a:t>
            </a:r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7/8/9</a:t>
            </a:r>
            <a:r>
              <a:rPr lang="zh-CN" altLang="en-US" dirty="0" smtClean="0">
                <a:sym typeface="Wingdings" pitchFamily="2" charset="2"/>
              </a:rPr>
              <a:t>屬心靈層次無具體對應的器官系統都因靈魂問題導致的疾病</a:t>
            </a:r>
            <a:endParaRPr lang="en-US" altLang="zh-CN" dirty="0" smtClean="0">
              <a:sym typeface="Wingdings" pitchFamily="2" charset="2"/>
            </a:endParaRPr>
          </a:p>
          <a:p>
            <a:pPr fontAlgn="ctr"/>
            <a:r>
              <a:rPr lang="zh-CN" altLang="zh-CN" dirty="0" smtClean="0"/>
              <a:t>【</a:t>
            </a:r>
            <a:r>
              <a:rPr lang="en-US" altLang="zh-CN" dirty="0" smtClean="0"/>
              <a:t>1</a:t>
            </a:r>
            <a:r>
              <a:rPr lang="zh-CN" altLang="zh-CN" dirty="0" smtClean="0"/>
              <a:t>】就是火（太陽）</a:t>
            </a:r>
          </a:p>
          <a:p>
            <a:pPr fontAlgn="ctr"/>
            <a:r>
              <a:rPr lang="zh-CN" altLang="zh-CN" dirty="0" smtClean="0"/>
              <a:t>【</a:t>
            </a:r>
            <a:r>
              <a:rPr lang="en-US" altLang="zh-CN" dirty="0" smtClean="0"/>
              <a:t>2</a:t>
            </a:r>
            <a:r>
              <a:rPr lang="zh-CN" altLang="zh-CN" dirty="0" smtClean="0"/>
              <a:t>】就是水（月亮）</a:t>
            </a:r>
          </a:p>
          <a:p>
            <a:pPr fontAlgn="ctr"/>
            <a:r>
              <a:rPr lang="zh-CN" altLang="zh-CN" dirty="0" smtClean="0"/>
              <a:t>【</a:t>
            </a:r>
            <a:r>
              <a:rPr lang="en-US" altLang="zh-CN" dirty="0" smtClean="0"/>
              <a:t>3</a:t>
            </a:r>
            <a:r>
              <a:rPr lang="zh-CN" altLang="zh-CN" dirty="0" smtClean="0"/>
              <a:t>】就是風（飄來飄去）</a:t>
            </a:r>
          </a:p>
          <a:p>
            <a:pPr fontAlgn="ctr"/>
            <a:r>
              <a:rPr lang="zh-CN" altLang="zh-CN" dirty="0" smtClean="0"/>
              <a:t>【</a:t>
            </a:r>
            <a:r>
              <a:rPr lang="en-US" altLang="zh-CN" dirty="0" smtClean="0"/>
              <a:t>4</a:t>
            </a:r>
            <a:r>
              <a:rPr lang="zh-CN" altLang="zh-CN" dirty="0" smtClean="0"/>
              <a:t>】就是土地</a:t>
            </a:r>
          </a:p>
          <a:p>
            <a:endParaRPr lang="en-US" altLang="zh-CN" dirty="0" smtClean="0">
              <a:sym typeface="Wingdings" pitchFamily="2" charset="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7200" dirty="0" smtClean="0"/>
              <a:t>敬請指教</a:t>
            </a:r>
            <a:r>
              <a:rPr lang="en-US" altLang="zh-CN" sz="7200" dirty="0" smtClean="0"/>
              <a:t>!</a:t>
            </a:r>
            <a:endParaRPr lang="zh-CN" altLang="en-US" sz="7200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400" b="1" dirty="0" smtClean="0">
                <a:solidFill>
                  <a:schemeClr val="tx1"/>
                </a:solidFill>
              </a:rPr>
              <a:t>      Q &amp; A</a:t>
            </a:r>
            <a:endParaRPr lang="zh-CN" altLang="en-US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前言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事業與志業：人生與社會互動的二種形態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事業：人為了生活需要而從事累積資源的內容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志業：為了完成生命的目標，活出生命目的而從事的內容</a:t>
            </a:r>
            <a:endParaRPr lang="en-US" altLang="zh-CN" dirty="0" smtClean="0"/>
          </a:p>
          <a:p>
            <a:r>
              <a:rPr lang="zh-CN" altLang="en-US" dirty="0" smtClean="0"/>
              <a:t>退休代表什麼意義？</a:t>
            </a:r>
            <a:endParaRPr lang="en-US" altLang="zh-CN" dirty="0" smtClean="0"/>
          </a:p>
          <a:p>
            <a:r>
              <a:rPr lang="zh-CN" altLang="en-US" dirty="0" smtClean="0"/>
              <a:t>退而不休又是什麼？</a:t>
            </a:r>
            <a:endParaRPr lang="en-US" altLang="zh-CN" dirty="0" smtClean="0"/>
          </a:p>
          <a:p>
            <a:r>
              <a:rPr lang="zh-CN" altLang="en-US" dirty="0" smtClean="0"/>
              <a:t>準備退休指的是什麼要準備？如何規劃？</a:t>
            </a:r>
            <a:endParaRPr lang="en-US" altLang="zh-CN" dirty="0" smtClean="0"/>
          </a:p>
          <a:p>
            <a:r>
              <a:rPr lang="zh-CN" altLang="en-US" dirty="0" smtClean="0"/>
              <a:t>退休生活的實際本質如何探索？</a:t>
            </a:r>
            <a:r>
              <a:rPr lang="en-US" altLang="zh-CN" dirty="0" smtClean="0"/>
              <a:t>20/2  </a:t>
            </a:r>
            <a:r>
              <a:rPr lang="zh-CN" altLang="en-US" dirty="0" smtClean="0"/>
              <a:t>？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大綱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 smtClean="0"/>
              <a:t>業力？能量？生命藍圖還是生命方程式？</a:t>
            </a:r>
          </a:p>
          <a:p>
            <a:pPr lvl="0"/>
            <a:r>
              <a:rPr lang="zh-CN" altLang="zh-CN" dirty="0" smtClean="0"/>
              <a:t>生命密碼能量的運用領域</a:t>
            </a:r>
          </a:p>
          <a:p>
            <a:pPr lvl="0"/>
            <a:r>
              <a:rPr lang="zh-CN" altLang="zh-CN" dirty="0" smtClean="0"/>
              <a:t>如何看懂自己的生命藍圖（舉例）</a:t>
            </a:r>
          </a:p>
          <a:p>
            <a:pPr lvl="0"/>
            <a:r>
              <a:rPr lang="zh-CN" altLang="zh-CN" dirty="0" smtClean="0"/>
              <a:t>農曆</a:t>
            </a:r>
            <a:r>
              <a:rPr lang="zh-CN" altLang="en-US" dirty="0" smtClean="0"/>
              <a:t>、</a:t>
            </a:r>
            <a:r>
              <a:rPr lang="zh-CN" altLang="zh-CN" dirty="0" smtClean="0"/>
              <a:t>陽曆</a:t>
            </a:r>
            <a:r>
              <a:rPr lang="zh-CN" altLang="en-US" dirty="0" smtClean="0"/>
              <a:t>、靈魂級數</a:t>
            </a:r>
            <a:r>
              <a:rPr lang="zh-CN" altLang="zh-CN" dirty="0" smtClean="0"/>
              <a:t>代表什麼？</a:t>
            </a:r>
            <a:r>
              <a:rPr lang="zh-CN" altLang="en-US" dirty="0" smtClean="0"/>
              <a:t>（舉例）</a:t>
            </a:r>
            <a:endParaRPr lang="zh-CN" altLang="zh-CN" dirty="0" smtClean="0"/>
          </a:p>
          <a:p>
            <a:pPr lvl="0"/>
            <a:r>
              <a:rPr lang="zh-CN" altLang="zh-CN" dirty="0" smtClean="0"/>
              <a:t>人生的主</a:t>
            </a:r>
            <a:r>
              <a:rPr lang="zh-CN" altLang="en-US" dirty="0" smtClean="0"/>
              <a:t>命</a:t>
            </a:r>
            <a:r>
              <a:rPr lang="zh-CN" altLang="zh-CN" dirty="0" smtClean="0"/>
              <a:t>數、階段數告訴我們怎樣提升、掌控自己生命的能量</a:t>
            </a:r>
          </a:p>
          <a:p>
            <a:pPr lvl="0"/>
            <a:r>
              <a:rPr lang="en-US" altLang="zh-CN" dirty="0" smtClean="0"/>
              <a:t>61</a:t>
            </a:r>
            <a:r>
              <a:rPr lang="zh-CN" altLang="zh-CN" dirty="0" smtClean="0"/>
              <a:t>歲以後老年階段數的意義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業力、能量、生命藍圖或方程式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業力與方程式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有形無形、已知未知的習性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來自先天後天教育環境形成的信念、價值觀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影響生命過程的決策、交友、行動、周遭的關係互動 </a:t>
            </a:r>
            <a:r>
              <a:rPr lang="en-US" altLang="zh-CN" dirty="0" smtClean="0"/>
              <a:t>– </a:t>
            </a:r>
            <a:r>
              <a:rPr lang="zh-CN" altLang="en-US" dirty="0" smtClean="0"/>
              <a:t>眼前的世界是自己形成的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受其控制，而不自知，而不自覺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一按鈕就發作的反應模式</a:t>
            </a:r>
          </a:p>
          <a:p>
            <a:pPr lvl="1"/>
            <a:r>
              <a:rPr lang="zh-CN" altLang="en-US" dirty="0" smtClean="0"/>
              <a:t>生命波動是向下發展的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生命是被推著走，牛鼻上的繩子交在別人手中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zh-CN" altLang="en-US" dirty="0" smtClean="0"/>
              <a:t>能量與生命藍圖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自己</a:t>
            </a:r>
            <a:r>
              <a:rPr lang="en-US" altLang="zh-CN" dirty="0" smtClean="0"/>
              <a:t>【</a:t>
            </a:r>
            <a:r>
              <a:rPr lang="zh-CN" altLang="en-US" dirty="0" smtClean="0"/>
              <a:t>覺知</a:t>
            </a:r>
            <a:r>
              <a:rPr lang="en-US" altLang="zh-CN" dirty="0" smtClean="0"/>
              <a:t>】</a:t>
            </a:r>
            <a:r>
              <a:rPr lang="zh-CN" altLang="en-US" dirty="0" smtClean="0"/>
              <a:t>的存在，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感受</a:t>
            </a:r>
            <a:r>
              <a:rPr lang="en-US" altLang="zh-CN" dirty="0" smtClean="0"/>
              <a:t>】</a:t>
            </a:r>
            <a:r>
              <a:rPr lang="zh-CN" altLang="en-US" dirty="0" smtClean="0"/>
              <a:t>到的運用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【</a:t>
            </a:r>
            <a:r>
              <a:rPr lang="zh-CN" altLang="en-US" dirty="0" smtClean="0"/>
              <a:t>有意識</a:t>
            </a:r>
            <a:r>
              <a:rPr lang="en-US" altLang="zh-CN" dirty="0" smtClean="0"/>
              <a:t>】</a:t>
            </a:r>
            <a:r>
              <a:rPr lang="zh-CN" altLang="en-US" dirty="0" smtClean="0"/>
              <a:t>的提升自身發射電磁波的質量（思想、言語、行為），聚集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智慧</a:t>
            </a:r>
            <a:r>
              <a:rPr lang="en-US" altLang="zh-CN" dirty="0" smtClean="0"/>
              <a:t>】</a:t>
            </a:r>
            <a:r>
              <a:rPr lang="zh-CN" altLang="en-US" dirty="0" smtClean="0"/>
              <a:t>與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慈悲</a:t>
            </a:r>
            <a:r>
              <a:rPr lang="en-US" altLang="zh-CN" dirty="0" smtClean="0"/>
              <a:t>】</a:t>
            </a:r>
            <a:r>
              <a:rPr lang="zh-CN" altLang="en-US" dirty="0" smtClean="0"/>
              <a:t>實相呈現在自己面前。</a:t>
            </a:r>
            <a:r>
              <a:rPr lang="en-US" altLang="zh-CN" dirty="0" smtClean="0"/>
              <a:t>-- </a:t>
            </a:r>
            <a:r>
              <a:rPr lang="zh-CN" altLang="en-US" dirty="0" smtClean="0"/>
              <a:t>自己的世界還是自己塑造的。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生命藍圖指導如何在何時散播合適的電波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生命波動是向上發展，沒有限制的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培養獨立、自主、自由、負責的靈魂和軀體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指出生命揚升與超越命運的途徑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生命密碼能量運用的領域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掌握自己的生命旅程</a:t>
            </a:r>
            <a:endParaRPr lang="en-US" altLang="zh-CN" dirty="0" smtClean="0"/>
          </a:p>
          <a:p>
            <a:r>
              <a:rPr lang="zh-CN" altLang="en-US" dirty="0" smtClean="0"/>
              <a:t>企業團隊合作、部門經營、業務開發、客戶管理、識人適位，經營者的決策風格。。</a:t>
            </a:r>
            <a:endParaRPr lang="en-US" altLang="zh-CN" dirty="0" smtClean="0"/>
          </a:p>
          <a:p>
            <a:r>
              <a:rPr lang="zh-CN" altLang="en-US" dirty="0" smtClean="0"/>
              <a:t>個人職業生涯規劃。何時？何事？何地？</a:t>
            </a:r>
            <a:endParaRPr lang="en-US" altLang="zh-CN" dirty="0" smtClean="0"/>
          </a:p>
          <a:p>
            <a:r>
              <a:rPr lang="zh-CN" altLang="en-US" dirty="0" smtClean="0"/>
              <a:t>感情困擾找出深層因素</a:t>
            </a:r>
            <a:endParaRPr lang="en-US" altLang="zh-CN" dirty="0" smtClean="0"/>
          </a:p>
          <a:p>
            <a:r>
              <a:rPr lang="zh-CN" altLang="en-US" dirty="0" smtClean="0"/>
              <a:t>人際關係能量的運用與提升</a:t>
            </a:r>
            <a:endParaRPr lang="en-US" altLang="zh-CN" dirty="0" smtClean="0"/>
          </a:p>
          <a:p>
            <a:r>
              <a:rPr lang="zh-CN" altLang="en-US" dirty="0" smtClean="0"/>
              <a:t>生命軌跡的輪迴與預防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如何看懂生命能量的藍圖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+1958   03       23       00              00</a:t>
            </a:r>
            <a:r>
              <a:rPr lang="zh-CN" altLang="en-US" dirty="0" smtClean="0"/>
              <a:t>（先天數）</a:t>
            </a:r>
            <a:endParaRPr lang="en-US" altLang="zh-CN" dirty="0" smtClean="0"/>
          </a:p>
          <a:p>
            <a:r>
              <a:rPr lang="en-US" altLang="zh-CN" dirty="0" smtClean="0"/>
              <a:t>23/5   26/8   </a:t>
            </a:r>
            <a:r>
              <a:rPr lang="en-US" altLang="zh-CN" dirty="0" smtClean="0">
                <a:solidFill>
                  <a:srgbClr val="C00000"/>
                </a:solidFill>
              </a:rPr>
              <a:t>31/4 </a:t>
            </a:r>
            <a:r>
              <a:rPr lang="en-US" altLang="zh-CN" dirty="0" smtClean="0"/>
              <a:t>    00 </a:t>
            </a:r>
            <a:r>
              <a:rPr lang="zh-CN" altLang="en-US" dirty="0" smtClean="0"/>
              <a:t>（時）</a:t>
            </a:r>
            <a:r>
              <a:rPr lang="en-US" altLang="zh-CN" dirty="0" smtClean="0"/>
              <a:t>00</a:t>
            </a:r>
            <a:r>
              <a:rPr lang="zh-CN" altLang="en-US" dirty="0" smtClean="0"/>
              <a:t>（分）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老年   中年    </a:t>
            </a:r>
            <a:r>
              <a:rPr lang="zh-CN" altLang="en-US" dirty="0" smtClean="0">
                <a:solidFill>
                  <a:srgbClr val="C00000"/>
                </a:solidFill>
              </a:rPr>
              <a:t>青年  </a:t>
            </a:r>
            <a:r>
              <a:rPr lang="zh-CN" altLang="en-US" dirty="0" smtClean="0"/>
              <a:t>     青少年        幼年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61~    41-60   </a:t>
            </a:r>
            <a:r>
              <a:rPr lang="en-US" altLang="zh-CN" dirty="0" smtClean="0">
                <a:solidFill>
                  <a:srgbClr val="C00000"/>
                </a:solidFill>
              </a:rPr>
              <a:t>21-40</a:t>
            </a:r>
            <a:r>
              <a:rPr lang="en-US" altLang="zh-CN" dirty="0" smtClean="0"/>
              <a:t>   11-20   10</a:t>
            </a:r>
            <a:r>
              <a:rPr lang="zh-CN" altLang="en-US" dirty="0" smtClean="0"/>
              <a:t>以下</a:t>
            </a:r>
            <a:endParaRPr lang="en-US" altLang="zh-CN" dirty="0" smtClean="0"/>
          </a:p>
          <a:p>
            <a:r>
              <a:rPr lang="en-US" altLang="zh-CN" dirty="0" smtClean="0"/>
              <a:t>- 1958 02  04</a:t>
            </a:r>
          </a:p>
          <a:p>
            <a:pPr lvl="1"/>
            <a:r>
              <a:rPr lang="en-US" altLang="zh-CN" dirty="0" smtClean="0"/>
              <a:t>23/5  25/7  </a:t>
            </a:r>
            <a:r>
              <a:rPr lang="en-US" altLang="zh-CN" dirty="0" smtClean="0">
                <a:solidFill>
                  <a:srgbClr val="C00000"/>
                </a:solidFill>
              </a:rPr>
              <a:t>29/11/2</a:t>
            </a:r>
            <a:r>
              <a:rPr lang="en-US" altLang="zh-CN" dirty="0" smtClean="0"/>
              <a:t>   00   00</a:t>
            </a:r>
          </a:p>
          <a:p>
            <a:r>
              <a:rPr lang="zh-CN" altLang="en-US" dirty="0" smtClean="0"/>
              <a:t>主修數 </a:t>
            </a:r>
            <a:r>
              <a:rPr lang="en-US" altLang="zh-CN" dirty="0" smtClean="0"/>
              <a:t>+31/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4</a:t>
            </a:r>
            <a:r>
              <a:rPr lang="en-US" altLang="zh-CN" dirty="0" smtClean="0"/>
              <a:t>   - 29/11/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en-US" altLang="zh-CN" dirty="0" smtClean="0"/>
              <a:t> 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生命中最重要的影響因素和</a:t>
            </a:r>
            <a:r>
              <a:rPr lang="zh-CN" altLang="en-US" b="1" u="sng" dirty="0" smtClean="0">
                <a:sym typeface="Wingdings" pitchFamily="2" charset="2"/>
              </a:rPr>
              <a:t>修行路線</a:t>
            </a:r>
            <a:endParaRPr lang="zh-CN" altLang="en-US" b="1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農曆陽曆代表什麼？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55576" y="1556792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200" b="1" dirty="0"/>
              <a:t>陽曆（修智慧）</a:t>
            </a:r>
            <a:r>
              <a:rPr lang="en-US" altLang="zh-CN" sz="2200" b="1" dirty="0"/>
              <a:t>                                                        </a:t>
            </a:r>
            <a:r>
              <a:rPr lang="zh-CN" altLang="zh-CN" sz="2200" b="1" dirty="0"/>
              <a:t>陰曆（修慈悲）</a:t>
            </a:r>
          </a:p>
          <a:p>
            <a:pPr fontAlgn="ctr"/>
            <a:r>
              <a:rPr lang="zh-CN" altLang="zh-CN" sz="2200" b="1" dirty="0"/>
              <a:t>內在男人</a:t>
            </a:r>
            <a:r>
              <a:rPr lang="en-US" altLang="zh-CN" sz="2200" b="1" dirty="0"/>
              <a:t>                                                       </a:t>
            </a:r>
            <a:r>
              <a:rPr lang="zh-CN" altLang="zh-CN" sz="2200" b="1" dirty="0"/>
              <a:t>內在女人</a:t>
            </a:r>
          </a:p>
          <a:p>
            <a:pPr fontAlgn="ctr"/>
            <a:r>
              <a:rPr lang="zh-CN" altLang="zh-CN" sz="2200" b="1" dirty="0"/>
              <a:t>上半身</a:t>
            </a:r>
            <a:r>
              <a:rPr lang="en-US" altLang="zh-CN" sz="2200" b="1" dirty="0"/>
              <a:t>                                                           </a:t>
            </a:r>
            <a:r>
              <a:rPr lang="zh-CN" altLang="zh-CN" sz="2200" b="1" dirty="0"/>
              <a:t>下半身</a:t>
            </a:r>
          </a:p>
          <a:p>
            <a:pPr fontAlgn="ctr"/>
            <a:r>
              <a:rPr lang="zh-CN" altLang="zh-CN" sz="2200" b="1" u="sng" dirty="0"/>
              <a:t>思維力量</a:t>
            </a:r>
            <a:r>
              <a:rPr lang="en-US" altLang="zh-CN" sz="2200" b="1" u="sng" dirty="0"/>
              <a:t>                                                       </a:t>
            </a:r>
            <a:r>
              <a:rPr lang="zh-CN" altLang="zh-CN" sz="2200" b="1" u="sng" dirty="0"/>
              <a:t>行動力</a:t>
            </a:r>
            <a:endParaRPr lang="zh-CN" altLang="zh-CN" sz="2200" b="1" dirty="0"/>
          </a:p>
          <a:p>
            <a:pPr fontAlgn="ctr"/>
            <a:r>
              <a:rPr lang="zh-CN" altLang="zh-CN" sz="2200" b="1" dirty="0"/>
              <a:t>白天</a:t>
            </a:r>
            <a:r>
              <a:rPr lang="en-US" altLang="zh-CN" sz="2200" b="1" dirty="0"/>
              <a:t>                                                                </a:t>
            </a:r>
            <a:r>
              <a:rPr lang="zh-CN" altLang="zh-CN" sz="2200" b="1" dirty="0"/>
              <a:t>晚上</a:t>
            </a:r>
          </a:p>
          <a:p>
            <a:pPr fontAlgn="ctr"/>
            <a:r>
              <a:rPr lang="zh-CN" altLang="zh-CN" sz="2200" b="1" u="sng" dirty="0"/>
              <a:t>動心起念（因）</a:t>
            </a:r>
            <a:r>
              <a:rPr lang="en-US" altLang="zh-CN" sz="2200" b="1" u="sng" dirty="0"/>
              <a:t> </a:t>
            </a:r>
            <a:r>
              <a:rPr lang="zh-CN" altLang="zh-CN" sz="2200" b="1" u="sng" dirty="0"/>
              <a:t>連接靈魂</a:t>
            </a:r>
            <a:r>
              <a:rPr lang="en-US" altLang="zh-CN" sz="2200" b="1" u="sng" dirty="0"/>
              <a:t>                       </a:t>
            </a:r>
            <a:r>
              <a:rPr lang="zh-CN" altLang="zh-CN" sz="2200" b="1" u="sng" dirty="0"/>
              <a:t>面對恐懼（果）</a:t>
            </a:r>
            <a:endParaRPr lang="zh-CN" altLang="zh-CN" sz="2200" b="1" dirty="0"/>
          </a:p>
          <a:p>
            <a:pPr fontAlgn="ctr"/>
            <a:r>
              <a:rPr lang="zh-CN" altLang="zh-CN" sz="2200" b="1" u="sng" dirty="0"/>
              <a:t>解決問題</a:t>
            </a:r>
            <a:r>
              <a:rPr lang="en-US" altLang="zh-CN" sz="2200" b="1" dirty="0"/>
              <a:t>                                                       </a:t>
            </a:r>
            <a:r>
              <a:rPr lang="zh-CN" altLang="zh-CN" sz="2200" b="1" u="sng" dirty="0"/>
              <a:t>關係、感覺、情緒</a:t>
            </a:r>
            <a:endParaRPr lang="zh-CN" altLang="zh-CN" sz="2200" b="1" dirty="0"/>
          </a:p>
          <a:p>
            <a:pPr fontAlgn="ctr"/>
            <a:r>
              <a:rPr lang="zh-CN" altLang="zh-CN" sz="2200" b="1" dirty="0"/>
              <a:t>主動</a:t>
            </a:r>
            <a:r>
              <a:rPr lang="en-US" altLang="zh-CN" sz="2200" b="1" dirty="0"/>
              <a:t>                                                                </a:t>
            </a:r>
            <a:r>
              <a:rPr lang="zh-CN" altLang="zh-CN" sz="2200" b="1" dirty="0"/>
              <a:t>被動</a:t>
            </a:r>
          </a:p>
          <a:p>
            <a:pPr fontAlgn="ctr"/>
            <a:r>
              <a:rPr lang="zh-CN" altLang="zh-CN" sz="2200" b="1" dirty="0"/>
              <a:t>一段式</a:t>
            </a:r>
            <a:r>
              <a:rPr lang="en-US" altLang="zh-CN" sz="2200" b="1" dirty="0"/>
              <a:t>                                                            </a:t>
            </a:r>
            <a:r>
              <a:rPr lang="zh-CN" altLang="zh-CN" sz="2200" b="1" dirty="0"/>
              <a:t>三段式</a:t>
            </a:r>
          </a:p>
          <a:p>
            <a:pPr fontAlgn="ctr"/>
            <a:r>
              <a:rPr lang="zh-CN" altLang="zh-CN" sz="2200" b="1" dirty="0"/>
              <a:t>追尋力量（主動）</a:t>
            </a:r>
            <a:r>
              <a:rPr lang="en-US" altLang="zh-CN" sz="2200" b="1" dirty="0"/>
              <a:t>                                      </a:t>
            </a:r>
            <a:r>
              <a:rPr lang="zh-CN" altLang="zh-CN" sz="2200" b="1" dirty="0"/>
              <a:t>力量臨身</a:t>
            </a:r>
          </a:p>
          <a:p>
            <a:pPr fontAlgn="ctr"/>
            <a:r>
              <a:rPr lang="zh-CN" altLang="zh-CN" sz="2200" b="1" dirty="0"/>
              <a:t>修道</a:t>
            </a:r>
            <a:r>
              <a:rPr lang="en-US" altLang="zh-CN" sz="2200" b="1" dirty="0"/>
              <a:t>                                                                </a:t>
            </a:r>
            <a:r>
              <a:rPr lang="zh-CN" altLang="zh-CN" sz="2200" b="1" dirty="0"/>
              <a:t>得道</a:t>
            </a:r>
          </a:p>
          <a:p>
            <a:pPr fontAlgn="ctr"/>
            <a:r>
              <a:rPr lang="zh-CN" altLang="zh-CN" sz="2200" b="1" dirty="0"/>
              <a:t>揚升（人性</a:t>
            </a:r>
            <a:r>
              <a:rPr lang="en-US" altLang="zh-CN" sz="2200" b="1" dirty="0"/>
              <a:t>---</a:t>
            </a:r>
            <a:r>
              <a:rPr lang="zh-CN" altLang="zh-CN" sz="2200" b="1" dirty="0"/>
              <a:t>》神性）不究竟</a:t>
            </a:r>
            <a:r>
              <a:rPr lang="en-US" altLang="zh-CN" sz="2200" b="1" dirty="0"/>
              <a:t>                </a:t>
            </a:r>
            <a:r>
              <a:rPr lang="zh-CN" altLang="zh-CN" sz="2200" b="1" dirty="0"/>
              <a:t>回歸（自性、佛性）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靈魂（業力帶來）的等級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幼稚園到社會賢達共分為</a:t>
            </a:r>
            <a:r>
              <a:rPr lang="en-US" altLang="zh-CN" dirty="0" smtClean="0"/>
              <a:t>7</a:t>
            </a:r>
            <a:r>
              <a:rPr lang="zh-CN" altLang="en-US" dirty="0" smtClean="0"/>
              <a:t>等級，以學校制度代表區分，較易認知</a:t>
            </a:r>
            <a:endParaRPr lang="en-US" altLang="zh-CN" dirty="0" smtClean="0"/>
          </a:p>
          <a:p>
            <a:r>
              <a:rPr lang="zh-CN" altLang="en-US" dirty="0" smtClean="0"/>
              <a:t>會隨經驗累積成長，但碰到沒經驗的事務就會以原始等級反應</a:t>
            </a:r>
            <a:endParaRPr lang="en-US" altLang="zh-CN" dirty="0" smtClean="0"/>
          </a:p>
          <a:p>
            <a:r>
              <a:rPr lang="zh-CN" altLang="en-US" dirty="0" smtClean="0"/>
              <a:t>陽曆農曆不同等級會產生認知與行動衝突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舉例</a:t>
            </a:r>
            <a:r>
              <a:rPr lang="en-US" altLang="zh-CN" dirty="0" smtClean="0"/>
              <a:t>+ 1950 07 13  </a:t>
            </a:r>
            <a:r>
              <a:rPr lang="en-US" altLang="zh-CN" dirty="0" smtClean="0">
                <a:sym typeface="Wingdings" pitchFamily="2" charset="2"/>
              </a:rPr>
              <a:t>26/8    </a:t>
            </a:r>
            <a:r>
              <a:rPr lang="zh-CN" altLang="en-US" dirty="0" smtClean="0">
                <a:sym typeface="Wingdings" pitchFamily="2" charset="2"/>
              </a:rPr>
              <a:t>一級</a:t>
            </a:r>
            <a:endParaRPr lang="en-US" altLang="zh-CN" dirty="0" smtClean="0">
              <a:sym typeface="Wingdings" pitchFamily="2" charset="2"/>
            </a:endParaRPr>
          </a:p>
          <a:p>
            <a:pPr lvl="1">
              <a:buNone/>
            </a:pPr>
            <a:r>
              <a:rPr lang="en-US" altLang="zh-CN" dirty="0" smtClean="0">
                <a:sym typeface="Wingdings" pitchFamily="2" charset="2"/>
              </a:rPr>
              <a:t>             -  1950  05 29 31/4    </a:t>
            </a:r>
            <a:r>
              <a:rPr lang="zh-CN" altLang="en-US" dirty="0" smtClean="0">
                <a:sym typeface="Wingdings" pitchFamily="2" charset="2"/>
              </a:rPr>
              <a:t>二級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zh-CN" altLang="en-US" dirty="0" smtClean="0">
                <a:sym typeface="Wingdings" pitchFamily="2" charset="2"/>
              </a:rPr>
              <a:t>中年</a:t>
            </a:r>
            <a:r>
              <a:rPr lang="en-US" altLang="zh-CN" dirty="0" smtClean="0">
                <a:sym typeface="Wingdings" pitchFamily="2" charset="2"/>
              </a:rPr>
              <a:t>+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22/4</a:t>
            </a:r>
            <a:r>
              <a:rPr lang="en-US" altLang="zh-CN" dirty="0" smtClean="0">
                <a:sym typeface="Wingdings" pitchFamily="2" charset="2"/>
              </a:rPr>
              <a:t>    2</a:t>
            </a:r>
            <a:r>
              <a:rPr lang="zh-CN" altLang="en-US" dirty="0" smtClean="0">
                <a:sym typeface="Wingdings" pitchFamily="2" charset="2"/>
              </a:rPr>
              <a:t>級   </a:t>
            </a:r>
            <a:r>
              <a:rPr lang="en-US" altLang="zh-CN" dirty="0" smtClean="0">
                <a:sym typeface="Wingdings" pitchFamily="2" charset="2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20/2</a:t>
            </a:r>
            <a:r>
              <a:rPr lang="en-US" altLang="zh-CN" dirty="0" smtClean="0">
                <a:sym typeface="Wingdings" pitchFamily="2" charset="2"/>
              </a:rPr>
              <a:t>  7</a:t>
            </a:r>
            <a:r>
              <a:rPr lang="zh-CN" altLang="en-US" dirty="0" smtClean="0">
                <a:sym typeface="Wingdings" pitchFamily="2" charset="2"/>
              </a:rPr>
              <a:t>級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r>
              <a:rPr lang="zh-CN" altLang="en-US" dirty="0" smtClean="0">
                <a:sym typeface="Wingdings" pitchFamily="2" charset="2"/>
              </a:rPr>
              <a:t>晚年</a:t>
            </a:r>
            <a:r>
              <a:rPr lang="en-US" altLang="zh-CN" dirty="0" smtClean="0">
                <a:sym typeface="Wingdings" pitchFamily="2" charset="2"/>
              </a:rPr>
              <a:t>+15/6    2</a:t>
            </a:r>
            <a:r>
              <a:rPr lang="zh-CN" altLang="en-US" dirty="0" smtClean="0">
                <a:sym typeface="Wingdings" pitchFamily="2" charset="2"/>
              </a:rPr>
              <a:t>級   </a:t>
            </a:r>
            <a:r>
              <a:rPr lang="en-US" altLang="zh-CN" dirty="0" smtClean="0">
                <a:sym typeface="Wingdings" pitchFamily="2" charset="2"/>
              </a:rPr>
              <a:t>-15/6     2</a:t>
            </a:r>
            <a:r>
              <a:rPr lang="zh-CN" altLang="en-US" dirty="0" smtClean="0">
                <a:sym typeface="Wingdings" pitchFamily="2" charset="2"/>
              </a:rPr>
              <a:t>級</a:t>
            </a:r>
            <a:endParaRPr lang="en-US" altLang="zh-CN" dirty="0" smtClean="0"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  <a:p>
            <a:pPr lvl="1"/>
            <a:endParaRPr lang="en-US" altLang="zh-CN" dirty="0" smtClean="0">
              <a:sym typeface="Wingdings" pitchFamily="2" charset="2"/>
            </a:endParaRPr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1142</TotalTime>
  <Words>3805</Words>
  <Application>Microsoft Office PowerPoint</Application>
  <PresentationFormat>全屏显示(4:3)</PresentationFormat>
  <Paragraphs>234</Paragraphs>
  <Slides>19</Slides>
  <Notes>19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龙腾四海</vt:lpstr>
      <vt:lpstr>人生第二春怎麼走？</vt:lpstr>
      <vt:lpstr>前言</vt:lpstr>
      <vt:lpstr>大綱</vt:lpstr>
      <vt:lpstr>業力、能量、生命藍圖或方程式</vt:lpstr>
      <vt:lpstr>幻灯片 5</vt:lpstr>
      <vt:lpstr>生命密碼能量運用的領域</vt:lpstr>
      <vt:lpstr>如何看懂生命能量的藍圖</vt:lpstr>
      <vt:lpstr>農曆陽曆代表什麼？</vt:lpstr>
      <vt:lpstr>靈魂（業力帶來）的等級</vt:lpstr>
      <vt:lpstr>幻灯片 10</vt:lpstr>
      <vt:lpstr>主命數、階段數揭示什麼秘密？</vt:lpstr>
      <vt:lpstr>舉例說明</vt:lpstr>
      <vt:lpstr>幻灯片 13</vt:lpstr>
      <vt:lpstr>老年階段數代表的意義</vt:lpstr>
      <vt:lpstr>幻灯片 15</vt:lpstr>
      <vt:lpstr>幻灯片 16</vt:lpstr>
      <vt:lpstr>幻灯片 17</vt:lpstr>
      <vt:lpstr>數字對照器官系統參考</vt:lpstr>
      <vt:lpstr>敬請指教!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人生第二春怎麼走？</dc:title>
  <dc:creator>Jerry Tsai</dc:creator>
  <cp:lastModifiedBy>jerry</cp:lastModifiedBy>
  <cp:revision>107</cp:revision>
  <dcterms:created xsi:type="dcterms:W3CDTF">2016-09-19T12:27:48Z</dcterms:created>
  <dcterms:modified xsi:type="dcterms:W3CDTF">2016-10-04T03:49:39Z</dcterms:modified>
</cp:coreProperties>
</file>