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3"/>
  </p:notesMasterIdLst>
  <p:handoutMasterIdLst>
    <p:handoutMasterId r:id="rId44"/>
  </p:handoutMasterIdLst>
  <p:sldIdLst>
    <p:sldId id="256" r:id="rId2"/>
    <p:sldId id="278" r:id="rId3"/>
    <p:sldId id="279" r:id="rId4"/>
    <p:sldId id="286" r:id="rId5"/>
    <p:sldId id="257" r:id="rId6"/>
    <p:sldId id="258" r:id="rId7"/>
    <p:sldId id="303" r:id="rId8"/>
    <p:sldId id="304" r:id="rId9"/>
    <p:sldId id="305" r:id="rId10"/>
    <p:sldId id="306" r:id="rId11"/>
    <p:sldId id="307" r:id="rId12"/>
    <p:sldId id="308" r:id="rId13"/>
    <p:sldId id="259" r:id="rId14"/>
    <p:sldId id="260" r:id="rId15"/>
    <p:sldId id="281" r:id="rId16"/>
    <p:sldId id="282" r:id="rId17"/>
    <p:sldId id="299" r:id="rId18"/>
    <p:sldId id="300" r:id="rId19"/>
    <p:sldId id="283" r:id="rId20"/>
    <p:sldId id="298" r:id="rId21"/>
    <p:sldId id="280" r:id="rId22"/>
    <p:sldId id="284" r:id="rId23"/>
    <p:sldId id="285" r:id="rId24"/>
    <p:sldId id="261" r:id="rId25"/>
    <p:sldId id="263" r:id="rId26"/>
    <p:sldId id="262" r:id="rId27"/>
    <p:sldId id="264" r:id="rId28"/>
    <p:sldId id="291" r:id="rId29"/>
    <p:sldId id="290" r:id="rId30"/>
    <p:sldId id="289" r:id="rId31"/>
    <p:sldId id="297" r:id="rId32"/>
    <p:sldId id="301" r:id="rId33"/>
    <p:sldId id="302" r:id="rId34"/>
    <p:sldId id="292" r:id="rId35"/>
    <p:sldId id="294" r:id="rId36"/>
    <p:sldId id="295" r:id="rId37"/>
    <p:sldId id="287" r:id="rId38"/>
    <p:sldId id="293" r:id="rId39"/>
    <p:sldId id="288" r:id="rId40"/>
    <p:sldId id="265" r:id="rId41"/>
    <p:sldId id="296" r:id="rId42"/>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87" autoAdjust="0"/>
    <p:restoredTop sz="86340" autoAdjust="0"/>
  </p:normalViewPr>
  <p:slideViewPr>
    <p:cSldViewPr>
      <p:cViewPr>
        <p:scale>
          <a:sx n="82" d="100"/>
          <a:sy n="82" d="100"/>
        </p:scale>
        <p:origin x="-2454" y="-708"/>
      </p:cViewPr>
      <p:guideLst>
        <p:guide orient="horz" pos="2160"/>
        <p:guide pos="2880"/>
      </p:guideLst>
    </p:cSldViewPr>
  </p:slideViewPr>
  <p:outlineViewPr>
    <p:cViewPr>
      <p:scale>
        <a:sx n="33" d="100"/>
        <a:sy n="33" d="100"/>
      </p:scale>
      <p:origin x="0" y="1050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3B692B7-9F85-46BD-A1EA-C2F2F80FC5AE}" type="datetimeFigureOut">
              <a:rPr lang="zh-TW" altLang="en-US" smtClean="0"/>
              <a:pPr/>
              <a:t>2016/05/13</a:t>
            </a:fld>
            <a:endParaRPr lang="zh-TW" altLang="en-US"/>
          </a:p>
        </p:txBody>
      </p:sp>
      <p:sp>
        <p:nvSpPr>
          <p:cNvPr id="4" name="頁尾版面配置區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zh-TW" altLang="en-US"/>
          </a:p>
        </p:txBody>
      </p:sp>
      <p:sp>
        <p:nvSpPr>
          <p:cNvPr id="5" name="投影片編號版面配置區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A379B84-6EE9-49DE-BA70-19416BD84367}" type="slidenum">
              <a:rPr lang="zh-TW" altLang="en-US" smtClean="0"/>
              <a:pPr/>
              <a:t>‹#›</a:t>
            </a:fld>
            <a:endParaRPr lang="zh-TW" altLang="en-US"/>
          </a:p>
        </p:txBody>
      </p:sp>
    </p:spTree>
    <p:extLst>
      <p:ext uri="{BB962C8B-B14F-4D97-AF65-F5344CB8AC3E}">
        <p14:creationId xmlns="" xmlns:p14="http://schemas.microsoft.com/office/powerpoint/2010/main" val="239295246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2160E3C-5967-4E1A-BAB7-195728DBBE73}" type="datetimeFigureOut">
              <a:rPr lang="zh-TW" altLang="en-US" smtClean="0"/>
              <a:pPr/>
              <a:t>2016/05/13</a:t>
            </a:fld>
            <a:endParaRPr lang="zh-TW" altLang="en-US"/>
          </a:p>
        </p:txBody>
      </p:sp>
      <p:sp>
        <p:nvSpPr>
          <p:cNvPr id="4" name="投影片圖像版面配置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頁尾版面配置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D4259D6-06EE-40C9-98BB-C695C267CF50}" type="slidenum">
              <a:rPr lang="zh-TW" altLang="en-US" smtClean="0"/>
              <a:pPr/>
              <a:t>‹#›</a:t>
            </a:fld>
            <a:endParaRPr lang="zh-TW" altLang="en-US"/>
          </a:p>
        </p:txBody>
      </p:sp>
    </p:spTree>
    <p:extLst>
      <p:ext uri="{BB962C8B-B14F-4D97-AF65-F5344CB8AC3E}">
        <p14:creationId xmlns="" xmlns:p14="http://schemas.microsoft.com/office/powerpoint/2010/main" val="41984154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fld id="{9D4259D6-06EE-40C9-98BB-C695C267CF50}" type="slidenum">
              <a:rPr lang="zh-TW" altLang="en-US" smtClean="0"/>
              <a:pPr/>
              <a:t>1</a:t>
            </a:fld>
            <a:endParaRPr lang="zh-TW"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fld id="{9D4259D6-06EE-40C9-98BB-C695C267CF50}" type="slidenum">
              <a:rPr lang="zh-TW" altLang="en-US" smtClean="0"/>
              <a:pPr/>
              <a:t>16</a:t>
            </a:fld>
            <a:endParaRPr lang="zh-TW"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fld id="{9D4259D6-06EE-40C9-98BB-C695C267CF50}" type="slidenum">
              <a:rPr lang="zh-TW" altLang="en-US" smtClean="0"/>
              <a:pPr/>
              <a:t>19</a:t>
            </a:fld>
            <a:endParaRPr lang="zh-TW"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fld id="{9D4259D6-06EE-40C9-98BB-C695C267CF50}" type="slidenum">
              <a:rPr lang="zh-TW" altLang="en-US" smtClean="0"/>
              <a:pPr/>
              <a:t>21</a:t>
            </a:fld>
            <a:endParaRPr lang="zh-TW"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fld id="{9D4259D6-06EE-40C9-98BB-C695C267CF50}" type="slidenum">
              <a:rPr lang="zh-TW" altLang="en-US" smtClean="0"/>
              <a:pPr/>
              <a:t>22</a:t>
            </a:fld>
            <a:endParaRPr lang="zh-TW"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fld id="{9D4259D6-06EE-40C9-98BB-C695C267CF50}" type="slidenum">
              <a:rPr lang="zh-TW" altLang="en-US" smtClean="0"/>
              <a:pPr/>
              <a:t>23</a:t>
            </a:fld>
            <a:endParaRPr lang="zh-TW"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fld id="{9D4259D6-06EE-40C9-98BB-C695C267CF50}" type="slidenum">
              <a:rPr lang="zh-TW" altLang="en-US" smtClean="0"/>
              <a:pPr/>
              <a:t>24</a:t>
            </a:fld>
            <a:endParaRPr lang="zh-TW"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fld id="{9D4259D6-06EE-40C9-98BB-C695C267CF50}" type="slidenum">
              <a:rPr lang="zh-TW" altLang="en-US" smtClean="0"/>
              <a:pPr/>
              <a:t>25</a:t>
            </a:fld>
            <a:endParaRPr lang="zh-TW"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dirty="0"/>
          </a:p>
        </p:txBody>
      </p:sp>
      <p:sp>
        <p:nvSpPr>
          <p:cNvPr id="4" name="投影片編號版面配置區 3"/>
          <p:cNvSpPr>
            <a:spLocks noGrp="1"/>
          </p:cNvSpPr>
          <p:nvPr>
            <p:ph type="sldNum" sz="quarter" idx="10"/>
          </p:nvPr>
        </p:nvSpPr>
        <p:spPr/>
        <p:txBody>
          <a:bodyPr/>
          <a:lstStyle/>
          <a:p>
            <a:fld id="{9D4259D6-06EE-40C9-98BB-C695C267CF50}" type="slidenum">
              <a:rPr lang="zh-TW" altLang="en-US" smtClean="0"/>
              <a:pPr/>
              <a:t>26</a:t>
            </a:fld>
            <a:endParaRPr lang="zh-TW"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dirty="0"/>
          </a:p>
        </p:txBody>
      </p:sp>
      <p:sp>
        <p:nvSpPr>
          <p:cNvPr id="4" name="投影片編號版面配置區 3"/>
          <p:cNvSpPr>
            <a:spLocks noGrp="1"/>
          </p:cNvSpPr>
          <p:nvPr>
            <p:ph type="sldNum" sz="quarter" idx="10"/>
          </p:nvPr>
        </p:nvSpPr>
        <p:spPr/>
        <p:txBody>
          <a:bodyPr/>
          <a:lstStyle/>
          <a:p>
            <a:fld id="{9D4259D6-06EE-40C9-98BB-C695C267CF50}" type="slidenum">
              <a:rPr lang="zh-TW" altLang="en-US" smtClean="0"/>
              <a:pPr/>
              <a:t>27</a:t>
            </a:fld>
            <a:endParaRPr lang="zh-TW"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fld id="{9D4259D6-06EE-40C9-98BB-C695C267CF50}" type="slidenum">
              <a:rPr lang="zh-TW" altLang="en-US" smtClean="0"/>
              <a:pPr/>
              <a:t>28</a:t>
            </a:fld>
            <a:endParaRPr lang="zh-TW"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lnSpcReduction="10000"/>
          </a:bodyPr>
          <a:lstStyle/>
          <a:p>
            <a:pPr marL="0" marR="0" indent="0" algn="l" defTabSz="914400" rtl="0" eaLnBrk="1" fontAlgn="auto" latinLnBrk="1" hangingPunct="1">
              <a:lnSpc>
                <a:spcPct val="100000"/>
              </a:lnSpc>
              <a:spcBef>
                <a:spcPts val="0"/>
              </a:spcBef>
              <a:spcAft>
                <a:spcPts val="0"/>
              </a:spcAft>
              <a:buClrTx/>
              <a:buSzTx/>
              <a:buFontTx/>
              <a:buNone/>
              <a:tabLst/>
              <a:defRPr/>
            </a:pPr>
            <a:r>
              <a:rPr lang="zh-TW" altLang="zh-TW" sz="2800" dirty="0" smtClean="0"/>
              <a:t>「</a:t>
            </a:r>
            <a:endParaRPr lang="zh-TW" altLang="zh-TW" sz="2800" kern="1200" dirty="0">
              <a:solidFill>
                <a:schemeClr val="tx1"/>
              </a:solidFill>
              <a:latin typeface="+mn-lt"/>
              <a:ea typeface="+mn-ea"/>
              <a:cs typeface="+mn-cs"/>
            </a:endParaRPr>
          </a:p>
        </p:txBody>
      </p:sp>
      <p:sp>
        <p:nvSpPr>
          <p:cNvPr id="4" name="投影片編號版面配置區 3"/>
          <p:cNvSpPr>
            <a:spLocks noGrp="1"/>
          </p:cNvSpPr>
          <p:nvPr>
            <p:ph type="sldNum" sz="quarter" idx="10"/>
          </p:nvPr>
        </p:nvSpPr>
        <p:spPr/>
        <p:txBody>
          <a:bodyPr/>
          <a:lstStyle/>
          <a:p>
            <a:fld id="{9D4259D6-06EE-40C9-98BB-C695C267CF50}" type="slidenum">
              <a:rPr lang="zh-TW" altLang="en-US" smtClean="0"/>
              <a:pPr/>
              <a:t>2</a:t>
            </a:fld>
            <a:endParaRPr lang="zh-TW"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dirty="0"/>
          </a:p>
        </p:txBody>
      </p:sp>
      <p:sp>
        <p:nvSpPr>
          <p:cNvPr id="4" name="投影片編號版面配置區 3"/>
          <p:cNvSpPr>
            <a:spLocks noGrp="1"/>
          </p:cNvSpPr>
          <p:nvPr>
            <p:ph type="sldNum" sz="quarter" idx="10"/>
          </p:nvPr>
        </p:nvSpPr>
        <p:spPr/>
        <p:txBody>
          <a:bodyPr/>
          <a:lstStyle/>
          <a:p>
            <a:fld id="{9D4259D6-06EE-40C9-98BB-C695C267CF50}" type="slidenum">
              <a:rPr lang="zh-TW" altLang="en-US" smtClean="0"/>
              <a:pPr/>
              <a:t>29</a:t>
            </a:fld>
            <a:endParaRPr lang="zh-TW"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fld id="{9D4259D6-06EE-40C9-98BB-C695C267CF50}" type="slidenum">
              <a:rPr lang="zh-TW" altLang="en-US" smtClean="0"/>
              <a:pPr/>
              <a:t>30</a:t>
            </a:fld>
            <a:endParaRPr lang="zh-TW"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fld id="{9D4259D6-06EE-40C9-98BB-C695C267CF50}" type="slidenum">
              <a:rPr lang="zh-TW" altLang="en-US" smtClean="0"/>
              <a:pPr/>
              <a:t>34</a:t>
            </a:fld>
            <a:endParaRPr lang="zh-TW"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fld id="{9D4259D6-06EE-40C9-98BB-C695C267CF50}" type="slidenum">
              <a:rPr lang="zh-TW" altLang="en-US" smtClean="0"/>
              <a:pPr/>
              <a:t>35</a:t>
            </a:fld>
            <a:endParaRPr lang="zh-TW"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fld id="{9D4259D6-06EE-40C9-98BB-C695C267CF50}" type="slidenum">
              <a:rPr lang="zh-TW" altLang="en-US" smtClean="0"/>
              <a:pPr/>
              <a:t>36</a:t>
            </a:fld>
            <a:endParaRPr lang="zh-TW"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fld id="{9D4259D6-06EE-40C9-98BB-C695C267CF50}" type="slidenum">
              <a:rPr lang="zh-TW" altLang="en-US" smtClean="0"/>
              <a:pPr/>
              <a:t>37</a:t>
            </a:fld>
            <a:endParaRPr lang="zh-TW"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fld id="{9D4259D6-06EE-40C9-98BB-C695C267CF50}" type="slidenum">
              <a:rPr lang="zh-TW" altLang="en-US" smtClean="0"/>
              <a:pPr/>
              <a:t>38</a:t>
            </a:fld>
            <a:endParaRPr lang="zh-TW"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fld id="{9D4259D6-06EE-40C9-98BB-C695C267CF50}" type="slidenum">
              <a:rPr lang="zh-TW" altLang="en-US" smtClean="0"/>
              <a:pPr/>
              <a:t>39</a:t>
            </a:fld>
            <a:endParaRPr lang="zh-TW"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dirty="0"/>
          </a:p>
        </p:txBody>
      </p:sp>
      <p:sp>
        <p:nvSpPr>
          <p:cNvPr id="4" name="投影片編號版面配置區 3"/>
          <p:cNvSpPr>
            <a:spLocks noGrp="1"/>
          </p:cNvSpPr>
          <p:nvPr>
            <p:ph type="sldNum" sz="quarter" idx="10"/>
          </p:nvPr>
        </p:nvSpPr>
        <p:spPr/>
        <p:txBody>
          <a:bodyPr/>
          <a:lstStyle/>
          <a:p>
            <a:fld id="{9D4259D6-06EE-40C9-98BB-C695C267CF50}" type="slidenum">
              <a:rPr lang="zh-TW" altLang="en-US" smtClean="0"/>
              <a:pPr/>
              <a:t>40</a:t>
            </a:fld>
            <a:endParaRPr lang="zh-TW" alt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fld id="{9D4259D6-06EE-40C9-98BB-C695C267CF50}" type="slidenum">
              <a:rPr lang="zh-TW" altLang="en-US" smtClean="0"/>
              <a:pPr/>
              <a:t>41</a:t>
            </a:fld>
            <a:endParaRPr lang="zh-TW"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dirty="0"/>
          </a:p>
        </p:txBody>
      </p:sp>
      <p:sp>
        <p:nvSpPr>
          <p:cNvPr id="4" name="投影片編號版面配置區 3"/>
          <p:cNvSpPr>
            <a:spLocks noGrp="1"/>
          </p:cNvSpPr>
          <p:nvPr>
            <p:ph type="sldNum" sz="quarter" idx="10"/>
          </p:nvPr>
        </p:nvSpPr>
        <p:spPr/>
        <p:txBody>
          <a:bodyPr/>
          <a:lstStyle/>
          <a:p>
            <a:fld id="{9D4259D6-06EE-40C9-98BB-C695C267CF50}" type="slidenum">
              <a:rPr lang="zh-TW" altLang="en-US" smtClean="0"/>
              <a:pPr/>
              <a:t>3</a:t>
            </a:fld>
            <a:endParaRPr lang="zh-TW"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fld id="{9D4259D6-06EE-40C9-98BB-C695C267CF50}" type="slidenum">
              <a:rPr lang="zh-TW" altLang="en-US" smtClean="0"/>
              <a:pPr/>
              <a:t>4</a:t>
            </a:fld>
            <a:endParaRPr lang="zh-TW"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en-US" altLang="zh-TW" dirty="0" smtClean="0"/>
          </a:p>
          <a:p>
            <a:endParaRPr lang="en-US" altLang="zh-TW" dirty="0" smtClean="0"/>
          </a:p>
          <a:p>
            <a:endParaRPr lang="zh-TW" altLang="en-US" dirty="0"/>
          </a:p>
        </p:txBody>
      </p:sp>
      <p:sp>
        <p:nvSpPr>
          <p:cNvPr id="4" name="投影片編號版面配置區 3"/>
          <p:cNvSpPr>
            <a:spLocks noGrp="1"/>
          </p:cNvSpPr>
          <p:nvPr>
            <p:ph type="sldNum" sz="quarter" idx="10"/>
          </p:nvPr>
        </p:nvSpPr>
        <p:spPr/>
        <p:txBody>
          <a:bodyPr/>
          <a:lstStyle/>
          <a:p>
            <a:fld id="{9D4259D6-06EE-40C9-98BB-C695C267CF50}" type="slidenum">
              <a:rPr lang="zh-TW" altLang="en-US" smtClean="0"/>
              <a:pPr/>
              <a:t>5</a:t>
            </a:fld>
            <a:endParaRPr lang="zh-TW"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fld id="{9D4259D6-06EE-40C9-98BB-C695C267CF50}" type="slidenum">
              <a:rPr lang="zh-TW" altLang="en-US" smtClean="0"/>
              <a:pPr/>
              <a:t>6</a:t>
            </a:fld>
            <a:endParaRPr lang="zh-TW"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zh-TW" altLang="zh-TW" sz="1200" kern="1200" dirty="0" smtClean="0">
                <a:solidFill>
                  <a:schemeClr val="tx1"/>
                </a:solidFill>
                <a:latin typeface="+mn-lt"/>
                <a:ea typeface="+mn-ea"/>
                <a:cs typeface="+mn-cs"/>
              </a:rPr>
              <a:t>「鼓動型」媒體與評論者有著鮮明的政黨認同，懷抱強烈的意識形態，所做的新聞處理以及抒發的言論具有明顯的傾向性，視客觀性、平衡性、公正性的新聞專業義理為草芥，致力於形塑人民的認知圖像，並鼓動受眾認同與支持其政治目標，同時將建構新聞議題與建構政治議題視為一體，抱持著具體實踐政治目的的意圖。至於他們所發言論，更是立場一貫鮮明而強烈，而所掌握的言論平台，也是以鼓吹與宣傳既定政治立場及觀點為單一目標，而絕不以開放態度容納多元化意見，因為他們的核心目標宣傳、組織與動員。</a:t>
            </a:r>
            <a:endParaRPr lang="zh-TW" altLang="zh-TW" sz="1200" kern="1200" dirty="0">
              <a:solidFill>
                <a:schemeClr val="tx1"/>
              </a:solidFill>
              <a:latin typeface="+mn-lt"/>
              <a:ea typeface="+mn-ea"/>
              <a:cs typeface="+mn-cs"/>
            </a:endParaRPr>
          </a:p>
        </p:txBody>
      </p:sp>
      <p:sp>
        <p:nvSpPr>
          <p:cNvPr id="4" name="投影片編號版面配置區 3"/>
          <p:cNvSpPr>
            <a:spLocks noGrp="1"/>
          </p:cNvSpPr>
          <p:nvPr>
            <p:ph type="sldNum" sz="quarter" idx="10"/>
          </p:nvPr>
        </p:nvSpPr>
        <p:spPr/>
        <p:txBody>
          <a:bodyPr/>
          <a:lstStyle/>
          <a:p>
            <a:fld id="{9D4259D6-06EE-40C9-98BB-C695C267CF50}" type="slidenum">
              <a:rPr lang="zh-TW" altLang="en-US" smtClean="0"/>
              <a:pPr/>
              <a:t>13</a:t>
            </a:fld>
            <a:endParaRPr lang="zh-TW"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dirty="0"/>
          </a:p>
        </p:txBody>
      </p:sp>
      <p:sp>
        <p:nvSpPr>
          <p:cNvPr id="4" name="投影片編號版面配置區 3"/>
          <p:cNvSpPr>
            <a:spLocks noGrp="1"/>
          </p:cNvSpPr>
          <p:nvPr>
            <p:ph type="sldNum" sz="quarter" idx="10"/>
          </p:nvPr>
        </p:nvSpPr>
        <p:spPr/>
        <p:txBody>
          <a:bodyPr/>
          <a:lstStyle/>
          <a:p>
            <a:fld id="{9D4259D6-06EE-40C9-98BB-C695C267CF50}" type="slidenum">
              <a:rPr lang="zh-TW" altLang="en-US" smtClean="0"/>
              <a:pPr/>
              <a:t>14</a:t>
            </a:fld>
            <a:endParaRPr lang="zh-TW"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fld id="{9D4259D6-06EE-40C9-98BB-C695C267CF50}" type="slidenum">
              <a:rPr lang="zh-TW" altLang="en-US" smtClean="0"/>
              <a:pPr/>
              <a:t>15</a:t>
            </a:fld>
            <a:endParaRPr lang="zh-TW"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zh-TW" altLang="en-US"/>
          </a:p>
        </p:txBody>
      </p:sp>
      <p:sp>
        <p:nvSpPr>
          <p:cNvPr id="4" name="日期版面配置區 3"/>
          <p:cNvSpPr>
            <a:spLocks noGrp="1"/>
          </p:cNvSpPr>
          <p:nvPr>
            <p:ph type="dt" sz="half" idx="10"/>
          </p:nvPr>
        </p:nvSpPr>
        <p:spPr/>
        <p:txBody>
          <a:bodyPr/>
          <a:lstStyle/>
          <a:p>
            <a:fld id="{6A34548C-A9A4-4DB8-AF68-1D7FA7C82F85}" type="datetimeFigureOut">
              <a:rPr lang="zh-TW" altLang="en-US" smtClean="0"/>
              <a:pPr/>
              <a:t>2016/05/13</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5A85FDCA-3BF1-4F9F-AFFD-6EFB8E02DCD8}" type="slidenum">
              <a:rPr lang="zh-TW" altLang="en-US" smtClean="0"/>
              <a:pPr/>
              <a:t>‹#›</a:t>
            </a:fld>
            <a:endParaRPr lang="zh-TW"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6A34548C-A9A4-4DB8-AF68-1D7FA7C82F85}" type="datetimeFigureOut">
              <a:rPr lang="zh-TW" altLang="en-US" smtClean="0"/>
              <a:pPr/>
              <a:t>2016/05/13</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5A85FDCA-3BF1-4F9F-AFFD-6EFB8E02DCD8}" type="slidenum">
              <a:rPr lang="zh-TW" altLang="en-US" smtClean="0"/>
              <a:pPr/>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6A34548C-A9A4-4DB8-AF68-1D7FA7C82F85}" type="datetimeFigureOut">
              <a:rPr lang="zh-TW" altLang="en-US" smtClean="0"/>
              <a:pPr/>
              <a:t>2016/05/13</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5A85FDCA-3BF1-4F9F-AFFD-6EFB8E02DCD8}" type="slidenum">
              <a:rPr lang="zh-TW" altLang="en-US" smtClean="0"/>
              <a:pPr/>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6A34548C-A9A4-4DB8-AF68-1D7FA7C82F85}" type="datetimeFigureOut">
              <a:rPr lang="zh-TW" altLang="en-US" smtClean="0"/>
              <a:pPr/>
              <a:t>2016/05/13</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5A85FDCA-3BF1-4F9F-AFFD-6EFB8E02DCD8}" type="slidenum">
              <a:rPr lang="zh-TW" altLang="en-US" smtClean="0"/>
              <a:pPr/>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日期版面配置區 3"/>
          <p:cNvSpPr>
            <a:spLocks noGrp="1"/>
          </p:cNvSpPr>
          <p:nvPr>
            <p:ph type="dt" sz="half" idx="10"/>
          </p:nvPr>
        </p:nvSpPr>
        <p:spPr/>
        <p:txBody>
          <a:bodyPr/>
          <a:lstStyle/>
          <a:p>
            <a:fld id="{6A34548C-A9A4-4DB8-AF68-1D7FA7C82F85}" type="datetimeFigureOut">
              <a:rPr lang="zh-TW" altLang="en-US" smtClean="0"/>
              <a:pPr/>
              <a:t>2016/05/13</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5A85FDCA-3BF1-4F9F-AFFD-6EFB8E02DCD8}" type="slidenum">
              <a:rPr lang="zh-TW" altLang="en-US" smtClean="0"/>
              <a:pPr/>
              <a:t>‹#›</a:t>
            </a:fld>
            <a:endParaRPr lang="zh-TW"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p:txBody>
          <a:bodyPr/>
          <a:lstStyle/>
          <a:p>
            <a:fld id="{6A34548C-A9A4-4DB8-AF68-1D7FA7C82F85}" type="datetimeFigureOut">
              <a:rPr lang="zh-TW" altLang="en-US" smtClean="0"/>
              <a:pPr/>
              <a:t>2016/05/13</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5A85FDCA-3BF1-4F9F-AFFD-6EFB8E02DCD8}" type="slidenum">
              <a:rPr lang="zh-TW" altLang="en-US" smtClean="0"/>
              <a:pPr/>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6"/>
          <p:cNvSpPr>
            <a:spLocks noGrp="1"/>
          </p:cNvSpPr>
          <p:nvPr>
            <p:ph type="dt" sz="half" idx="10"/>
          </p:nvPr>
        </p:nvSpPr>
        <p:spPr/>
        <p:txBody>
          <a:bodyPr/>
          <a:lstStyle/>
          <a:p>
            <a:fld id="{6A34548C-A9A4-4DB8-AF68-1D7FA7C82F85}" type="datetimeFigureOut">
              <a:rPr lang="zh-TW" altLang="en-US" smtClean="0"/>
              <a:pPr/>
              <a:t>2016/05/13</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5A85FDCA-3BF1-4F9F-AFFD-6EFB8E02DCD8}" type="slidenum">
              <a:rPr lang="zh-TW" altLang="en-US" smtClean="0"/>
              <a:pPr/>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日期版面配置區 2"/>
          <p:cNvSpPr>
            <a:spLocks noGrp="1"/>
          </p:cNvSpPr>
          <p:nvPr>
            <p:ph type="dt" sz="half" idx="10"/>
          </p:nvPr>
        </p:nvSpPr>
        <p:spPr/>
        <p:txBody>
          <a:bodyPr/>
          <a:lstStyle/>
          <a:p>
            <a:fld id="{6A34548C-A9A4-4DB8-AF68-1D7FA7C82F85}" type="datetimeFigureOut">
              <a:rPr lang="zh-TW" altLang="en-US" smtClean="0"/>
              <a:pPr/>
              <a:t>2016/05/13</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5A85FDCA-3BF1-4F9F-AFFD-6EFB8E02DCD8}" type="slidenum">
              <a:rPr lang="zh-TW" altLang="en-US" smtClean="0"/>
              <a:pPr/>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6A34548C-A9A4-4DB8-AF68-1D7FA7C82F85}" type="datetimeFigureOut">
              <a:rPr lang="zh-TW" altLang="en-US" smtClean="0"/>
              <a:pPr/>
              <a:t>2016/05/13</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5A85FDCA-3BF1-4F9F-AFFD-6EFB8E02DCD8}" type="slidenum">
              <a:rPr lang="zh-TW" altLang="en-US" smtClean="0"/>
              <a:pPr/>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6A34548C-A9A4-4DB8-AF68-1D7FA7C82F85}" type="datetimeFigureOut">
              <a:rPr lang="zh-TW" altLang="en-US" smtClean="0"/>
              <a:pPr/>
              <a:t>2016/05/13</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5A85FDCA-3BF1-4F9F-AFFD-6EFB8E02DCD8}" type="slidenum">
              <a:rPr lang="zh-TW" altLang="en-US" smtClean="0"/>
              <a:pPr/>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6A34548C-A9A4-4DB8-AF68-1D7FA7C82F85}" type="datetimeFigureOut">
              <a:rPr lang="zh-TW" altLang="en-US" smtClean="0"/>
              <a:pPr/>
              <a:t>2016/05/13</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5A85FDCA-3BF1-4F9F-AFFD-6EFB8E02DCD8}" type="slidenum">
              <a:rPr lang="zh-TW" altLang="en-US" smtClean="0"/>
              <a:pPr/>
              <a:t>‹#›</a:t>
            </a:fld>
            <a:endParaRPr lang="zh-TW"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34548C-A9A4-4DB8-AF68-1D7FA7C82F85}" type="datetimeFigureOut">
              <a:rPr lang="zh-TW" altLang="en-US" smtClean="0"/>
              <a:pPr/>
              <a:t>2016/05/13</a:t>
            </a:fld>
            <a:endParaRPr lang="zh-TW" altLang="en-US"/>
          </a:p>
        </p:txBody>
      </p:sp>
      <p:sp>
        <p:nvSpPr>
          <p:cNvPr id="5" name="頁尾版面配置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p>
        </p:txBody>
      </p:sp>
      <p:sp>
        <p:nvSpPr>
          <p:cNvPr id="6" name="投影片編號版面配置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85FDCA-3BF1-4F9F-AFFD-6EFB8E02DCD8}" type="slidenum">
              <a:rPr lang="zh-TW" altLang="en-US" smtClean="0"/>
              <a:pPr/>
              <a:t>‹#›</a:t>
            </a:fld>
            <a:endParaRPr lang="zh-TW" altLang="en-US"/>
          </a:p>
        </p:txBody>
      </p:sp>
      <p:pic>
        <p:nvPicPr>
          <p:cNvPr id="7" name="圖片 6" descr="參訪ppt_720x960.jpg"/>
          <p:cNvPicPr>
            <a:picLocks noChangeAspect="1"/>
          </p:cNvPicPr>
          <p:nvPr userDrawn="1"/>
        </p:nvPicPr>
        <p:blipFill>
          <a:blip r:embed="rId13" cstate="print"/>
          <a:stretch>
            <a:fillRect/>
          </a:stretch>
        </p:blipFill>
        <p:spPr>
          <a:xfrm>
            <a:off x="4560" y="0"/>
            <a:ext cx="9134880" cy="685800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8" Type="http://schemas.openxmlformats.org/officeDocument/2006/relationships/hyperlink" Target="http://zh.wikipedia.org/wiki/%E9%A6%AC%E4%BE%86%E8%A5%BF%E4%BA%9E" TargetMode="External"/><Relationship Id="rId13" Type="http://schemas.openxmlformats.org/officeDocument/2006/relationships/hyperlink" Target="http://zh.wikipedia.org/wiki/%E4%BA%9E%E5%A4%AA" TargetMode="External"/><Relationship Id="rId18" Type="http://schemas.openxmlformats.org/officeDocument/2006/relationships/hyperlink" Target="http://zh.wikipedia.org/wiki/%E7%BE%8E%E5%9C%8B" TargetMode="External"/><Relationship Id="rId3" Type="http://schemas.openxmlformats.org/officeDocument/2006/relationships/hyperlink" Target="http://zh.wikipedia.org/w/index.php?title=%E6%84%9B%E5%BE%B7%E6%9B%BC%E5%85%AC%E9%97%9C%E5%85%AC%E5%8F%B8&amp;action=edit&amp;redlink=1" TargetMode="External"/><Relationship Id="rId7" Type="http://schemas.openxmlformats.org/officeDocument/2006/relationships/hyperlink" Target="http://zh.wikipedia.org/wiki/%E6%97%A5%E6%9C%AC" TargetMode="External"/><Relationship Id="rId12" Type="http://schemas.openxmlformats.org/officeDocument/2006/relationships/hyperlink" Target="http://zh.wikipedia.org/wiki/%E5%9C%8B%E5%AE%B6" TargetMode="External"/><Relationship Id="rId17" Type="http://schemas.openxmlformats.org/officeDocument/2006/relationships/hyperlink" Target="http://zh.wikipedia.org/wiki/%E6%96%B0%E8%81%9E%E8%87%AA%E7%94%B1" TargetMode="External"/><Relationship Id="rId2" Type="http://schemas.openxmlformats.org/officeDocument/2006/relationships/notesSlide" Target="../notesSlides/notesSlide16.xml"/><Relationship Id="rId16" Type="http://schemas.openxmlformats.org/officeDocument/2006/relationships/hyperlink" Target="http://zh.wikipedia.org/wiki/%E7%84%A1%E7%96%86%E7%95%8C%E8%A8%98%E8%80%85" TargetMode="External"/><Relationship Id="rId1" Type="http://schemas.openxmlformats.org/officeDocument/2006/relationships/slideLayout" Target="../slideLayouts/slideLayout2.xml"/><Relationship Id="rId6" Type="http://schemas.openxmlformats.org/officeDocument/2006/relationships/hyperlink" Target="http://zh.wikipedia.org/wiki/%E5%8D%B0%E5%BA%A6" TargetMode="External"/><Relationship Id="rId11" Type="http://schemas.openxmlformats.org/officeDocument/2006/relationships/hyperlink" Target="http://zh.wikipedia.org/wiki/%E5%8F%B0%E7%81%A3" TargetMode="External"/><Relationship Id="rId5" Type="http://schemas.openxmlformats.org/officeDocument/2006/relationships/hyperlink" Target="http://zh.wikipedia.org/wiki/%E4%B8%AD%E5%8D%8E%E4%BA%BA%E6%B0%91%E5%85%B1%E5%92%8C%E5%9B%BD" TargetMode="External"/><Relationship Id="rId15" Type="http://schemas.openxmlformats.org/officeDocument/2006/relationships/hyperlink" Target="http://zh.wikipedia.org/wiki/%E6%B3%95%E5%9C%8B" TargetMode="External"/><Relationship Id="rId10" Type="http://schemas.openxmlformats.org/officeDocument/2006/relationships/hyperlink" Target="http://zh.wikipedia.org/wiki/%E6%96%B0%E5%8A%A0%E5%9D%A1" TargetMode="External"/><Relationship Id="rId4" Type="http://schemas.openxmlformats.org/officeDocument/2006/relationships/hyperlink" Target="http://zh.wikipedia.org/wiki/%E6%BE%B3%E6%B4%B2" TargetMode="External"/><Relationship Id="rId9" Type="http://schemas.openxmlformats.org/officeDocument/2006/relationships/hyperlink" Target="http://zh.wikipedia.org/wiki/%E5%8D%97%E9%9F%93" TargetMode="External"/><Relationship Id="rId14" Type="http://schemas.openxmlformats.org/officeDocument/2006/relationships/hyperlink" Target="http://zh.wikipedia.org/wiki/%E7%B8%BD%E8%A3%81" TargetMode="Externa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hyperlink" Target="http://wiki.mbalib.com/w/index.php?title=E%C2%B7Noelle-Neumann&amp;action=edit" TargetMode="External"/><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683568" y="1700808"/>
            <a:ext cx="7774632" cy="2187675"/>
          </a:xfrm>
        </p:spPr>
        <p:txBody>
          <a:bodyPr>
            <a:normAutofit fontScale="90000"/>
          </a:bodyPr>
          <a:lstStyle/>
          <a:p>
            <a:r>
              <a:rPr lang="en-US" altLang="zh-TW" sz="4000" dirty="0" smtClean="0"/>
              <a:t/>
            </a:r>
            <a:br>
              <a:rPr lang="en-US" altLang="zh-TW" sz="4000" dirty="0" smtClean="0"/>
            </a:br>
            <a:r>
              <a:rPr lang="zh-TW" altLang="en-US" sz="4000" dirty="0" smtClean="0"/>
              <a:t>臺灣新聞媒體的專業實踐及其危機</a:t>
            </a:r>
            <a:r>
              <a:rPr lang="en-US" altLang="zh-TW" sz="4000" dirty="0" smtClean="0"/>
              <a:t/>
            </a:r>
            <a:br>
              <a:rPr lang="en-US" altLang="zh-TW" sz="4000" dirty="0" smtClean="0"/>
            </a:br>
            <a:endParaRPr lang="zh-TW" altLang="en-US" sz="4000" dirty="0"/>
          </a:p>
        </p:txBody>
      </p:sp>
      <p:sp>
        <p:nvSpPr>
          <p:cNvPr id="3" name="副標題 2"/>
          <p:cNvSpPr>
            <a:spLocks noGrp="1"/>
          </p:cNvSpPr>
          <p:nvPr>
            <p:ph type="subTitle" idx="1"/>
          </p:nvPr>
        </p:nvSpPr>
        <p:spPr>
          <a:xfrm>
            <a:off x="1403648" y="4509120"/>
            <a:ext cx="6400800" cy="1752600"/>
          </a:xfrm>
        </p:spPr>
        <p:txBody>
          <a:bodyPr/>
          <a:lstStyle/>
          <a:p>
            <a:r>
              <a:rPr lang="zh-TW" altLang="en-US" sz="2400" smtClean="0"/>
              <a:t>主講人：陳國祥</a:t>
            </a:r>
            <a:r>
              <a:rPr lang="en-US" altLang="zh-TW" sz="2400" smtClean="0"/>
              <a:t>﹝</a:t>
            </a:r>
            <a:r>
              <a:rPr lang="zh-TW" altLang="en-US" sz="2400" smtClean="0"/>
              <a:t>中央社董事長</a:t>
            </a:r>
            <a:r>
              <a:rPr lang="en-US" altLang="zh-TW" sz="2400" smtClean="0"/>
              <a:t>﹞</a:t>
            </a:r>
            <a:endParaRPr lang="zh-TW" altLang="en-US" sz="24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normAutofit fontScale="92500" lnSpcReduction="10000"/>
          </a:bodyPr>
          <a:lstStyle/>
          <a:p>
            <a:r>
              <a:rPr lang="zh-TW" altLang="zh-TW" dirty="0" smtClean="0"/>
              <a:t>二、 鼓吹型新聞理念雖反對新聞人侷限於純粹的旁觀者立場，而鼓勵記者成為積極的參與者，但不否認新聞專業意理強調的客觀性，因為新聞的本源是事實，唯有實踐了客觀報導，才能符合真實性的要求。鼓動型的媒體和評論者，是以操弄受眾的認知與態度為能事，全然依據主觀意志選擇新聞與評論的題材、角度、觀點，將新聞玩弄於股掌之中，枉顧客觀、平衡、公正，甚至連事實的真相也不顧，極盡歪曲、栽贓與汙衊之能事。</a:t>
            </a:r>
          </a:p>
          <a:p>
            <a:endParaRPr lang="zh-TW" alt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normAutofit fontScale="92500" lnSpcReduction="20000"/>
          </a:bodyPr>
          <a:lstStyle/>
          <a:p>
            <a:r>
              <a:rPr lang="zh-TW" altLang="zh-TW" dirty="0" smtClean="0"/>
              <a:t>三、鼓吹型新聞學體雖然強調新聞人應做參與者而非全然的旁觀者，但也知謹守專業分際，不偏離新聞專業規範以及媒體的角色分際，以免誤導民眾對公共事務的認知與判斷。而且，新聞與評論涇渭分明，主觀性意見不可侵擾新聞報導。</a:t>
            </a:r>
          </a:p>
          <a:p>
            <a:r>
              <a:rPr lang="zh-TW" altLang="zh-TW" dirty="0" smtClean="0"/>
              <a:t>鼓動型媒體的新聞經常夾敘夾議，甚至評論凌駕新聞，新聞價值的判斷全然受制於主觀性政治立場，每以黨派觀點去選擇新聞並做政治性加工，甚至做扭曲性處理。而評論之主觀、武斷，萬事不離其宗。</a:t>
            </a:r>
            <a:endParaRPr lang="zh-TW" altLang="zh-TW"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r>
              <a:rPr lang="zh-TW" altLang="zh-TW" dirty="0" smtClean="0"/>
              <a:t> 四、從目的性以觀，鼓吹型新聞學以追求進步與公義為職志，而鼓動型媒體與評論者則以參與政治鬥爭微意念，因此把紛雜繁複的政治社會現象與評價系統簡化為兩極化，不斷激化政治與社會的二元對峙，助長偏狹的單面性思維模式與價值觀念，更限縮了政治上的包容空間。</a:t>
            </a:r>
          </a:p>
          <a:p>
            <a:r>
              <a:rPr lang="en-US" altLang="zh-TW" smtClean="0"/>
              <a:t> </a:t>
            </a:r>
            <a:endParaRPr lang="zh-TW" altLang="zh-TW"/>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557808"/>
            <a:ext cx="8229600" cy="1143000"/>
          </a:xfrm>
        </p:spPr>
        <p:txBody>
          <a:bodyPr>
            <a:normAutofit/>
          </a:bodyPr>
          <a:lstStyle/>
          <a:p>
            <a:r>
              <a:rPr lang="zh-TW" altLang="en-US" sz="3200" smtClean="0"/>
              <a:t>新聞媒體背離專業精神的情狀</a:t>
            </a:r>
            <a:endParaRPr lang="zh-TW" altLang="en-US" sz="3200" dirty="0"/>
          </a:p>
        </p:txBody>
      </p:sp>
      <p:sp>
        <p:nvSpPr>
          <p:cNvPr id="3" name="內容版面配置區 2"/>
          <p:cNvSpPr>
            <a:spLocks noGrp="1"/>
          </p:cNvSpPr>
          <p:nvPr>
            <p:ph idx="1"/>
          </p:nvPr>
        </p:nvSpPr>
        <p:spPr>
          <a:xfrm>
            <a:off x="457200" y="1999381"/>
            <a:ext cx="8229600" cy="4525963"/>
          </a:xfrm>
        </p:spPr>
        <p:txBody>
          <a:bodyPr>
            <a:normAutofit/>
          </a:bodyPr>
          <a:lstStyle/>
          <a:p>
            <a:pPr algn="ctr">
              <a:buNone/>
            </a:pPr>
            <a:r>
              <a:rPr lang="zh-TW" altLang="en-US" sz="2400" smtClean="0"/>
              <a:t>一、 政媒複合體導致媒體的傳播功能偏差</a:t>
            </a:r>
            <a:endParaRPr lang="en-US" altLang="zh-TW" sz="2400" dirty="0" smtClean="0"/>
          </a:p>
          <a:p>
            <a:pPr>
              <a:buNone/>
            </a:pPr>
            <a:endParaRPr lang="en-US" altLang="zh-TW" sz="2400" dirty="0" smtClean="0"/>
          </a:p>
          <a:p>
            <a:pPr algn="ctr"/>
            <a:r>
              <a:rPr lang="zh-TW" altLang="en-US" sz="2400" smtClean="0"/>
              <a:t>二元對立    違背職能</a:t>
            </a:r>
            <a:endParaRPr lang="en-US" altLang="zh-TW" sz="2400" dirty="0" smtClean="0"/>
          </a:p>
          <a:p>
            <a:pPr algn="ctr"/>
            <a:r>
              <a:rPr lang="zh-TW" altLang="en-US" sz="2400" smtClean="0"/>
              <a:t>片面告知    撕裂社會</a:t>
            </a:r>
            <a:endParaRPr lang="en-US" altLang="zh-TW" sz="2400" dirty="0" smtClean="0"/>
          </a:p>
          <a:p>
            <a:pPr algn="ctr"/>
            <a:r>
              <a:rPr lang="zh-TW" altLang="en-US" sz="2400" smtClean="0"/>
              <a:t>黨同伐異    激化黨爭</a:t>
            </a:r>
            <a:endParaRPr lang="en-US" altLang="zh-TW" sz="2400" dirty="0" smtClean="0"/>
          </a:p>
          <a:p>
            <a:pPr>
              <a:buNone/>
            </a:pPr>
            <a:endParaRPr lang="zh-TW" altLang="en-US" sz="24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557808"/>
            <a:ext cx="8229600" cy="1143000"/>
          </a:xfrm>
        </p:spPr>
        <p:txBody>
          <a:bodyPr>
            <a:normAutofit/>
          </a:bodyPr>
          <a:lstStyle/>
          <a:p>
            <a:r>
              <a:rPr lang="zh-TW" altLang="en-US" sz="3200" smtClean="0"/>
              <a:t>二、新聞專業淪喪導致傳播內容偏離正軌</a:t>
            </a:r>
            <a:endParaRPr lang="zh-TW" altLang="en-US" sz="3200" dirty="0"/>
          </a:p>
        </p:txBody>
      </p:sp>
      <p:sp>
        <p:nvSpPr>
          <p:cNvPr id="3" name="內容版面配置區 2"/>
          <p:cNvSpPr>
            <a:spLocks noGrp="1"/>
          </p:cNvSpPr>
          <p:nvPr>
            <p:ph idx="1"/>
          </p:nvPr>
        </p:nvSpPr>
        <p:spPr>
          <a:xfrm>
            <a:off x="457200" y="1999381"/>
            <a:ext cx="8229600" cy="4525963"/>
          </a:xfrm>
        </p:spPr>
        <p:txBody>
          <a:bodyPr>
            <a:normAutofit/>
          </a:bodyPr>
          <a:lstStyle/>
          <a:p>
            <a:pPr algn="ctr"/>
            <a:r>
              <a:rPr lang="zh-TW" altLang="en-US" sz="2400" dirty="0" smtClean="0"/>
              <a:t>罔顧客觀 ：主觀選取題材、角度與觀點</a:t>
            </a:r>
            <a:endParaRPr lang="en-US" altLang="zh-TW" sz="2400" dirty="0" smtClean="0"/>
          </a:p>
          <a:p>
            <a:pPr algn="ctr"/>
            <a:r>
              <a:rPr lang="zh-TW" altLang="en-US" sz="2400" dirty="0" smtClean="0"/>
              <a:t>身分越位 ：積極介入成為新聞的當事人</a:t>
            </a:r>
            <a:endParaRPr lang="en-US" altLang="zh-TW" sz="2400" dirty="0" smtClean="0"/>
          </a:p>
          <a:p>
            <a:pPr algn="ctr"/>
            <a:r>
              <a:rPr lang="zh-TW" altLang="en-US" sz="2400" dirty="0" smtClean="0"/>
              <a:t>語言暴力 ：使用強烈語言攻擊特定對象</a:t>
            </a:r>
            <a:endParaRPr lang="en-US" altLang="zh-TW" sz="2400" dirty="0" smtClean="0"/>
          </a:p>
          <a:p>
            <a:pPr algn="ctr"/>
            <a:r>
              <a:rPr lang="zh-TW" altLang="en-US" sz="2400" dirty="0" smtClean="0"/>
              <a:t>崇尚陰謀 ：處心積慮認定行事懷有機謀</a:t>
            </a:r>
            <a:endParaRPr lang="en-US" altLang="zh-TW" sz="2400" dirty="0" smtClean="0"/>
          </a:p>
          <a:p>
            <a:pPr algn="ctr"/>
            <a:r>
              <a:rPr lang="zh-TW" altLang="en-US" sz="2400" dirty="0" smtClean="0"/>
              <a:t>媒體霸淩 ：連續進行不實栽贓惡意批鬥</a:t>
            </a:r>
            <a:endParaRPr lang="en-US" altLang="zh-TW" sz="2400" dirty="0" smtClean="0"/>
          </a:p>
          <a:p>
            <a:pPr algn="ctr"/>
            <a:r>
              <a:rPr lang="zh-TW" altLang="en-US" sz="2400" dirty="0" smtClean="0"/>
              <a:t>評論主導 ：新聞評論化，評論也新聞化</a:t>
            </a:r>
            <a:endParaRPr lang="zh-TW" altLang="en-US" sz="24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485800"/>
            <a:ext cx="8229600" cy="1143000"/>
          </a:xfrm>
        </p:spPr>
        <p:txBody>
          <a:bodyPr>
            <a:normAutofit/>
          </a:bodyPr>
          <a:lstStyle/>
          <a:p>
            <a:r>
              <a:rPr lang="zh-TW" altLang="en-US" sz="3200" smtClean="0"/>
              <a:t>客觀性的必要</a:t>
            </a:r>
            <a:endParaRPr lang="zh-TW" altLang="en-US" sz="3200" dirty="0"/>
          </a:p>
        </p:txBody>
      </p:sp>
      <p:sp>
        <p:nvSpPr>
          <p:cNvPr id="3" name="內容版面配置區 2"/>
          <p:cNvSpPr>
            <a:spLocks noGrp="1"/>
          </p:cNvSpPr>
          <p:nvPr>
            <p:ph idx="1"/>
          </p:nvPr>
        </p:nvSpPr>
        <p:spPr/>
        <p:txBody>
          <a:bodyPr/>
          <a:lstStyle/>
          <a:p>
            <a:pPr>
              <a:buNone/>
            </a:pPr>
            <a:r>
              <a:rPr lang="zh-TW" altLang="en-US" sz="2400" smtClean="0"/>
              <a:t>     曾任美聯社總經理的加拉格爾（</a:t>
            </a:r>
            <a:r>
              <a:rPr lang="en-US" altLang="zh-TW" sz="2400" smtClean="0"/>
              <a:t>W.Gallagher</a:t>
            </a:r>
            <a:r>
              <a:rPr lang="zh-TW" altLang="en-US" sz="2400" smtClean="0"/>
              <a:t>）對於客觀性原則的闡述：「一個客觀的新聞工作者應當盡其所能地撥開籠罩在問題上的偏見與結党成派的雲霧。」</a:t>
            </a:r>
            <a:endParaRPr lang="zh-TW" altLang="en-US" sz="24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485800"/>
            <a:ext cx="8229600" cy="1143000"/>
          </a:xfrm>
        </p:spPr>
        <p:txBody>
          <a:bodyPr>
            <a:normAutofit/>
          </a:bodyPr>
          <a:lstStyle/>
          <a:p>
            <a:r>
              <a:rPr lang="zh-TW" altLang="en-US" sz="3200" smtClean="0"/>
              <a:t>角色越位的後果</a:t>
            </a:r>
            <a:endParaRPr lang="zh-TW" altLang="en-US" sz="3200" dirty="0"/>
          </a:p>
        </p:txBody>
      </p:sp>
      <p:sp>
        <p:nvSpPr>
          <p:cNvPr id="3" name="內容版面配置區 2"/>
          <p:cNvSpPr>
            <a:spLocks noGrp="1"/>
          </p:cNvSpPr>
          <p:nvPr>
            <p:ph idx="1"/>
          </p:nvPr>
        </p:nvSpPr>
        <p:spPr/>
        <p:txBody>
          <a:bodyPr/>
          <a:lstStyle/>
          <a:p>
            <a:pPr>
              <a:buNone/>
            </a:pPr>
            <a:r>
              <a:rPr lang="zh-TW" altLang="en-US" sz="2400" dirty="0" smtClean="0"/>
              <a:t>     莎士比亞一出劇中角色說的：「一旦星辰出常軌，陷入了混亂，可怕的疫厲、災變、叛變、海嘯、地震、風暴、驚駭、變異，將要破壞這宇宙間的和諧與平靜。」</a:t>
            </a:r>
            <a:endParaRPr lang="zh-TW" altLang="en-US" sz="24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pPr>
              <a:buNone/>
            </a:pPr>
            <a:r>
              <a:rPr lang="zh-TW" altLang="en-US" sz="2400" dirty="0"/>
              <a:t>傳播學家徐佳士：</a:t>
            </a:r>
            <a:endParaRPr lang="en-US" altLang="zh-TW" sz="2400" dirty="0"/>
          </a:p>
          <a:p>
            <a:pPr>
              <a:buNone/>
            </a:pPr>
            <a:r>
              <a:rPr lang="zh-TW" altLang="en-US" sz="2400" dirty="0"/>
              <a:t>   </a:t>
            </a:r>
            <a:r>
              <a:rPr lang="zh-TW" altLang="en-US" sz="2400" dirty="0" smtClean="0"/>
              <a:t>  太</a:t>
            </a:r>
            <a:r>
              <a:rPr lang="zh-TW" altLang="en-US" sz="2400" dirty="0"/>
              <a:t>多的新聞記者積極地參加各種的社會活動，實際上改變了身分，不再是運動的報導者，而是運動的鼓吹者兼活躍分子。他們在媒介上的表現，由於遠離報導職責，熱心從事鼓吹，而使得媒介內容，比西方媒介更加異常地遠離世界的真情實景，把台灣人民拋入嚴重歪曲的人造環境中。</a:t>
            </a:r>
          </a:p>
          <a:p>
            <a:pPr marL="0" indent="0">
              <a:buNone/>
            </a:pPr>
            <a:endParaRPr lang="zh-TW" alt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normAutofit fontScale="92500" lnSpcReduction="10000"/>
          </a:bodyPr>
          <a:lstStyle/>
          <a:p>
            <a:pPr>
              <a:buNone/>
            </a:pPr>
            <a:r>
              <a:rPr lang="zh-TW" altLang="en-US" sz="2800" dirty="0"/>
              <a:t>傳播學家徐佳士：</a:t>
            </a:r>
            <a:endParaRPr lang="en-US" altLang="zh-TW" sz="2800" dirty="0"/>
          </a:p>
          <a:p>
            <a:pPr>
              <a:buNone/>
            </a:pPr>
            <a:r>
              <a:rPr lang="zh-TW" altLang="en-US" sz="2800" dirty="0"/>
              <a:t>    </a:t>
            </a:r>
            <a:r>
              <a:rPr lang="zh-TW" altLang="en-US" sz="2800" dirty="0" smtClean="0"/>
              <a:t> 人民</a:t>
            </a:r>
            <a:r>
              <a:rPr lang="zh-TW" altLang="en-US" sz="2800" dirty="0"/>
              <a:t>有權利知道每一社會問題的全貌和實景。在一個自由社會中，新聞記者的職責就是維護人民這個權利。他們應該在媒介上盡一切可能對問題作公正的</a:t>
            </a:r>
            <a:r>
              <a:rPr lang="zh-TW" altLang="en-US" sz="2800" dirty="0">
                <a:latin typeface="新細明體"/>
              </a:rPr>
              <a:t>、多角度的、平衡的、客觀的報導，讓人民有充足的資訊，來由自己作決定。但是今日許多的「鼓吹型」的記者，則無視人民自我作決定的權利，故意提供不完整的，甚至歪曲的事實，用激情的方法，來「指示」人民去做記者所期望的決定</a:t>
            </a:r>
            <a:r>
              <a:rPr lang="en-US" altLang="zh-TW" sz="2800" dirty="0">
                <a:latin typeface="新細明體"/>
              </a:rPr>
              <a:t>―</a:t>
            </a:r>
            <a:r>
              <a:rPr lang="zh-TW" altLang="en-US" sz="2800" dirty="0">
                <a:latin typeface="新細明體"/>
              </a:rPr>
              <a:t>當然，大眾媒介有時候是可以「指示」閱聽人如何做決定的，但那是社論寫作者的工作。</a:t>
            </a:r>
            <a:endParaRPr lang="zh-TW" altLang="en-US" sz="2800" dirty="0"/>
          </a:p>
          <a:p>
            <a:endParaRPr lang="zh-TW" alt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413792"/>
            <a:ext cx="8229600" cy="1143000"/>
          </a:xfrm>
        </p:spPr>
        <p:txBody>
          <a:bodyPr>
            <a:normAutofit/>
          </a:bodyPr>
          <a:lstStyle/>
          <a:p>
            <a:r>
              <a:rPr lang="zh-TW" altLang="en-US" sz="3200" smtClean="0"/>
              <a:t>語言暴力違反文明</a:t>
            </a:r>
            <a:endParaRPr lang="zh-TW" altLang="en-US" sz="3200" dirty="0"/>
          </a:p>
        </p:txBody>
      </p:sp>
      <p:sp>
        <p:nvSpPr>
          <p:cNvPr id="3" name="內容版面配置區 2"/>
          <p:cNvSpPr>
            <a:spLocks noGrp="1"/>
          </p:cNvSpPr>
          <p:nvPr>
            <p:ph idx="1"/>
          </p:nvPr>
        </p:nvSpPr>
        <p:spPr/>
        <p:txBody>
          <a:bodyPr>
            <a:normAutofit/>
          </a:bodyPr>
          <a:lstStyle/>
          <a:p>
            <a:pPr latinLnBrk="1">
              <a:buNone/>
            </a:pPr>
            <a:r>
              <a:rPr lang="zh-TW" altLang="en-US" sz="2400" smtClean="0"/>
              <a:t>     有一篇論述文革語言的文章，作者滿懷痛心地提醒當代人：「語言、文字是思想的外殼，把你的學識、人格、道德和教養表露在人們面前。告別文革就是告別野蠻。敬請潔身自愛，不要再往自己臉上擦黑！」</a:t>
            </a:r>
            <a:endParaRPr lang="zh-TW" altLang="zh-TW" sz="2400" dirty="0" smtClean="0"/>
          </a:p>
          <a:p>
            <a:pPr latinLnBrk="1">
              <a:buNone/>
            </a:pPr>
            <a:r>
              <a:rPr lang="en-US" altLang="zh-TW" sz="2400" dirty="0" smtClean="0"/>
              <a:t> </a:t>
            </a:r>
            <a:endParaRPr lang="zh-TW" altLang="zh-TW" sz="2400" dirty="0" smtClean="0"/>
          </a:p>
          <a:p>
            <a:pPr latinLnBrk="1">
              <a:buNone/>
            </a:pPr>
            <a:r>
              <a:rPr lang="en-US" altLang="zh-TW" sz="2400" dirty="0" smtClean="0"/>
              <a:t> </a:t>
            </a:r>
            <a:endParaRPr lang="zh-TW" altLang="zh-TW" sz="2400" dirty="0" smtClean="0"/>
          </a:p>
          <a:p>
            <a:pPr latinLnBrk="1">
              <a:buNone/>
            </a:pPr>
            <a:r>
              <a:rPr lang="en-US" altLang="zh-TW" sz="2400" dirty="0" smtClean="0"/>
              <a:t> </a:t>
            </a:r>
            <a:endParaRPr lang="zh-TW" altLang="zh-TW" sz="2400" dirty="0" smtClean="0"/>
          </a:p>
          <a:p>
            <a:pPr latinLnBrk="1">
              <a:buNone/>
            </a:pPr>
            <a:r>
              <a:rPr lang="en-US" altLang="zh-TW" sz="2400" dirty="0" smtClean="0"/>
              <a:t> </a:t>
            </a:r>
            <a:endParaRPr lang="zh-TW" altLang="zh-TW" sz="24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67544" y="692696"/>
            <a:ext cx="8229600" cy="1143000"/>
          </a:xfrm>
        </p:spPr>
        <p:txBody>
          <a:bodyPr>
            <a:normAutofit fontScale="90000"/>
          </a:bodyPr>
          <a:lstStyle/>
          <a:p>
            <a:pPr lvl="0" indent="304800" fontAlgn="base">
              <a:spcAft>
                <a:spcPct val="0"/>
              </a:spcAft>
            </a:pPr>
            <a:r>
              <a:rPr kumimoji="1" lang="en-US" altLang="zh-TW" sz="2400" smtClean="0">
                <a:latin typeface="+mj-ea"/>
                <a:cs typeface="新細明體" pitchFamily="18" charset="-120"/>
              </a:rPr>
              <a:t/>
            </a:r>
            <a:br>
              <a:rPr kumimoji="1" lang="en-US" altLang="zh-TW" sz="2400" smtClean="0">
                <a:latin typeface="+mj-ea"/>
                <a:cs typeface="新細明體" pitchFamily="18" charset="-120"/>
              </a:rPr>
            </a:br>
            <a:r>
              <a:rPr kumimoji="1" lang="zh-TW" altLang="en-US" sz="3600" smtClean="0">
                <a:latin typeface="+mj-ea"/>
                <a:cs typeface="新細明體" pitchFamily="18" charset="-120"/>
              </a:rPr>
              <a:t>大眾傳播的基本功能</a:t>
            </a:r>
            <a:br>
              <a:rPr kumimoji="1" lang="zh-TW" altLang="en-US" sz="3600" smtClean="0">
                <a:latin typeface="+mj-ea"/>
                <a:cs typeface="新細明體" pitchFamily="18" charset="-120"/>
              </a:rPr>
            </a:br>
            <a:endParaRPr kumimoji="1" lang="zh-TW" altLang="en-US" sz="3600" dirty="0" smtClean="0">
              <a:latin typeface="+mj-ea"/>
              <a:cs typeface="新細明體" pitchFamily="18" charset="-120"/>
            </a:endParaRPr>
          </a:p>
        </p:txBody>
      </p:sp>
      <p:sp>
        <p:nvSpPr>
          <p:cNvPr id="3" name="內容版面配置區 2"/>
          <p:cNvSpPr>
            <a:spLocks noGrp="1"/>
          </p:cNvSpPr>
          <p:nvPr>
            <p:ph idx="1"/>
          </p:nvPr>
        </p:nvSpPr>
        <p:spPr>
          <a:xfrm>
            <a:off x="457200" y="1855365"/>
            <a:ext cx="8229600" cy="4525963"/>
          </a:xfrm>
        </p:spPr>
        <p:txBody>
          <a:bodyPr>
            <a:normAutofit/>
          </a:bodyPr>
          <a:lstStyle/>
          <a:p>
            <a:pPr marL="457200" indent="-457200">
              <a:buFont typeface="+mj-lt"/>
              <a:buAutoNum type="arabicPeriod"/>
            </a:pPr>
            <a:r>
              <a:rPr kumimoji="1" lang="zh-TW" altLang="en-US" sz="2400" smtClean="0">
                <a:latin typeface="+mj-ea"/>
                <a:ea typeface="+mj-ea"/>
                <a:cs typeface="新細明體" pitchFamily="18" charset="-120"/>
              </a:rPr>
              <a:t>守望：真實地反映現實環境，用客觀而持平的手法揭示真相。</a:t>
            </a:r>
            <a:endParaRPr kumimoji="1" lang="en-US" altLang="zh-TW" sz="2400" dirty="0" smtClean="0">
              <a:latin typeface="+mj-ea"/>
              <a:ea typeface="+mj-ea"/>
              <a:cs typeface="新細明體" pitchFamily="18" charset="-120"/>
            </a:endParaRPr>
          </a:p>
          <a:p>
            <a:pPr marL="457200" indent="-457200">
              <a:buFont typeface="+mj-lt"/>
              <a:buAutoNum type="arabicPeriod"/>
            </a:pPr>
            <a:r>
              <a:rPr kumimoji="1" lang="zh-TW" altLang="en-US" sz="2400" smtClean="0">
                <a:latin typeface="+mj-ea"/>
                <a:ea typeface="+mj-ea"/>
                <a:cs typeface="新細明體" pitchFamily="18" charset="-120"/>
              </a:rPr>
              <a:t>會議：幫助人類將其意向及出現的挑戰與機會結合起來，並調和各種不同意見，使人們能夠採取一致的行動。</a:t>
            </a:r>
            <a:endParaRPr kumimoji="1" lang="en-US" altLang="zh-TW" sz="2400" dirty="0" smtClean="0">
              <a:latin typeface="+mj-ea"/>
              <a:ea typeface="+mj-ea"/>
              <a:cs typeface="新細明體" pitchFamily="18" charset="-120"/>
            </a:endParaRPr>
          </a:p>
          <a:p>
            <a:pPr marL="457200" indent="-457200">
              <a:buFont typeface="+mj-lt"/>
              <a:buAutoNum type="arabicPeriod"/>
            </a:pPr>
            <a:r>
              <a:rPr kumimoji="1" lang="zh-TW" altLang="en-US" sz="2400" smtClean="0">
                <a:latin typeface="+mj-ea"/>
                <a:ea typeface="+mj-ea"/>
                <a:cs typeface="新細明體" pitchFamily="18" charset="-120"/>
              </a:rPr>
              <a:t>教化：提高群眾的知識水準和道德水準。</a:t>
            </a:r>
            <a:endParaRPr kumimoji="1" lang="en-US" altLang="zh-TW" sz="2400" dirty="0" smtClean="0">
              <a:latin typeface="+mj-ea"/>
              <a:ea typeface="+mj-ea"/>
              <a:cs typeface="新細明體" pitchFamily="18" charset="-120"/>
            </a:endParaRPr>
          </a:p>
          <a:p>
            <a:pPr marL="457200" indent="-457200">
              <a:buFont typeface="+mj-lt"/>
              <a:buAutoNum type="arabicPeriod"/>
            </a:pPr>
            <a:r>
              <a:rPr kumimoji="1" lang="zh-TW" altLang="en-US" sz="2400" smtClean="0">
                <a:latin typeface="+mj-ea"/>
                <a:ea typeface="+mj-ea"/>
                <a:cs typeface="新細明體" pitchFamily="18" charset="-120"/>
              </a:rPr>
              <a:t>娛樂：人類不可缺乏娛樂，在調劑緊張生活方面，大眾媒體責無旁貸，尤其是電視的娛樂功能。</a:t>
            </a:r>
            <a:endParaRPr kumimoji="1" lang="en-US" altLang="zh-TW" sz="2400" dirty="0" smtClean="0">
              <a:latin typeface="+mj-ea"/>
              <a:ea typeface="+mj-ea"/>
              <a:cs typeface="新細明體" pitchFamily="18" charset="-120"/>
            </a:endParaRPr>
          </a:p>
          <a:p>
            <a:pPr marL="457200" indent="-457200">
              <a:buFont typeface="+mj-lt"/>
              <a:buAutoNum type="arabicPeriod"/>
            </a:pPr>
            <a:r>
              <a:rPr kumimoji="1" lang="zh-TW" altLang="en-US" sz="2400" smtClean="0">
                <a:latin typeface="+mj-ea"/>
                <a:ea typeface="+mj-ea"/>
                <a:cs typeface="新細明體" pitchFamily="18" charset="-120"/>
              </a:rPr>
              <a:t>商業：促進財貨流暢無阻，讓顧客與廠商之間供需平衡，以確保經濟體制的健全運作</a:t>
            </a:r>
            <a:r>
              <a:rPr kumimoji="1" lang="zh-TW" altLang="en-US" sz="2400" smtClean="0">
                <a:latin typeface="標楷體" pitchFamily="65" charset="-120"/>
                <a:ea typeface="標楷體" pitchFamily="65" charset="-120"/>
                <a:cs typeface="新細明體" pitchFamily="18" charset="-120"/>
              </a:rPr>
              <a:t>。</a:t>
            </a:r>
            <a:endParaRPr lang="zh-TW" altLang="en-US" sz="24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normAutofit/>
          </a:bodyPr>
          <a:lstStyle/>
          <a:p>
            <a:pPr marL="0" indent="0">
              <a:buNone/>
            </a:pPr>
            <a:r>
              <a:rPr lang="zh-TW" altLang="en-US" sz="2400" dirty="0"/>
              <a:t>聯合報：</a:t>
            </a:r>
            <a:endParaRPr lang="en-US" altLang="zh-TW" sz="2400" dirty="0"/>
          </a:p>
          <a:p>
            <a:pPr>
              <a:buNone/>
            </a:pPr>
            <a:r>
              <a:rPr lang="zh-TW" altLang="en-US" sz="2400" dirty="0"/>
              <a:t>   </a:t>
            </a:r>
            <a:r>
              <a:rPr lang="zh-TW" altLang="en-US" sz="2400" dirty="0" smtClean="0"/>
              <a:t>  </a:t>
            </a:r>
            <a:r>
              <a:rPr lang="zh-TW" altLang="en-US" sz="2400" dirty="0"/>
              <a:t>建中刊物和司改會之所以如此操切，一方面當然是受到台灣政治氛圍的牽引，以為就是要透過尖銳的對立，引起社會大眾的注目和撻伐，才有可能促成改革</a:t>
            </a:r>
            <a:r>
              <a:rPr lang="en-US" altLang="zh-TW" sz="2400" dirty="0">
                <a:latin typeface="新細明體"/>
              </a:rPr>
              <a:t>―</a:t>
            </a:r>
            <a:r>
              <a:rPr lang="zh-TW" altLang="en-US" sz="2400" dirty="0">
                <a:latin typeface="新細明體"/>
              </a:rPr>
              <a:t>不論是校服的解禁或是司法的公正性。另一方面，這也反映了台灣社會語言近年嚴重誇大及負面化的傾向，尤其在政治人物及電視名嘴的薰染下，一般民眾的語言除不斷提升強度，媒體上更隨時充斥指控、打臉、怒嗆、駁斥、譏諷等用語。簡單地說，人們每次開口，幾乎都要加上情緒語詞，許多人幾乎忘了什麼是事實白描及理性回應；在情緒交鋒下，社會也就越來越失去對話的空間。</a:t>
            </a:r>
            <a:endParaRPr lang="en-US" altLang="zh-TW" sz="2400" dirty="0">
              <a:latin typeface="新細明體"/>
            </a:endParaRPr>
          </a:p>
          <a:p>
            <a:endParaRPr lang="zh-TW" altLang="en-US" sz="24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413792"/>
            <a:ext cx="8229600" cy="1143000"/>
          </a:xfrm>
        </p:spPr>
        <p:txBody>
          <a:bodyPr>
            <a:normAutofit/>
          </a:bodyPr>
          <a:lstStyle/>
          <a:p>
            <a:pPr latinLnBrk="1"/>
            <a:r>
              <a:rPr lang="zh-TW" altLang="en-US" sz="3200" smtClean="0"/>
              <a:t>陰謀論的事例</a:t>
            </a:r>
            <a:endParaRPr lang="zh-TW" altLang="zh-TW" sz="3200" dirty="0" smtClean="0"/>
          </a:p>
        </p:txBody>
      </p:sp>
      <p:sp>
        <p:nvSpPr>
          <p:cNvPr id="3" name="內容版面配置區 2"/>
          <p:cNvSpPr>
            <a:spLocks noGrp="1"/>
          </p:cNvSpPr>
          <p:nvPr>
            <p:ph idx="1"/>
          </p:nvPr>
        </p:nvSpPr>
        <p:spPr/>
        <p:txBody>
          <a:bodyPr>
            <a:normAutofit/>
          </a:bodyPr>
          <a:lstStyle/>
          <a:p>
            <a:pPr latinLnBrk="1">
              <a:buNone/>
            </a:pPr>
            <a:r>
              <a:rPr lang="zh-TW" altLang="en-US" sz="2400" smtClean="0"/>
              <a:t>     自由時報：「五年多來，馬政府積極將臺灣連結中國，導致臺灣的新聞、言論也向下沉淪。其中的道理很簡單，在臺灣與中國各方面標準都差不多的基礎上，所謂的</a:t>
            </a:r>
            <a:r>
              <a:rPr lang="en-US" altLang="zh-TW" sz="2400" smtClean="0"/>
              <a:t>『</a:t>
            </a:r>
            <a:r>
              <a:rPr lang="zh-TW" altLang="en-US" sz="2400" smtClean="0"/>
              <a:t>和平統一</a:t>
            </a:r>
            <a:r>
              <a:rPr lang="en-US" altLang="zh-TW" sz="2400" smtClean="0"/>
              <a:t>』</a:t>
            </a:r>
            <a:r>
              <a:rPr lang="zh-TW" altLang="en-US" sz="2400" smtClean="0"/>
              <a:t>才有可能實現。而在可預見的未來，中國的新聞、言論幾乎不可能提升到臺灣的水準。對此，馬政府所能做的、所樂見的，就是臺灣的新聞、言論自由快速瓦解，直到與中國一樣的低水準。如此，</a:t>
            </a:r>
            <a:r>
              <a:rPr lang="en-US" altLang="zh-TW" sz="2400" smtClean="0"/>
              <a:t>『</a:t>
            </a:r>
            <a:r>
              <a:rPr lang="zh-TW" altLang="en-US" sz="2400" smtClean="0"/>
              <a:t>和平統一</a:t>
            </a:r>
            <a:r>
              <a:rPr lang="en-US" altLang="zh-TW" sz="2400" smtClean="0"/>
              <a:t>』</a:t>
            </a:r>
            <a:r>
              <a:rPr lang="zh-TW" altLang="en-US" sz="2400" smtClean="0"/>
              <a:t>便水到渠成。」</a:t>
            </a:r>
            <a:endParaRPr lang="zh-TW" altLang="zh-TW" sz="24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485800"/>
            <a:ext cx="8229600" cy="1143000"/>
          </a:xfrm>
        </p:spPr>
        <p:txBody>
          <a:bodyPr>
            <a:normAutofit/>
          </a:bodyPr>
          <a:lstStyle/>
          <a:p>
            <a:r>
              <a:rPr lang="zh-TW" altLang="en-US" sz="3200" smtClean="0"/>
              <a:t>媒體霸淩的情狀</a:t>
            </a:r>
            <a:endParaRPr lang="zh-TW" altLang="en-US" sz="3200" dirty="0"/>
          </a:p>
        </p:txBody>
      </p:sp>
      <p:sp>
        <p:nvSpPr>
          <p:cNvPr id="3" name="內容版面配置區 2"/>
          <p:cNvSpPr>
            <a:spLocks noGrp="1"/>
          </p:cNvSpPr>
          <p:nvPr>
            <p:ph idx="1"/>
          </p:nvPr>
        </p:nvSpPr>
        <p:spPr>
          <a:xfrm>
            <a:off x="457200" y="1999381"/>
            <a:ext cx="8229600" cy="4525963"/>
          </a:xfrm>
        </p:spPr>
        <p:txBody>
          <a:bodyPr/>
          <a:lstStyle/>
          <a:p>
            <a:pPr>
              <a:buNone/>
            </a:pPr>
            <a:r>
              <a:rPr lang="zh-TW" altLang="en-US" sz="2400" smtClean="0"/>
              <a:t>     中國時報社論：「縱然有人曾經說，臺灣最美麗的風景是人，但在霸淩橫行的臺灣網路世界中，是尋找不到這種美麗的。相對的，誰都可以找到一些人，對同樣生活在這塊土地的其他人，進行殘酷的羞辱、撻伐、戲謔、變造乃至妖魔化，有許多人在網路被霸淩的紀錄，幾乎是揮之不去甚至永遠留存的印記，彷佛是古代的黥刑一樣。」</a:t>
            </a:r>
            <a:endParaRPr lang="zh-TW" altLang="en-US" sz="24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557808"/>
            <a:ext cx="8229600" cy="1143000"/>
          </a:xfrm>
        </p:spPr>
        <p:txBody>
          <a:bodyPr>
            <a:normAutofit/>
          </a:bodyPr>
          <a:lstStyle/>
          <a:p>
            <a:r>
              <a:rPr lang="zh-TW" altLang="en-US" sz="3200" smtClean="0"/>
              <a:t>新聞評論化的弊端</a:t>
            </a:r>
            <a:endParaRPr lang="zh-TW" altLang="en-US" sz="3200" dirty="0"/>
          </a:p>
        </p:txBody>
      </p:sp>
      <p:sp>
        <p:nvSpPr>
          <p:cNvPr id="3" name="內容版面配置區 2"/>
          <p:cNvSpPr>
            <a:spLocks noGrp="1"/>
          </p:cNvSpPr>
          <p:nvPr>
            <p:ph idx="1"/>
          </p:nvPr>
        </p:nvSpPr>
        <p:spPr>
          <a:xfrm>
            <a:off x="457200" y="1999381"/>
            <a:ext cx="8229600" cy="4525963"/>
          </a:xfrm>
        </p:spPr>
        <p:txBody>
          <a:bodyPr/>
          <a:lstStyle/>
          <a:p>
            <a:pPr marL="0" indent="0">
              <a:buNone/>
            </a:pPr>
            <a:r>
              <a:rPr lang="zh-TW" altLang="en-US" sz="2400" smtClean="0"/>
              <a:t>曾任日本每日新聞社長的北村正任批判：「那種自命不凡，蔑視讀者，一味地強加給讀者意見的報紙時代已經一去不復返了。在高度複雜的現代社會，獨立思考是非常重要的。」</a:t>
            </a:r>
            <a:endParaRPr lang="zh-TW" altLang="zh-TW" sz="2400" dirty="0" smtClean="0"/>
          </a:p>
          <a:p>
            <a:endParaRPr lang="zh-TW" altLang="en-US" sz="24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73832"/>
            <a:ext cx="8229600" cy="1143000"/>
          </a:xfrm>
        </p:spPr>
        <p:txBody>
          <a:bodyPr>
            <a:normAutofit/>
          </a:bodyPr>
          <a:lstStyle/>
          <a:p>
            <a:r>
              <a:rPr lang="zh-TW" altLang="en-US" sz="3200" smtClean="0"/>
              <a:t>三、媒體極度商業化導致傳播功能失調</a:t>
            </a:r>
            <a:endParaRPr lang="zh-TW" altLang="en-US" sz="3200" dirty="0"/>
          </a:p>
        </p:txBody>
      </p:sp>
      <p:sp>
        <p:nvSpPr>
          <p:cNvPr id="3" name="內容版面配置區 2"/>
          <p:cNvSpPr>
            <a:spLocks noGrp="1"/>
          </p:cNvSpPr>
          <p:nvPr>
            <p:ph idx="1"/>
          </p:nvPr>
        </p:nvSpPr>
        <p:spPr>
          <a:xfrm>
            <a:off x="457200" y="2143397"/>
            <a:ext cx="8229600" cy="4525963"/>
          </a:xfrm>
        </p:spPr>
        <p:txBody>
          <a:bodyPr>
            <a:normAutofit/>
          </a:bodyPr>
          <a:lstStyle/>
          <a:p>
            <a:pPr algn="ctr"/>
            <a:r>
              <a:rPr lang="zh-TW" altLang="en-US" sz="2400" smtClean="0"/>
              <a:t>市場區隔：以特定群體為目標市場  積極迎合</a:t>
            </a:r>
            <a:endParaRPr lang="en-US" altLang="zh-TW" sz="2400" dirty="0" smtClean="0"/>
          </a:p>
          <a:p>
            <a:pPr algn="ctr"/>
            <a:r>
              <a:rPr lang="zh-TW" altLang="en-US" sz="2400" smtClean="0"/>
              <a:t>新聞弱智：以中低程度品位為基準  取法乎下</a:t>
            </a:r>
            <a:endParaRPr lang="en-US" altLang="zh-TW" sz="2400" dirty="0" smtClean="0"/>
          </a:p>
          <a:p>
            <a:pPr algn="ctr"/>
            <a:r>
              <a:rPr lang="zh-TW" altLang="en-US" sz="2400" smtClean="0"/>
              <a:t>激情煽惑：以撩撥與挑撥為招徠術  刺激消費</a:t>
            </a:r>
            <a:endParaRPr lang="en-US" altLang="zh-TW" sz="2400" dirty="0" smtClean="0"/>
          </a:p>
          <a:p>
            <a:pPr algn="ctr"/>
            <a:r>
              <a:rPr lang="zh-TW" altLang="en-US" sz="2400" smtClean="0"/>
              <a:t>跟風趨同：以群眾情緒與氛圍是從  盲目跟進</a:t>
            </a:r>
            <a:endParaRPr lang="zh-TW" altLang="en-US" sz="24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539552" y="1772816"/>
            <a:ext cx="7992888" cy="4154984"/>
          </a:xfrm>
          <a:prstGeom prst="rect">
            <a:avLst/>
          </a:prstGeom>
        </p:spPr>
        <p:txBody>
          <a:bodyPr wrap="square">
            <a:spAutoFit/>
          </a:bodyPr>
          <a:lstStyle/>
          <a:p>
            <a:r>
              <a:rPr lang="zh-TW" altLang="zh-TW" sz="2400" dirty="0" smtClean="0"/>
              <a:t>2006年，</a:t>
            </a:r>
            <a:r>
              <a:rPr lang="zh-TW" altLang="zh-TW" sz="2400" dirty="0" smtClean="0">
                <a:hlinkClick r:id="rId3" tooltip="愛德曼公關公司 (頁面不存在)"/>
              </a:rPr>
              <a:t>愛德曼公關公司</a:t>
            </a:r>
            <a:r>
              <a:rPr lang="zh-TW" altLang="zh-TW" sz="2400" dirty="0" smtClean="0"/>
              <a:t>調查包括</a:t>
            </a:r>
            <a:r>
              <a:rPr lang="zh-TW" altLang="zh-TW" sz="2400" dirty="0" smtClean="0">
                <a:hlinkClick r:id="rId4" tooltip="澳洲"/>
              </a:rPr>
              <a:t>澳洲</a:t>
            </a:r>
            <a:r>
              <a:rPr lang="zh-TW" altLang="zh-TW" sz="2400" dirty="0" smtClean="0"/>
              <a:t>、</a:t>
            </a:r>
            <a:r>
              <a:rPr lang="zh-TW" altLang="zh-TW" sz="2400" dirty="0" smtClean="0">
                <a:hlinkClick r:id="rId5" tooltip="中華人民共和國"/>
              </a:rPr>
              <a:t>中國</a:t>
            </a:r>
            <a:r>
              <a:rPr lang="zh-TW" altLang="zh-TW" sz="2400" dirty="0" smtClean="0"/>
              <a:t>、</a:t>
            </a:r>
            <a:r>
              <a:rPr lang="zh-TW" altLang="zh-TW" sz="2400" dirty="0" smtClean="0">
                <a:hlinkClick r:id="rId6" tooltip="印度"/>
              </a:rPr>
              <a:t>印度</a:t>
            </a:r>
            <a:r>
              <a:rPr lang="zh-TW" altLang="zh-TW" sz="2400" dirty="0" smtClean="0"/>
              <a:t>、</a:t>
            </a:r>
            <a:r>
              <a:rPr lang="zh-TW" altLang="zh-TW" sz="2400" dirty="0" smtClean="0">
                <a:hlinkClick r:id="rId7" tooltip="日本"/>
              </a:rPr>
              <a:t>日本</a:t>
            </a:r>
            <a:r>
              <a:rPr lang="zh-TW" altLang="zh-TW" sz="2400" dirty="0" smtClean="0"/>
              <a:t>、</a:t>
            </a:r>
            <a:r>
              <a:rPr lang="zh-TW" altLang="zh-TW" sz="2400" dirty="0" smtClean="0">
                <a:hlinkClick r:id="rId8" tooltip="馬來西亞"/>
              </a:rPr>
              <a:t>馬來西亞</a:t>
            </a:r>
            <a:r>
              <a:rPr lang="zh-TW" altLang="zh-TW" sz="2400" dirty="0" smtClean="0"/>
              <a:t>、</a:t>
            </a:r>
            <a:r>
              <a:rPr lang="zh-TW" altLang="zh-TW" sz="2400" dirty="0" smtClean="0">
                <a:hlinkClick r:id="rId9" tooltip="南韓"/>
              </a:rPr>
              <a:t>南韓</a:t>
            </a:r>
            <a:r>
              <a:rPr lang="zh-TW" altLang="zh-TW" sz="2400" dirty="0" smtClean="0"/>
              <a:t>、</a:t>
            </a:r>
            <a:r>
              <a:rPr lang="zh-TW" altLang="zh-TW" sz="2400" dirty="0" smtClean="0">
                <a:hlinkClick r:id="rId10" tooltip="新加坡"/>
              </a:rPr>
              <a:t>新加坡</a:t>
            </a:r>
            <a:r>
              <a:rPr lang="zh-TW" altLang="zh-TW" sz="2400" dirty="0" smtClean="0"/>
              <a:t>、</a:t>
            </a:r>
            <a:r>
              <a:rPr lang="zh-TW" altLang="zh-TW" sz="2400" dirty="0" smtClean="0">
                <a:hlinkClick r:id="rId11" tooltip="台灣"/>
              </a:rPr>
              <a:t>台灣</a:t>
            </a:r>
            <a:r>
              <a:rPr lang="zh-TW" altLang="zh-TW" sz="2400" dirty="0" smtClean="0"/>
              <a:t>。</a:t>
            </a:r>
            <a:r>
              <a:rPr lang="zh-TW" altLang="zh-TW" sz="2400" dirty="0" smtClean="0">
                <a:hlinkClick r:id="rId12" tooltip="國家"/>
              </a:rPr>
              <a:t>國家</a:t>
            </a:r>
            <a:r>
              <a:rPr lang="zh-TW" altLang="zh-TW" sz="2400" dirty="0" smtClean="0"/>
              <a:t>之媒體受信賴程度，台灣敬陪末座。愛德曼公關公司</a:t>
            </a:r>
            <a:r>
              <a:rPr lang="zh-TW" altLang="zh-TW" sz="2400" dirty="0" smtClean="0">
                <a:hlinkClick r:id="rId13" tooltip="亞太"/>
              </a:rPr>
              <a:t>亞太</a:t>
            </a:r>
            <a:r>
              <a:rPr lang="zh-TW" altLang="zh-TW" sz="2400" dirty="0" smtClean="0"/>
              <a:t>區</a:t>
            </a:r>
            <a:r>
              <a:rPr lang="zh-TW" altLang="zh-TW" sz="2400" dirty="0" smtClean="0">
                <a:hlinkClick r:id="rId14" tooltip="總裁"/>
              </a:rPr>
              <a:t>總裁</a:t>
            </a:r>
            <a:r>
              <a:rPr lang="zh-TW" altLang="zh-TW" sz="2400" dirty="0" smtClean="0"/>
              <a:t>Alan Vandermolen認為台灣人批判性較高、台灣媒體競爭過度、台灣媒體偏向煽色腥走向等，皆為導致台灣媒體形象不佳之主因。</a:t>
            </a:r>
            <a:endParaRPr lang="en-US" altLang="zh-TW" sz="2400" dirty="0" smtClean="0"/>
          </a:p>
          <a:p>
            <a:endParaRPr lang="en-US" altLang="zh-TW" sz="2400" dirty="0" smtClean="0"/>
          </a:p>
          <a:p>
            <a:r>
              <a:rPr lang="zh-TW" altLang="zh-TW" sz="2400" dirty="0" smtClean="0"/>
              <a:t>據</a:t>
            </a:r>
            <a:r>
              <a:rPr lang="zh-TW" altLang="zh-TW" sz="2400" dirty="0" smtClean="0">
                <a:hlinkClick r:id="rId15" tooltip="法國"/>
              </a:rPr>
              <a:t>法國</a:t>
            </a:r>
            <a:r>
              <a:rPr lang="zh-TW" altLang="zh-TW" sz="2400" dirty="0" smtClean="0">
                <a:hlinkClick r:id="rId16" tooltip="無疆界記者"/>
              </a:rPr>
              <a:t>無疆界記者</a:t>
            </a:r>
            <a:r>
              <a:rPr lang="zh-TW" altLang="zh-TW" sz="2400" dirty="0" smtClean="0"/>
              <a:t>組織於2006年10月24日發布之全球</a:t>
            </a:r>
            <a:r>
              <a:rPr lang="zh-TW" altLang="zh-TW" sz="2400" dirty="0" smtClean="0">
                <a:hlinkClick r:id="rId17" tooltip="新聞自由"/>
              </a:rPr>
              <a:t>新聞自由</a:t>
            </a:r>
            <a:r>
              <a:rPr lang="zh-TW" altLang="zh-TW" sz="2400" dirty="0" smtClean="0"/>
              <a:t>指數最新年度評比，台灣由前一年之51名進步為43名，排名較日本之51名、</a:t>
            </a:r>
            <a:r>
              <a:rPr lang="zh-TW" altLang="zh-TW" sz="2400" dirty="0" smtClean="0">
                <a:hlinkClick r:id="rId18" tooltip="美國"/>
              </a:rPr>
              <a:t>美國</a:t>
            </a:r>
            <a:r>
              <a:rPr lang="zh-TW" altLang="zh-TW" sz="2400" dirty="0" smtClean="0"/>
              <a:t>之53名為高。但台灣媒體受信賴程度於另一調查中卻僅1%，為亞太最低。</a:t>
            </a:r>
            <a:endParaRPr lang="zh-TW" altLang="en-US" sz="2400" dirty="0"/>
          </a:p>
        </p:txBody>
      </p:sp>
      <p:sp>
        <p:nvSpPr>
          <p:cNvPr id="3" name="矩形 2"/>
          <p:cNvSpPr/>
          <p:nvPr/>
        </p:nvSpPr>
        <p:spPr>
          <a:xfrm>
            <a:off x="611560" y="1052736"/>
            <a:ext cx="7992888" cy="461665"/>
          </a:xfrm>
          <a:prstGeom prst="rect">
            <a:avLst/>
          </a:prstGeom>
        </p:spPr>
        <p:txBody>
          <a:bodyPr wrap="square">
            <a:spAutoFit/>
          </a:bodyPr>
          <a:lstStyle/>
          <a:p>
            <a:endParaRPr lang="zh-TW" altLang="en-US" sz="2400" dirty="0"/>
          </a:p>
        </p:txBody>
      </p:sp>
      <p:sp>
        <p:nvSpPr>
          <p:cNvPr id="4" name="矩形 3"/>
          <p:cNvSpPr/>
          <p:nvPr/>
        </p:nvSpPr>
        <p:spPr>
          <a:xfrm>
            <a:off x="755576" y="764704"/>
            <a:ext cx="7416824" cy="8640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3200" smtClean="0">
                <a:solidFill>
                  <a:schemeClr val="tx1"/>
                </a:solidFill>
              </a:rPr>
              <a:t>臺灣媒體信賴度低</a:t>
            </a:r>
            <a:endParaRPr lang="zh-TW" altLang="en-US" sz="3200" dirty="0">
              <a:solidFill>
                <a:schemeClr val="tx1"/>
              </a:solidFill>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485800"/>
            <a:ext cx="8229600" cy="1143000"/>
          </a:xfrm>
        </p:spPr>
        <p:txBody>
          <a:bodyPr>
            <a:normAutofit/>
          </a:bodyPr>
          <a:lstStyle/>
          <a:p>
            <a:r>
              <a:rPr lang="zh-TW" altLang="en-US" sz="3200" smtClean="0"/>
              <a:t>近年來多元新聞生態圈的形成</a:t>
            </a:r>
            <a:endParaRPr lang="zh-TW" altLang="en-US" sz="3200" dirty="0"/>
          </a:p>
        </p:txBody>
      </p:sp>
      <p:sp>
        <p:nvSpPr>
          <p:cNvPr id="3" name="內容版面配置區 2"/>
          <p:cNvSpPr>
            <a:spLocks noGrp="1"/>
          </p:cNvSpPr>
          <p:nvPr>
            <p:ph idx="1"/>
          </p:nvPr>
        </p:nvSpPr>
        <p:spPr/>
        <p:txBody>
          <a:bodyPr>
            <a:noAutofit/>
          </a:bodyPr>
          <a:lstStyle/>
          <a:p>
            <a:r>
              <a:rPr lang="en-US" altLang="zh-TW" sz="2000" smtClean="0"/>
              <a:t>PGC</a:t>
            </a:r>
            <a:r>
              <a:rPr lang="zh-TW" altLang="en-US" sz="2000" smtClean="0"/>
              <a:t> </a:t>
            </a:r>
            <a:r>
              <a:rPr lang="en-US" altLang="zh-TW" sz="2000" smtClean="0"/>
              <a:t>﹝</a:t>
            </a:r>
            <a:r>
              <a:rPr lang="zh-TW" altLang="en-US" sz="2000" smtClean="0"/>
              <a:t>專業者生產內容</a:t>
            </a:r>
            <a:r>
              <a:rPr lang="en-US" altLang="zh-TW" sz="2000" smtClean="0"/>
              <a:t>﹞</a:t>
            </a:r>
            <a:r>
              <a:rPr lang="zh-TW" altLang="en-US" sz="2000" dirty="0" smtClean="0"/>
              <a:t>衰退，</a:t>
            </a:r>
            <a:r>
              <a:rPr lang="en-US" altLang="zh-TW" sz="2000" smtClean="0"/>
              <a:t>UGC ﹝</a:t>
            </a:r>
            <a:r>
              <a:rPr lang="zh-TW" altLang="en-US" sz="2000" smtClean="0"/>
              <a:t>使用者生成內容</a:t>
            </a:r>
            <a:r>
              <a:rPr lang="en-US" altLang="zh-TW" sz="2000" smtClean="0"/>
              <a:t>﹞</a:t>
            </a:r>
            <a:r>
              <a:rPr lang="zh-TW" altLang="en-US" sz="2000" dirty="0" smtClean="0"/>
              <a:t>快速崛起，</a:t>
            </a:r>
            <a:endParaRPr lang="en-US" altLang="zh-TW" sz="2000" dirty="0" smtClean="0"/>
          </a:p>
          <a:p>
            <a:pPr>
              <a:buNone/>
            </a:pPr>
            <a:r>
              <a:rPr lang="zh-TW" altLang="en-US" sz="2000" smtClean="0"/>
              <a:t>    </a:t>
            </a:r>
            <a:r>
              <a:rPr lang="en-US" altLang="zh-TW" sz="2000" smtClean="0"/>
              <a:t>UGC</a:t>
            </a:r>
            <a:r>
              <a:rPr lang="zh-TW" altLang="en-US" sz="2000" smtClean="0"/>
              <a:t>更與</a:t>
            </a:r>
            <a:r>
              <a:rPr lang="en-US" altLang="zh-TW" sz="2000" smtClean="0"/>
              <a:t>SNS﹝Socil Network Service</a:t>
            </a:r>
            <a:r>
              <a:rPr lang="zh-TW" altLang="en-US" sz="2000" smtClean="0"/>
              <a:t>社群服務</a:t>
            </a:r>
            <a:r>
              <a:rPr lang="en-US" altLang="zh-TW" sz="2000" smtClean="0"/>
              <a:t>﹞</a:t>
            </a:r>
            <a:r>
              <a:rPr lang="zh-TW" altLang="en-US" sz="2000" smtClean="0"/>
              <a:t>結合，成為產制與傳</a:t>
            </a:r>
            <a:endParaRPr lang="en-US" altLang="zh-TW" sz="2000" dirty="0" smtClean="0"/>
          </a:p>
          <a:p>
            <a:pPr>
              <a:buNone/>
            </a:pPr>
            <a:r>
              <a:rPr lang="zh-TW" altLang="en-US" sz="2000" smtClean="0"/>
              <a:t>    的主流型態。大眾媒體的傳播與大眾之間的傳播同步進行，相互滲透。</a:t>
            </a:r>
            <a:endParaRPr lang="en-US" altLang="zh-TW" sz="2000" dirty="0" smtClean="0"/>
          </a:p>
          <a:p>
            <a:r>
              <a:rPr lang="zh-TW" altLang="en-US" sz="2000" smtClean="0"/>
              <a:t>創用者</a:t>
            </a:r>
            <a:r>
              <a:rPr lang="en-US" altLang="zh-TW" sz="2000" smtClean="0"/>
              <a:t>﹝prosumer﹞</a:t>
            </a:r>
            <a:r>
              <a:rPr lang="zh-TW" altLang="en-US" sz="2000" smtClean="0"/>
              <a:t>制、傳、用三位一體， 主動閱聽人崛起，運用分工分享的網路社群媒體，經由關係傳遞訊息。以致生產主體多元化，使用行為個性化，社群之中互動化。</a:t>
            </a:r>
            <a:endParaRPr lang="en-US" altLang="zh-TW" sz="2000" dirty="0" smtClean="0"/>
          </a:p>
          <a:p>
            <a:r>
              <a:rPr lang="zh-TW" altLang="en-US" sz="2000" smtClean="0"/>
              <a:t>傳播模式從單向性、封閉性、傳媒主導性、內容同一性的模式演變為雙向性、開放性、使用者主導性、內容個性化的新模式，呈現多終端、多平臺、多入口、多應用的特性。</a:t>
            </a:r>
            <a:endParaRPr lang="en-US" altLang="zh-TW" sz="2000" dirty="0" smtClean="0"/>
          </a:p>
          <a:p>
            <a:r>
              <a:rPr lang="zh-TW" altLang="en-US" sz="2000" smtClean="0"/>
              <a:t>移動終端成為第一主流媒體，傳統媒體跟隨進化，往全媒體方向發展，但數位媒體的每日新聞黏度顯已超越傳統媒體。</a:t>
            </a:r>
            <a:endParaRPr lang="en-US" altLang="zh-TW" sz="2000" dirty="0" smtClean="0"/>
          </a:p>
          <a:p>
            <a:r>
              <a:rPr lang="zh-TW" altLang="en-US" sz="2000" smtClean="0"/>
              <a:t> 大眾之間的傳播淩駕大眾媒體的傳播，傳媒的守門人角色弱化了，人人都是守門人，也是轉播站。</a:t>
            </a:r>
            <a:endParaRPr lang="en-US" altLang="zh-TW" sz="2000" dirty="0" smtClean="0"/>
          </a:p>
          <a:p>
            <a:pPr>
              <a:buNone/>
            </a:pPr>
            <a:endParaRPr lang="zh-TW" altLang="en-US" sz="2000" dirty="0" smtClean="0"/>
          </a:p>
          <a:p>
            <a:pPr>
              <a:buNone/>
            </a:pPr>
            <a:r>
              <a:rPr lang="zh-TW" altLang="en-US" sz="2000" dirty="0" smtClean="0"/>
              <a:t>    </a:t>
            </a:r>
            <a:endParaRPr lang="en-US" altLang="zh-TW" sz="2000" dirty="0"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1824"/>
            <a:ext cx="8229600" cy="1143000"/>
          </a:xfrm>
        </p:spPr>
        <p:txBody>
          <a:bodyPr>
            <a:normAutofit/>
          </a:bodyPr>
          <a:lstStyle/>
          <a:p>
            <a:r>
              <a:rPr lang="zh-TW" altLang="en-US" sz="3200" smtClean="0"/>
              <a:t>二、多元生態圈的功能檢視</a:t>
            </a:r>
            <a:endParaRPr lang="zh-TW" altLang="en-US" sz="3200" dirty="0"/>
          </a:p>
        </p:txBody>
      </p:sp>
      <p:sp>
        <p:nvSpPr>
          <p:cNvPr id="3" name="內容版面配置區 2"/>
          <p:cNvSpPr>
            <a:spLocks noGrp="1"/>
          </p:cNvSpPr>
          <p:nvPr>
            <p:ph idx="1"/>
          </p:nvPr>
        </p:nvSpPr>
        <p:spPr>
          <a:xfrm>
            <a:off x="457200" y="1999381"/>
            <a:ext cx="8229600" cy="4525963"/>
          </a:xfrm>
        </p:spPr>
        <p:txBody>
          <a:bodyPr>
            <a:normAutofit/>
          </a:bodyPr>
          <a:lstStyle/>
          <a:p>
            <a:r>
              <a:rPr lang="zh-TW" altLang="en-US" sz="2400" smtClean="0"/>
              <a:t>關係網即傳播網，圈子文化</a:t>
            </a:r>
            <a:r>
              <a:rPr lang="en-US" altLang="zh-TW" sz="2400" smtClean="0"/>
              <a:t>﹝ </a:t>
            </a:r>
            <a:r>
              <a:rPr lang="en-US" altLang="zh-TW" sz="2400" dirty="0" smtClean="0"/>
              <a:t>Circle Culture ﹞</a:t>
            </a:r>
            <a:r>
              <a:rPr lang="zh-TW" altLang="en-US" sz="2400" dirty="0" smtClean="0"/>
              <a:t>盛行</a:t>
            </a:r>
            <a:endParaRPr lang="en-US" altLang="zh-TW" sz="2400" dirty="0" smtClean="0"/>
          </a:p>
          <a:p>
            <a:r>
              <a:rPr lang="zh-TW" altLang="en-US" sz="2400" smtClean="0"/>
              <a:t>網路濾罩</a:t>
            </a:r>
            <a:r>
              <a:rPr lang="en-US" altLang="zh-TW" sz="2400" smtClean="0"/>
              <a:t>﹝</a:t>
            </a:r>
            <a:r>
              <a:rPr lang="en-US" altLang="zh-TW" sz="2400" dirty="0" smtClean="0"/>
              <a:t>filter </a:t>
            </a:r>
            <a:r>
              <a:rPr lang="en-US" altLang="zh-TW" sz="2400" smtClean="0"/>
              <a:t>bubble﹞</a:t>
            </a:r>
            <a:r>
              <a:rPr lang="zh-TW" altLang="en-US" sz="2400" smtClean="0"/>
              <a:t>窄化訊息來源</a:t>
            </a:r>
            <a:endParaRPr lang="en-US" altLang="zh-TW" sz="2400" dirty="0" smtClean="0"/>
          </a:p>
          <a:p>
            <a:r>
              <a:rPr lang="zh-TW" altLang="en-US" sz="2400" smtClean="0"/>
              <a:t>傳統媒體與網路媒體的偏見</a:t>
            </a:r>
            <a:r>
              <a:rPr lang="en-US" altLang="zh-TW" sz="2400" smtClean="0"/>
              <a:t>﹝</a:t>
            </a:r>
            <a:r>
              <a:rPr lang="en-US" altLang="zh-TW" sz="2400" dirty="0" smtClean="0"/>
              <a:t>media </a:t>
            </a:r>
            <a:r>
              <a:rPr lang="en-US" altLang="zh-TW" sz="2400" smtClean="0"/>
              <a:t>bias﹞</a:t>
            </a:r>
            <a:r>
              <a:rPr lang="zh-TW" altLang="en-US" sz="2400" smtClean="0"/>
              <a:t>貫串，形成共伴效應</a:t>
            </a:r>
            <a:r>
              <a:rPr lang="en-US" altLang="zh-TW" sz="2400" smtClean="0"/>
              <a:t> </a:t>
            </a:r>
            <a:r>
              <a:rPr lang="en-US" altLang="zh-TW" sz="2400" dirty="0" smtClean="0"/>
              <a:t>co-movement effect ﹞</a:t>
            </a:r>
          </a:p>
          <a:p>
            <a:r>
              <a:rPr lang="zh-TW" altLang="en-US" sz="2400" smtClean="0"/>
              <a:t>公共事務無能症</a:t>
            </a:r>
            <a:r>
              <a:rPr lang="en-US" altLang="zh-TW" sz="2400" smtClean="0"/>
              <a:t>﹝</a:t>
            </a:r>
            <a:r>
              <a:rPr lang="en-US" altLang="zh-TW" sz="2400" dirty="0" smtClean="0"/>
              <a:t>Public Affairs incompetent disease﹞</a:t>
            </a:r>
          </a:p>
          <a:p>
            <a:r>
              <a:rPr lang="zh-TW" altLang="en-US" sz="2400" smtClean="0"/>
              <a:t>助長民粹政治</a:t>
            </a:r>
            <a:r>
              <a:rPr lang="en-US" altLang="zh-TW" sz="2400" smtClean="0"/>
              <a:t>﹝</a:t>
            </a:r>
            <a:r>
              <a:rPr lang="en-US" altLang="zh-TW" sz="2400" dirty="0" smtClean="0"/>
              <a:t>Populist politics﹞</a:t>
            </a:r>
          </a:p>
          <a:p>
            <a:endParaRPr lang="en-US" altLang="zh-TW" sz="2400" dirty="0"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629816"/>
            <a:ext cx="8229600" cy="1143000"/>
          </a:xfrm>
        </p:spPr>
        <p:txBody>
          <a:bodyPr>
            <a:normAutofit/>
          </a:bodyPr>
          <a:lstStyle/>
          <a:p>
            <a:r>
              <a:rPr lang="zh-TW" altLang="en-US" sz="3200" smtClean="0"/>
              <a:t>關係取向的傳播</a:t>
            </a:r>
            <a:endParaRPr lang="zh-TW" altLang="en-US" sz="3200" dirty="0"/>
          </a:p>
        </p:txBody>
      </p:sp>
      <p:sp>
        <p:nvSpPr>
          <p:cNvPr id="3" name="內容版面配置區 2"/>
          <p:cNvSpPr>
            <a:spLocks noGrp="1"/>
          </p:cNvSpPr>
          <p:nvPr>
            <p:ph idx="1"/>
          </p:nvPr>
        </p:nvSpPr>
        <p:spPr>
          <a:xfrm>
            <a:off x="457200" y="1783357"/>
            <a:ext cx="8229600" cy="4525963"/>
          </a:xfrm>
        </p:spPr>
        <p:txBody>
          <a:bodyPr>
            <a:normAutofit/>
          </a:bodyPr>
          <a:lstStyle/>
          <a:p>
            <a:r>
              <a:rPr lang="zh-TW" altLang="en-US" sz="2400" smtClean="0"/>
              <a:t>內容經由關係放放送。每個使用者都是傳播的節點，訊息與意見經由關係去傳遞，因此訊息必須符合節點的關係條件，方能被決定是否在不同的關聯式結構中呈現。圈子文化大行其道。</a:t>
            </a:r>
            <a:endParaRPr lang="en-US" altLang="zh-TW" sz="2400" dirty="0" smtClean="0"/>
          </a:p>
          <a:p>
            <a:r>
              <a:rPr lang="zh-TW" altLang="en-US" sz="2400" smtClean="0"/>
              <a:t>喻國明：這種資訊的傳遞式通過朋友圈篩選後所獲得坐井觀天式的局部世界，這樣的擬態世界是經過圈子來畫定、圖解的世界</a:t>
            </a:r>
            <a:r>
              <a:rPr lang="en-US" altLang="zh-TW" sz="2400" smtClean="0"/>
              <a:t>……….</a:t>
            </a:r>
            <a:r>
              <a:rPr lang="zh-TW" altLang="en-US" sz="2400" smtClean="0"/>
              <a:t>帶來一體化與單一化。</a:t>
            </a:r>
            <a:endParaRPr lang="en-US" altLang="zh-TW" sz="2400" dirty="0" smtClean="0"/>
          </a:p>
          <a:p>
            <a:endParaRPr lang="zh-TW" altLang="en-US" sz="2400"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485800"/>
            <a:ext cx="8229600" cy="1143000"/>
          </a:xfrm>
        </p:spPr>
        <p:txBody>
          <a:bodyPr>
            <a:normAutofit/>
          </a:bodyPr>
          <a:lstStyle/>
          <a:p>
            <a:r>
              <a:rPr lang="zh-TW" altLang="en-US" sz="3200" smtClean="0"/>
              <a:t>網路濾罩的原始意義</a:t>
            </a:r>
            <a:endParaRPr lang="zh-TW" altLang="en-US" sz="3200" dirty="0"/>
          </a:p>
        </p:txBody>
      </p:sp>
      <p:sp>
        <p:nvSpPr>
          <p:cNvPr id="3" name="內容版面配置區 2"/>
          <p:cNvSpPr>
            <a:spLocks noGrp="1"/>
          </p:cNvSpPr>
          <p:nvPr>
            <p:ph idx="1"/>
          </p:nvPr>
        </p:nvSpPr>
        <p:spPr/>
        <p:txBody>
          <a:bodyPr>
            <a:normAutofit/>
          </a:bodyPr>
          <a:lstStyle/>
          <a:p>
            <a:r>
              <a:rPr lang="zh-TW" altLang="en-US" sz="2400" smtClean="0"/>
              <a:t>搜尋引擎或社交網站為了提供使用者舒適的網路體驗，透過某種演算機制來計算使用者的點擊行為，讓搜尋或網站提供較為符合使用者喜好與需求的內容。其結果視接收到越來越多原本認可的看法，立場因而趨於極化。</a:t>
            </a:r>
            <a:endParaRPr lang="en-US" altLang="zh-TW" sz="2400" dirty="0" smtClean="0"/>
          </a:p>
          <a:p>
            <a:r>
              <a:rPr lang="zh-TW" altLang="en-US" sz="2400" smtClean="0"/>
              <a:t>從多數</a:t>
            </a:r>
            <a:r>
              <a:rPr lang="en-US" altLang="zh-TW" sz="2400" smtClean="0"/>
              <a:t>/</a:t>
            </a:r>
            <a:r>
              <a:rPr lang="zh-TW" altLang="en-US" sz="2400" smtClean="0"/>
              <a:t>少數的錯覺逐漸演變為正確</a:t>
            </a:r>
            <a:r>
              <a:rPr lang="en-US" altLang="zh-TW" sz="2400" smtClean="0"/>
              <a:t>/</a:t>
            </a:r>
            <a:r>
              <a:rPr lang="zh-TW" altLang="en-US" sz="2400" smtClean="0"/>
              <a:t>錯誤、理性</a:t>
            </a:r>
            <a:r>
              <a:rPr lang="en-US" altLang="zh-TW" sz="2400" smtClean="0"/>
              <a:t>/</a:t>
            </a:r>
            <a:r>
              <a:rPr lang="zh-TW" altLang="en-US" sz="2400" smtClean="0"/>
              <a:t>無理、正義</a:t>
            </a:r>
            <a:r>
              <a:rPr lang="en-US" altLang="zh-TW" sz="2400" smtClean="0"/>
              <a:t>/</a:t>
            </a:r>
            <a:r>
              <a:rPr lang="zh-TW" altLang="en-US" sz="2400" smtClean="0"/>
              <a:t>邪惡的對立，促使歧異者之間更加勢不兩立。</a:t>
            </a:r>
            <a:endParaRPr lang="zh-TW" altLang="en-US" sz="24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629816"/>
            <a:ext cx="8229600" cy="1143000"/>
          </a:xfrm>
        </p:spPr>
        <p:txBody>
          <a:bodyPr>
            <a:normAutofit/>
          </a:bodyPr>
          <a:lstStyle/>
          <a:p>
            <a:r>
              <a:rPr lang="zh-TW" altLang="en-US" sz="3200" smtClean="0"/>
              <a:t>新聞媒體對民主政體系運作的職責</a:t>
            </a:r>
            <a:endParaRPr lang="zh-TW" altLang="en-US" sz="3200" dirty="0"/>
          </a:p>
        </p:txBody>
      </p:sp>
      <p:sp>
        <p:nvSpPr>
          <p:cNvPr id="3" name="內容版面配置區 2"/>
          <p:cNvSpPr>
            <a:spLocks noGrp="1"/>
          </p:cNvSpPr>
          <p:nvPr>
            <p:ph idx="1"/>
          </p:nvPr>
        </p:nvSpPr>
        <p:spPr>
          <a:xfrm>
            <a:off x="457200" y="2071389"/>
            <a:ext cx="8229600" cy="4525963"/>
          </a:xfrm>
        </p:spPr>
        <p:txBody>
          <a:bodyPr>
            <a:normAutofit/>
          </a:bodyPr>
          <a:lstStyle/>
          <a:p>
            <a:pPr marL="457200" indent="-457200" latinLnBrk="1">
              <a:spcBef>
                <a:spcPts val="0"/>
              </a:spcBef>
              <a:buFont typeface="+mj-lt"/>
              <a:buAutoNum type="arabicPeriod"/>
              <a:defRPr/>
            </a:pPr>
            <a:r>
              <a:rPr lang="zh-TW" altLang="en-US" sz="2400" smtClean="0">
                <a:latin typeface="+mn-ea"/>
              </a:rPr>
              <a:t>民眾的</a:t>
            </a:r>
            <a:r>
              <a:rPr lang="zh-TW" altLang="zh-TW" sz="2400" smtClean="0">
                <a:latin typeface="+mn-ea"/>
              </a:rPr>
              <a:t>守望者</a:t>
            </a:r>
            <a:r>
              <a:rPr lang="zh-TW" altLang="en-US" sz="2400" smtClean="0">
                <a:latin typeface="+mn-ea"/>
              </a:rPr>
              <a:t>：完整告知公共事務變動情況，而非選擇性告知新聞的「配給者」。</a:t>
            </a:r>
            <a:endParaRPr lang="en-US" altLang="zh-TW" sz="2400" dirty="0" smtClean="0">
              <a:latin typeface="+mn-ea"/>
            </a:endParaRPr>
          </a:p>
          <a:p>
            <a:pPr marL="457200" indent="-457200" latinLnBrk="1">
              <a:spcBef>
                <a:spcPts val="0"/>
              </a:spcBef>
              <a:buFont typeface="+mj-lt"/>
              <a:buAutoNum type="arabicPeriod"/>
              <a:defRPr/>
            </a:pPr>
            <a:r>
              <a:rPr lang="zh-TW" altLang="en-US" sz="2400" smtClean="0">
                <a:latin typeface="+mn-ea"/>
              </a:rPr>
              <a:t>意見的溝通者：呈現多元觀點，溝通歧見，而非傳播執政者觀點或特定政黨的「宣傳者」。</a:t>
            </a:r>
            <a:endParaRPr lang="en-US" altLang="zh-TW" sz="2400" dirty="0" smtClean="0">
              <a:latin typeface="+mn-ea"/>
            </a:endParaRPr>
          </a:p>
          <a:p>
            <a:pPr marL="457200" indent="-457200" latinLnBrk="1">
              <a:spcBef>
                <a:spcPts val="0"/>
              </a:spcBef>
              <a:buFont typeface="+mj-lt"/>
              <a:buAutoNum type="arabicPeriod"/>
              <a:defRPr/>
            </a:pPr>
            <a:r>
              <a:rPr lang="zh-TW" altLang="en-US" sz="2400" dirty="0" smtClean="0">
                <a:latin typeface="+mn-ea"/>
              </a:rPr>
              <a:t>德行的</a:t>
            </a:r>
            <a:r>
              <a:rPr lang="zh-TW" altLang="zh-TW" sz="2400" dirty="0" smtClean="0">
                <a:latin typeface="+mn-ea"/>
              </a:rPr>
              <a:t>教育</a:t>
            </a:r>
            <a:r>
              <a:rPr lang="zh-TW" altLang="zh-TW" sz="2400" smtClean="0">
                <a:latin typeface="+mn-ea"/>
              </a:rPr>
              <a:t>者</a:t>
            </a:r>
            <a:r>
              <a:rPr lang="zh-TW" altLang="en-US" sz="2400" smtClean="0">
                <a:latin typeface="+mn-ea"/>
              </a:rPr>
              <a:t>：培養民主性德行，而非塑造順從性輿論的「洗腦者」。</a:t>
            </a:r>
            <a:endParaRPr lang="zh-TW" altLang="zh-TW" sz="2400" dirty="0" smtClean="0">
              <a:latin typeface="+mn-ea"/>
            </a:endParaRPr>
          </a:p>
          <a:p>
            <a:pPr latinLnBrk="1"/>
            <a:endParaRPr lang="zh-TW" altLang="zh-TW" sz="2400"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485800"/>
            <a:ext cx="8229600" cy="1143000"/>
          </a:xfrm>
        </p:spPr>
        <p:txBody>
          <a:bodyPr>
            <a:normAutofit/>
          </a:bodyPr>
          <a:lstStyle/>
          <a:p>
            <a:r>
              <a:rPr lang="zh-TW" altLang="en-US" sz="3200" smtClean="0"/>
              <a:t>社交網站助長黨同伐異</a:t>
            </a:r>
            <a:endParaRPr lang="zh-TW" altLang="en-US" sz="3200" dirty="0"/>
          </a:p>
        </p:txBody>
      </p:sp>
      <p:sp>
        <p:nvSpPr>
          <p:cNvPr id="3" name="內容版面配置區 2"/>
          <p:cNvSpPr>
            <a:spLocks noGrp="1"/>
          </p:cNvSpPr>
          <p:nvPr>
            <p:ph idx="1"/>
          </p:nvPr>
        </p:nvSpPr>
        <p:spPr/>
        <p:txBody>
          <a:bodyPr/>
          <a:lstStyle/>
          <a:p>
            <a:r>
              <a:rPr lang="zh-TW" altLang="en-US" sz="2400" smtClean="0"/>
              <a:t>紐約時報前主編</a:t>
            </a:r>
            <a:r>
              <a:rPr lang="en-US" altLang="zh-TW" sz="2400" smtClean="0"/>
              <a:t>Bill </a:t>
            </a:r>
            <a:r>
              <a:rPr lang="en-US" altLang="zh-TW" sz="2400" dirty="0" err="1" smtClean="0"/>
              <a:t>keller</a:t>
            </a:r>
            <a:r>
              <a:rPr lang="zh-TW" altLang="en-US" sz="2400" dirty="0" smtClean="0"/>
              <a:t>：</a:t>
            </a:r>
            <a:endParaRPr lang="en-US" altLang="zh-TW" sz="2400" dirty="0" smtClean="0"/>
          </a:p>
          <a:p>
            <a:pPr>
              <a:buNone/>
            </a:pPr>
            <a:r>
              <a:rPr lang="zh-TW" altLang="en-US" sz="2400" smtClean="0"/>
              <a:t>     社交網路獎勵黨派之爭。這種媒介的性質就是讓志同道合者彼此交流，然後鞏固彼此的觀點。人極易在其中對挑戰己見者嗤之以鼻，而將未受質疑的偏見簡化為口號與標籤。</a:t>
            </a:r>
            <a:endParaRPr lang="en-US" altLang="zh-TW" sz="2400" dirty="0" smtClean="0"/>
          </a:p>
          <a:p>
            <a:endParaRPr lang="zh-TW" altLang="en-US" sz="2400"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normAutofit/>
          </a:bodyPr>
          <a:lstStyle/>
          <a:p>
            <a:pPr>
              <a:buNone/>
            </a:pPr>
            <a:r>
              <a:rPr lang="en-US" altLang="zh-TW" sz="2600" dirty="0"/>
              <a:t>Manuel Castells</a:t>
            </a:r>
            <a:r>
              <a:rPr lang="en-US" altLang="zh-TW" sz="2600" dirty="0">
                <a:latin typeface="新細明體"/>
              </a:rPr>
              <a:t>《</a:t>
            </a:r>
            <a:r>
              <a:rPr lang="zh-TW" altLang="en-US" sz="2600" dirty="0">
                <a:latin typeface="新細明體"/>
              </a:rPr>
              <a:t>憤怒與希望的網路</a:t>
            </a:r>
            <a:r>
              <a:rPr lang="en-US" altLang="zh-TW" sz="2600" dirty="0">
                <a:latin typeface="新細明體"/>
              </a:rPr>
              <a:t>》</a:t>
            </a:r>
            <a:r>
              <a:rPr lang="zh-TW" altLang="en-US" sz="2600" dirty="0">
                <a:latin typeface="新細明體"/>
              </a:rPr>
              <a:t>：</a:t>
            </a:r>
            <a:endParaRPr lang="en-US" altLang="zh-TW" sz="2600" dirty="0">
              <a:latin typeface="新細明體"/>
            </a:endParaRPr>
          </a:p>
          <a:p>
            <a:pPr>
              <a:buNone/>
            </a:pPr>
            <a:r>
              <a:rPr lang="zh-TW" altLang="en-US" sz="2600" dirty="0" smtClean="0">
                <a:latin typeface="新細明體"/>
              </a:rPr>
              <a:t>    通過</a:t>
            </a:r>
            <a:r>
              <a:rPr lang="zh-TW" altLang="en-US" sz="2600" dirty="0">
                <a:latin typeface="新細明體"/>
              </a:rPr>
              <a:t>生產大眾媒體訊息，並發展橫向溝通的自主獨立網絡，資訊時代的公民可以運用他們的痛苦、恐懼、夢想和希望為材料，為自己的生活編制出全新的程序。他們通過分享自身的經驗來建立新的專案。他們占據媒體、建立訊息，顛覆了傳統的溝通模式。他們把自己的願望連結成為網絡，從而克服了孤獨絕望的無力感。他們指認出現行的權力網絡，因此可以與權力正面對抗。</a:t>
            </a:r>
          </a:p>
          <a:p>
            <a:endParaRPr lang="zh-TW" alt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normAutofit/>
          </a:bodyPr>
          <a:lstStyle/>
          <a:p>
            <a:pPr marL="0" indent="0">
              <a:buNone/>
            </a:pPr>
            <a:r>
              <a:rPr lang="zh-TW" altLang="en-US" sz="2400" dirty="0"/>
              <a:t>英國社會學家</a:t>
            </a:r>
            <a:r>
              <a:rPr lang="en-US" altLang="zh-TW" sz="2400" dirty="0" err="1"/>
              <a:t>Z.Bauman</a:t>
            </a:r>
            <a:r>
              <a:rPr lang="zh-TW" altLang="en-US" sz="2400" dirty="0"/>
              <a:t>：</a:t>
            </a:r>
            <a:endParaRPr lang="en-US" altLang="zh-TW" sz="2400" dirty="0"/>
          </a:p>
          <a:p>
            <a:pPr marL="144000" indent="0">
              <a:buNone/>
            </a:pPr>
            <a:r>
              <a:rPr lang="zh-TW" altLang="en-US" sz="2400" dirty="0"/>
              <a:t>真正的對話不是與自己有相同信念的人交談。在社群媒體上因為容易避開爭辯，所以無法教導我們怎麼對話。多數的人們利用社群媒體不是用以團結</a:t>
            </a:r>
            <a:r>
              <a:rPr lang="zh-TW" altLang="en-US" sz="2400" dirty="0">
                <a:latin typeface="新細明體"/>
              </a:rPr>
              <a:t>、拓展他們的視野，而是把自己鎖進同溫層裡，聽著他們自己的回音、看著自己的倒影。社群媒體非常有用，也提供了娛樂，但他們是一個陷阱。</a:t>
            </a:r>
            <a:endParaRPr lang="zh-TW" altLang="en-US" sz="2400" dirty="0"/>
          </a:p>
          <a:p>
            <a:endParaRPr lang="zh-TW" altLang="en-US" dirty="0"/>
          </a:p>
        </p:txBody>
      </p:sp>
      <p:sp>
        <p:nvSpPr>
          <p:cNvPr id="4" name="矩形 3"/>
          <p:cNvSpPr/>
          <p:nvPr/>
        </p:nvSpPr>
        <p:spPr>
          <a:xfrm>
            <a:off x="2286000" y="2274838"/>
            <a:ext cx="4572000" cy="369332"/>
          </a:xfrm>
          <a:prstGeom prst="rect">
            <a:avLst/>
          </a:prstGeom>
        </p:spPr>
        <p:txBody>
          <a:bodyPr>
            <a:spAutoFit/>
          </a:bodyPr>
          <a:lstStyle/>
          <a:p>
            <a:endParaRPr lang="zh-TW" alt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normAutofit/>
          </a:bodyPr>
          <a:lstStyle/>
          <a:p>
            <a:pPr marL="0" indent="0">
              <a:buNone/>
            </a:pPr>
            <a:r>
              <a:rPr lang="zh-TW" altLang="en-US" sz="2400" dirty="0"/>
              <a:t>台大外文系教授廖咸浩：</a:t>
            </a:r>
            <a:endParaRPr lang="en-US" altLang="zh-TW" sz="2400" dirty="0"/>
          </a:p>
          <a:p>
            <a:pPr marL="144000" indent="0">
              <a:buNone/>
            </a:pPr>
            <a:r>
              <a:rPr lang="zh-TW" altLang="en-US" sz="2400" dirty="0"/>
              <a:t>從網路取得資訊本就有取得被動化與資訊重點弱智化的問題。社群媒體則因為力推資訊者往往有狂熱與極端傾向，過度仰賴社群媒體更易有資訊取得片面化，及資訊內容簡單化的問題。相當程度而言，我們甚至可以說網路上所有訊息都可視為懶人包。知識取得的速食化及偏食化既已成為常態，各個社會勢必嚴重的部落化甚至自閉化。隨著每個人認識與關心的層面日益的狹窄，社會極端化幾乎已是不得不然的趨勢。</a:t>
            </a:r>
          </a:p>
          <a:p>
            <a:endParaRPr lang="zh-TW" altLang="en-US" sz="240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485800"/>
            <a:ext cx="8229600" cy="1143000"/>
          </a:xfrm>
        </p:spPr>
        <p:txBody>
          <a:bodyPr>
            <a:normAutofit/>
          </a:bodyPr>
          <a:lstStyle/>
          <a:p>
            <a:r>
              <a:rPr lang="zh-TW" altLang="en-US" sz="3200" smtClean="0"/>
              <a:t>媒體偏見的共伴效應</a:t>
            </a:r>
            <a:endParaRPr lang="zh-TW" altLang="en-US" sz="3200" dirty="0"/>
          </a:p>
        </p:txBody>
      </p:sp>
      <p:sp>
        <p:nvSpPr>
          <p:cNvPr id="3" name="內容版面配置區 2"/>
          <p:cNvSpPr>
            <a:spLocks noGrp="1"/>
          </p:cNvSpPr>
          <p:nvPr>
            <p:ph idx="1"/>
          </p:nvPr>
        </p:nvSpPr>
        <p:spPr/>
        <p:txBody>
          <a:bodyPr>
            <a:normAutofit/>
          </a:bodyPr>
          <a:lstStyle/>
          <a:p>
            <a:r>
              <a:rPr lang="zh-TW" altLang="en-US" sz="2400" smtClean="0"/>
              <a:t>媒體偏見：新聞媒體在報導某個或某類事件、社會問題或衝突時，傾向於對某一方、某一政策或某一觀點提供持續性的支持意見或反對意見的現象。主要形成因素是消息來源單一、只從片面觀點報導、對待事務有雙重標準、不挑戰特定消息來源的意見。</a:t>
            </a:r>
            <a:endParaRPr lang="en-US" altLang="zh-TW" sz="2400" dirty="0" smtClean="0"/>
          </a:p>
          <a:p>
            <a:r>
              <a:rPr lang="zh-TW" altLang="en-US" sz="2400" smtClean="0"/>
              <a:t>共伴效應通常發生於秋天颱風產生時所造成的天氣狀態。因為颱風是一種低氣壓</a:t>
            </a:r>
            <a:r>
              <a:rPr lang="en-US" altLang="zh-TW" sz="2400" smtClean="0"/>
              <a:t>,</a:t>
            </a:r>
            <a:r>
              <a:rPr lang="zh-TW" altLang="en-US" sz="2400" smtClean="0"/>
              <a:t>當與冷高壓形成共伴時</a:t>
            </a:r>
            <a:r>
              <a:rPr lang="en-US" altLang="zh-TW" sz="2400" smtClean="0"/>
              <a:t>,</a:t>
            </a:r>
            <a:r>
              <a:rPr lang="zh-TW" altLang="en-US" sz="2400" smtClean="0"/>
              <a:t>共伴環流就會混合東北季風的冷空氣與颱風的暖空氣</a:t>
            </a:r>
            <a:r>
              <a:rPr lang="en-US" altLang="zh-TW" sz="2400" smtClean="0"/>
              <a:t>,</a:t>
            </a:r>
            <a:r>
              <a:rPr lang="zh-TW" altLang="en-US" sz="2400" smtClean="0"/>
              <a:t>產生大量水氣</a:t>
            </a:r>
            <a:r>
              <a:rPr lang="en-US" altLang="zh-TW" sz="2400" smtClean="0"/>
              <a:t>,</a:t>
            </a:r>
            <a:r>
              <a:rPr lang="zh-TW" altLang="en-US" sz="2400" smtClean="0"/>
              <a:t>加上颱風週邊環流不斷提供暖濕空氣</a:t>
            </a:r>
            <a:r>
              <a:rPr lang="en-US" altLang="zh-TW" sz="2400" smtClean="0"/>
              <a:t>,</a:t>
            </a:r>
            <a:r>
              <a:rPr lang="zh-TW" altLang="zh-TW" sz="2400" smtClean="0"/>
              <a:t>降雨</a:t>
            </a:r>
            <a:r>
              <a:rPr lang="zh-TW" altLang="en-US" sz="2400" smtClean="0"/>
              <a:t>量變大，降與時間也比較長。</a:t>
            </a:r>
            <a:endParaRPr lang="zh-TW" altLang="zh-TW" sz="2400" dirty="0" smtClean="0"/>
          </a:p>
          <a:p>
            <a:endParaRPr lang="zh-TW" altLang="zh-TW" sz="2400"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404664"/>
            <a:ext cx="8229600" cy="1143000"/>
          </a:xfrm>
        </p:spPr>
        <p:txBody>
          <a:bodyPr>
            <a:normAutofit/>
          </a:bodyPr>
          <a:lstStyle/>
          <a:p>
            <a:r>
              <a:rPr lang="zh-TW" altLang="en-US" sz="3200" smtClean="0"/>
              <a:t>助長公共事務無能症</a:t>
            </a:r>
            <a:endParaRPr lang="zh-TW" altLang="en-US" sz="3200" dirty="0"/>
          </a:p>
        </p:txBody>
      </p:sp>
      <p:sp>
        <p:nvSpPr>
          <p:cNvPr id="3" name="內容版面配置區 2"/>
          <p:cNvSpPr>
            <a:spLocks noGrp="1"/>
          </p:cNvSpPr>
          <p:nvPr>
            <p:ph idx="1"/>
          </p:nvPr>
        </p:nvSpPr>
        <p:spPr>
          <a:xfrm>
            <a:off x="467544" y="1556792"/>
            <a:ext cx="8229600" cy="4525963"/>
          </a:xfrm>
        </p:spPr>
        <p:txBody>
          <a:bodyPr>
            <a:normAutofit/>
          </a:bodyPr>
          <a:lstStyle/>
          <a:p>
            <a:pPr>
              <a:buNone/>
            </a:pPr>
            <a:r>
              <a:rPr lang="zh-TW" altLang="en-US" sz="2400" smtClean="0"/>
              <a:t>     美國兩位資深新聞工作者著</a:t>
            </a:r>
            <a:r>
              <a:rPr lang="en-US" altLang="zh-TW" sz="2400" smtClean="0"/>
              <a:t>《</a:t>
            </a:r>
            <a:r>
              <a:rPr lang="zh-TW" altLang="en-US" sz="2400" smtClean="0"/>
              <a:t>我們曾經輝煌</a:t>
            </a:r>
            <a:r>
              <a:rPr lang="en-US" altLang="zh-TW" sz="2400" smtClean="0"/>
              <a:t>》</a:t>
            </a:r>
            <a:r>
              <a:rPr lang="zh-TW" altLang="en-US" sz="2400" smtClean="0"/>
              <a:t>：美國部份走偏鋒的媒體，傳播目標是光譜某一端的視聽族群，因而強化了黨派對立，也增強了讀者、觀眾和聽眾的既定立場；摒除了正反意見相容並蓄的正經談論方式，提供大量激昂、爭議、走偏鋒的言論，刻意挑起衝突；傳播目的不在彌合黨派間的鴻溝，而在於激發、培養、煽動黨派對立；甚至跑進政治人物的腦袋，迫使他們討論時咄咄逼人，只為贏取注意。媒體普遍把新聞當娛樂，把政治當運動競賽。</a:t>
            </a:r>
            <a:endParaRPr lang="zh-TW" altLang="en-US" sz="2400"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845840"/>
            <a:ext cx="8229600" cy="1143000"/>
          </a:xfrm>
        </p:spPr>
        <p:txBody>
          <a:bodyPr>
            <a:normAutofit/>
          </a:bodyPr>
          <a:lstStyle/>
          <a:p>
            <a:r>
              <a:rPr lang="zh-TW" altLang="zh-TW" sz="3200" dirty="0" smtClean="0"/>
              <a:t>沉默的螺旋 </a:t>
            </a:r>
            <a:br>
              <a:rPr lang="zh-TW" altLang="zh-TW" sz="3200" dirty="0" smtClean="0"/>
            </a:br>
            <a:endParaRPr lang="zh-TW" altLang="en-US" sz="3200" dirty="0"/>
          </a:p>
        </p:txBody>
      </p:sp>
      <p:sp>
        <p:nvSpPr>
          <p:cNvPr id="3" name="內容版面配置區 2"/>
          <p:cNvSpPr>
            <a:spLocks noGrp="1"/>
          </p:cNvSpPr>
          <p:nvPr>
            <p:ph idx="1"/>
          </p:nvPr>
        </p:nvSpPr>
        <p:spPr/>
        <p:txBody>
          <a:bodyPr>
            <a:normAutofit/>
          </a:bodyPr>
          <a:lstStyle/>
          <a:p>
            <a:pPr>
              <a:buNone/>
            </a:pPr>
            <a:endParaRPr lang="zh-TW" altLang="zh-TW" sz="2400" dirty="0" smtClean="0"/>
          </a:p>
          <a:p>
            <a:pPr>
              <a:buNone/>
            </a:pPr>
            <a:r>
              <a:rPr lang="zh-TW" altLang="en-US" sz="2400" smtClean="0"/>
              <a:t>     德國傳播學家諾依曼</a:t>
            </a:r>
            <a:r>
              <a:rPr lang="zh-TW" altLang="zh-TW" sz="2400" smtClean="0"/>
              <a:t>（</a:t>
            </a:r>
            <a:r>
              <a:rPr lang="en-US" altLang="zh-TW" sz="2400" dirty="0" smtClean="0">
                <a:hlinkClick r:id="rId3" tooltip="E·Noelle-Neumann"/>
              </a:rPr>
              <a:t>E</a:t>
            </a:r>
            <a:r>
              <a:rPr lang="zh-TW" altLang="zh-TW" sz="2400" smtClean="0">
                <a:hlinkClick r:id="rId3" tooltip="E·Noelle-Neumann"/>
              </a:rPr>
              <a:t>·</a:t>
            </a:r>
            <a:r>
              <a:rPr lang="en-US" altLang="zh-TW" sz="2400" smtClean="0">
                <a:hlinkClick r:id="rId3" tooltip="E·Noelle-Neumann"/>
              </a:rPr>
              <a:t>Noelle-Neumann</a:t>
            </a:r>
            <a:r>
              <a:rPr lang="zh-TW" altLang="en-US" sz="2400" smtClean="0"/>
              <a:t>）描述了這樣一個現象：人們在表達自己想法和觀點時，如果看到自己贊同的觀點，並且受到廣泛歡迎，就會積極參與進來，這類觀點越發大膽地發表和擴散；而發覺某一觀點無人或很少有人理會（有時會有群起而攻之的遭遇），即使自己贊同它，也會保持沉默。意見一方的沉默造成另一方意見的增勢，如此循環往復，便形成一方的聲音越來越強大，另一方越來越沉默下去的螺旋發展過程。</a:t>
            </a:r>
            <a:endParaRPr lang="zh-TW" altLang="zh-TW" sz="2400" dirty="0" smtClean="0"/>
          </a:p>
          <a:p>
            <a:endParaRPr lang="zh-TW" altLang="en-US" sz="2400"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413792"/>
            <a:ext cx="8229600" cy="1143000"/>
          </a:xfrm>
        </p:spPr>
        <p:txBody>
          <a:bodyPr>
            <a:normAutofit/>
          </a:bodyPr>
          <a:lstStyle/>
          <a:p>
            <a:r>
              <a:rPr lang="zh-TW" altLang="en-US" sz="3200" smtClean="0"/>
              <a:t>民主與民粹之別</a:t>
            </a:r>
            <a:endParaRPr lang="zh-TW" altLang="en-US" sz="3200" dirty="0"/>
          </a:p>
        </p:txBody>
      </p:sp>
      <p:sp>
        <p:nvSpPr>
          <p:cNvPr id="3" name="內容版面配置區 2"/>
          <p:cNvSpPr>
            <a:spLocks noGrp="1"/>
          </p:cNvSpPr>
          <p:nvPr>
            <p:ph idx="1"/>
          </p:nvPr>
        </p:nvSpPr>
        <p:spPr/>
        <p:txBody>
          <a:bodyPr>
            <a:noAutofit/>
          </a:bodyPr>
          <a:lstStyle/>
          <a:p>
            <a:pPr>
              <a:buNone/>
            </a:pPr>
            <a:r>
              <a:rPr lang="zh-TW" altLang="en-US" sz="2400" smtClean="0"/>
              <a:t>     </a:t>
            </a:r>
            <a:r>
              <a:rPr lang="zh-TW" altLang="en-US" sz="2200" smtClean="0"/>
              <a:t>民主和民粹在討論公共政策時，表面上都是吵吵鬧鬧，意見多元。但仔細看，民主的態度雖然有自己的觀點，但仍願意傾聽對方的聲音；民粹則對不同意見惡言相向，並以對人的羞辱，取代對事的討論。</a:t>
            </a:r>
            <a:br>
              <a:rPr lang="zh-TW" altLang="en-US" sz="2200" smtClean="0"/>
            </a:br>
            <a:r>
              <a:rPr lang="zh-TW" altLang="en-US" sz="2200" smtClean="0"/>
              <a:t/>
            </a:r>
            <a:br>
              <a:rPr lang="zh-TW" altLang="en-US" sz="2200" smtClean="0"/>
            </a:br>
            <a:r>
              <a:rPr lang="zh-TW" altLang="en-US" sz="2200" smtClean="0"/>
              <a:t>民主努力用單一標準看待不同的黨派人物和事件，民粹則是雙重標準，愛之欲其生、惡之欲其死。民主以事實和證據為基礎討論事情，民粹則以聽說和編造為本業，信口開河、說謊造謠從不負責，還常常躲在鄰居大哥自由的背後，洋洋得意。</a:t>
            </a:r>
            <a:br>
              <a:rPr lang="zh-TW" altLang="en-US" sz="2200" smtClean="0"/>
            </a:br>
            <a:r>
              <a:rPr lang="zh-TW" altLang="en-US" sz="2200" smtClean="0"/>
              <a:t/>
            </a:r>
            <a:br>
              <a:rPr lang="zh-TW" altLang="en-US" sz="2200" smtClean="0"/>
            </a:br>
            <a:r>
              <a:rPr lang="zh-TW" altLang="en-US" sz="2200" smtClean="0"/>
              <a:t>民主常出現的時候，人們覺得掌握了自己的前途，一片光明。民粹常出現的時候，就會是非不分，國家空轉。可麻煩的是，兩兄弟打起架來，因為民粹的手段招式比較狠毒，民主常常被打得鼻青臉腫，無力還手。</a:t>
            </a:r>
            <a:br>
              <a:rPr lang="zh-TW" altLang="en-US" sz="2200" smtClean="0"/>
            </a:br>
            <a:r>
              <a:rPr lang="zh-TW" altLang="en-US" sz="2200" smtClean="0"/>
              <a:t/>
            </a:r>
            <a:br>
              <a:rPr lang="zh-TW" altLang="en-US" sz="2200" smtClean="0"/>
            </a:br>
            <a:endParaRPr lang="zh-TW" altLang="en-US" sz="2200"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485800"/>
            <a:ext cx="8229600" cy="1143000"/>
          </a:xfrm>
        </p:spPr>
        <p:txBody>
          <a:bodyPr>
            <a:normAutofit/>
          </a:bodyPr>
          <a:lstStyle/>
          <a:p>
            <a:r>
              <a:rPr lang="zh-TW" altLang="en-US" sz="3200" smtClean="0"/>
              <a:t>民主與民粹之別</a:t>
            </a:r>
            <a:r>
              <a:rPr lang="en-US" altLang="zh-TW" sz="3200" smtClean="0"/>
              <a:t>﹝</a:t>
            </a:r>
            <a:r>
              <a:rPr lang="zh-TW" altLang="en-US" sz="3200" smtClean="0"/>
              <a:t>續</a:t>
            </a:r>
            <a:r>
              <a:rPr lang="en-US" altLang="zh-TW" sz="3200" smtClean="0"/>
              <a:t>﹞</a:t>
            </a:r>
            <a:endParaRPr lang="zh-TW" altLang="en-US" sz="3200" dirty="0"/>
          </a:p>
        </p:txBody>
      </p:sp>
      <p:sp>
        <p:nvSpPr>
          <p:cNvPr id="3" name="內容版面配置區 2"/>
          <p:cNvSpPr>
            <a:spLocks noGrp="1"/>
          </p:cNvSpPr>
          <p:nvPr>
            <p:ph idx="1"/>
          </p:nvPr>
        </p:nvSpPr>
        <p:spPr/>
        <p:txBody>
          <a:bodyPr>
            <a:normAutofit lnSpcReduction="10000"/>
          </a:bodyPr>
          <a:lstStyle/>
          <a:p>
            <a:pPr>
              <a:buNone/>
            </a:pPr>
            <a:r>
              <a:rPr lang="zh-TW" altLang="en-US" sz="2400" b="1" smtClean="0"/>
              <a:t>     </a:t>
            </a:r>
            <a:r>
              <a:rPr lang="zh-TW" altLang="en-US" sz="2400" smtClean="0"/>
              <a:t>選舉時更可以看出兩兄弟的差別。民主重視政策，用理性思考選項；民粹憑感覺，用情緒引導決定。民主的辯論過程談願景，民粹的辯論專注人身攻擊。在治理國家時，民粹往往走最多人大聲鼓掌的方向，而民主則常瞻前顧後，考慮所有決定的短中長期影響。民粹常常可以在短時間振奮人心，民主的效果則往往要長期才能浮現。可惜現代人，耐性不佳。</a:t>
            </a:r>
            <a:br>
              <a:rPr lang="zh-TW" altLang="en-US" sz="2400" smtClean="0"/>
            </a:br>
            <a:r>
              <a:rPr lang="zh-TW" altLang="en-US" sz="2400" smtClean="0"/>
              <a:t/>
            </a:r>
            <a:br>
              <a:rPr lang="zh-TW" altLang="en-US" sz="2400" smtClean="0"/>
            </a:br>
            <a:r>
              <a:rPr lang="zh-TW" altLang="en-US" sz="2400" smtClean="0"/>
              <a:t/>
            </a:r>
            <a:br>
              <a:rPr lang="zh-TW" altLang="en-US" sz="2400" smtClean="0"/>
            </a:br>
            <a:r>
              <a:rPr lang="zh-TW" altLang="en-US" sz="2400" smtClean="0"/>
              <a:t>民主的政黨，執政時不濫用權力，尊重在野意見；在野時就事論事，扮演對國家忠誠的反對黨。民粹的政黨，執政時挾民意自重，不在乎程式和法律，塑造個人英雄和崇拜；在野時為反對而反對，一切作為以獲取政權為目標。</a:t>
            </a:r>
            <a:endParaRPr lang="zh-TW" altLang="en-US" sz="2400"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629816"/>
            <a:ext cx="8229600" cy="1143000"/>
          </a:xfrm>
        </p:spPr>
        <p:txBody>
          <a:bodyPr>
            <a:normAutofit/>
          </a:bodyPr>
          <a:lstStyle/>
          <a:p>
            <a:r>
              <a:rPr lang="zh-TW" altLang="en-US" sz="3200" smtClean="0"/>
              <a:t>民粹的媒體</a:t>
            </a:r>
            <a:endParaRPr lang="zh-TW" altLang="en-US" sz="3200" dirty="0"/>
          </a:p>
        </p:txBody>
      </p:sp>
      <p:sp>
        <p:nvSpPr>
          <p:cNvPr id="3" name="內容版面配置區 2"/>
          <p:cNvSpPr>
            <a:spLocks noGrp="1"/>
          </p:cNvSpPr>
          <p:nvPr>
            <p:ph idx="1"/>
          </p:nvPr>
        </p:nvSpPr>
        <p:spPr>
          <a:xfrm>
            <a:off x="457200" y="1927373"/>
            <a:ext cx="8229600" cy="4525963"/>
          </a:xfrm>
        </p:spPr>
        <p:txBody>
          <a:bodyPr/>
          <a:lstStyle/>
          <a:p>
            <a:r>
              <a:rPr lang="zh-TW" altLang="en-US" sz="2400" smtClean="0"/>
              <a:t>民主的媒體關心國際局勢和國家發展，會適時提醒閱聽者做深層思考。民粹的媒體炒短線，以收視率為唯一考慮，標題或內容以儘量聳動及煽情為目標。民主的媒體報導嚴謹，力求正確，若偶有不確實處也必須付出極大的形象和信任代價。民粹的媒體求短暫效果，報導有誤請自認倒楣，明天繼續，還可能加碼。</a:t>
            </a:r>
            <a:endParaRPr lang="zh-TW" altLang="en-US" sz="24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557808"/>
            <a:ext cx="8229600" cy="1143000"/>
          </a:xfrm>
        </p:spPr>
        <p:txBody>
          <a:bodyPr>
            <a:normAutofit/>
          </a:bodyPr>
          <a:lstStyle/>
          <a:p>
            <a:r>
              <a:rPr lang="zh-TW" altLang="en-US" sz="3200" smtClean="0"/>
              <a:t>公共論壇的論述倫理</a:t>
            </a:r>
            <a:endParaRPr lang="zh-TW" altLang="en-US" sz="3200" dirty="0"/>
          </a:p>
        </p:txBody>
      </p:sp>
      <p:sp>
        <p:nvSpPr>
          <p:cNvPr id="3" name="內容版面配置區 2"/>
          <p:cNvSpPr>
            <a:spLocks noGrp="1"/>
          </p:cNvSpPr>
          <p:nvPr>
            <p:ph idx="1"/>
          </p:nvPr>
        </p:nvSpPr>
        <p:spPr>
          <a:xfrm>
            <a:off x="395536" y="1772816"/>
            <a:ext cx="8229600" cy="4525963"/>
          </a:xfrm>
        </p:spPr>
        <p:txBody>
          <a:bodyPr>
            <a:normAutofit/>
          </a:bodyPr>
          <a:lstStyle/>
          <a:p>
            <a:pPr>
              <a:buNone/>
            </a:pPr>
            <a:r>
              <a:rPr lang="zh-TW" altLang="en-US" sz="2400" dirty="0" smtClean="0">
                <a:latin typeface="+mn-ea"/>
              </a:rPr>
              <a:t>德國社會思想家</a:t>
            </a:r>
            <a:r>
              <a:rPr lang="en-US" altLang="zh-TW" sz="2400" dirty="0" err="1" smtClean="0">
                <a:latin typeface="+mn-ea"/>
              </a:rPr>
              <a:t>Jürgen</a:t>
            </a:r>
            <a:r>
              <a:rPr lang="en-US" altLang="zh-TW" sz="2400" dirty="0" smtClean="0">
                <a:latin typeface="+mn-ea"/>
              </a:rPr>
              <a:t> </a:t>
            </a:r>
            <a:r>
              <a:rPr lang="en-US" altLang="zh-TW" sz="2400" dirty="0" err="1" smtClean="0">
                <a:latin typeface="+mn-ea"/>
              </a:rPr>
              <a:t>Habermas</a:t>
            </a:r>
            <a:r>
              <a:rPr lang="zh-TW" altLang="en-US" sz="2400" i="1" dirty="0" smtClean="0">
                <a:latin typeface="+mn-ea"/>
              </a:rPr>
              <a:t>：</a:t>
            </a:r>
            <a:endParaRPr lang="en-US" altLang="zh-TW" sz="2400" i="1" dirty="0" smtClean="0">
              <a:latin typeface="+mn-ea"/>
            </a:endParaRPr>
          </a:p>
          <a:p>
            <a:pPr>
              <a:buNone/>
            </a:pPr>
            <a:r>
              <a:rPr lang="zh-TW" altLang="en-US" sz="2400" i="1" dirty="0" smtClean="0">
                <a:latin typeface="+mn-ea"/>
              </a:rPr>
              <a:t>     </a:t>
            </a:r>
            <a:r>
              <a:rPr lang="zh-TW" altLang="en-US" sz="2400" dirty="0" smtClean="0">
                <a:latin typeface="+mn-ea"/>
              </a:rPr>
              <a:t>無論是做為哲學家或是作家，無論是做為社會科學家或是物理學家，知識份子都應該公開使用他們所掌握的專門知識，保持不偏不倚。換言之，他們不能聽命於任何一方。如果站在某一方的立場上，他們表達時就應意識到自己可能會出錯。他們應該把自己嚴格限定在對重大問題的討論上須掌握豐富準確的資訊，並盡可能提供充足的論據。</a:t>
            </a:r>
          </a:p>
          <a:p>
            <a:pPr>
              <a:buNone/>
            </a:pPr>
            <a:endParaRPr lang="en-US" altLang="zh-TW" sz="2400" i="1" dirty="0" smtClean="0">
              <a:latin typeface="+mn-ea"/>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1824"/>
            <a:ext cx="8229600" cy="1143000"/>
          </a:xfrm>
        </p:spPr>
        <p:txBody>
          <a:bodyPr>
            <a:normAutofit/>
          </a:bodyPr>
          <a:lstStyle/>
          <a:p>
            <a:r>
              <a:rPr lang="zh-TW" altLang="en-US" sz="3200" smtClean="0"/>
              <a:t>民粹激流方興未艾</a:t>
            </a:r>
            <a:endParaRPr lang="zh-TW" altLang="en-US" sz="3200" dirty="0"/>
          </a:p>
        </p:txBody>
      </p:sp>
      <p:sp>
        <p:nvSpPr>
          <p:cNvPr id="3" name="內容版面配置區 2"/>
          <p:cNvSpPr>
            <a:spLocks noGrp="1"/>
          </p:cNvSpPr>
          <p:nvPr>
            <p:ph idx="1"/>
          </p:nvPr>
        </p:nvSpPr>
        <p:spPr>
          <a:xfrm>
            <a:off x="457200" y="2071389"/>
            <a:ext cx="8229600" cy="4525963"/>
          </a:xfrm>
        </p:spPr>
        <p:txBody>
          <a:bodyPr>
            <a:normAutofit/>
          </a:bodyPr>
          <a:lstStyle/>
          <a:p>
            <a:pPr>
              <a:buNone/>
            </a:pPr>
            <a:r>
              <a:rPr lang="zh-TW" altLang="en-US" sz="2400" smtClean="0"/>
              <a:t>   英國哲學家羅素：</a:t>
            </a:r>
            <a:endParaRPr lang="en-US" altLang="zh-TW" sz="2400" dirty="0" smtClean="0"/>
          </a:p>
          <a:p>
            <a:pPr>
              <a:buNone/>
            </a:pPr>
            <a:r>
              <a:rPr lang="zh-TW" altLang="en-US" sz="2400" smtClean="0"/>
              <a:t>     人者理性動物也，據雲如此。不過活到這歲數，吾持續努力搜集可堪支持此一論點之證據，然遍覓五湖四海諸大洲，逮至眼下此刻，始終獨缺讓吾有幸遇見之福氣。恰恰相反，凡所目睹者，卻是世界正朝瘋狂目標持續沉淪。</a:t>
            </a:r>
            <a:endParaRPr lang="en-US" altLang="zh-TW" sz="2400" dirty="0" smtClean="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a:xfrm>
            <a:off x="457200" y="2708920"/>
            <a:ext cx="8229600" cy="1512168"/>
          </a:xfrm>
        </p:spPr>
        <p:txBody>
          <a:bodyPr>
            <a:normAutofit/>
          </a:bodyPr>
          <a:lstStyle/>
          <a:p>
            <a:pPr marL="0" indent="0" algn="ctr">
              <a:buNone/>
            </a:pPr>
            <a:r>
              <a:rPr lang="en-US" altLang="zh-TW" sz="7200" dirty="0" smtClean="0">
                <a:latin typeface="+mj-ea"/>
                <a:ea typeface="+mj-ea"/>
              </a:rPr>
              <a:t>End</a:t>
            </a:r>
            <a:endParaRPr lang="zh-TW" altLang="en-US" sz="7200" dirty="0">
              <a:latin typeface="+mj-ea"/>
              <a:ea typeface="+mj-ea"/>
            </a:endParaRPr>
          </a:p>
        </p:txBody>
      </p:sp>
    </p:spTree>
    <p:extLst>
      <p:ext uri="{BB962C8B-B14F-4D97-AF65-F5344CB8AC3E}">
        <p14:creationId xmlns="" xmlns:p14="http://schemas.microsoft.com/office/powerpoint/2010/main" val="37288312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629816"/>
            <a:ext cx="8229600" cy="1143000"/>
          </a:xfrm>
        </p:spPr>
        <p:txBody>
          <a:bodyPr>
            <a:normAutofit/>
          </a:bodyPr>
          <a:lstStyle/>
          <a:p>
            <a:r>
              <a:rPr lang="zh-TW" altLang="en-US" sz="3200" smtClean="0"/>
              <a:t>臺灣新聞媒體近三十的結構性變化</a:t>
            </a:r>
            <a:endParaRPr lang="zh-TW" altLang="en-US" sz="3200" dirty="0"/>
          </a:p>
        </p:txBody>
      </p:sp>
      <p:sp>
        <p:nvSpPr>
          <p:cNvPr id="3" name="內容版面配置區 2"/>
          <p:cNvSpPr>
            <a:spLocks noGrp="1"/>
          </p:cNvSpPr>
          <p:nvPr>
            <p:ph idx="1"/>
          </p:nvPr>
        </p:nvSpPr>
        <p:spPr>
          <a:xfrm>
            <a:off x="457200" y="2071389"/>
            <a:ext cx="8229600" cy="4525963"/>
          </a:xfrm>
        </p:spPr>
        <p:txBody>
          <a:bodyPr>
            <a:normAutofit/>
          </a:bodyPr>
          <a:lstStyle/>
          <a:p>
            <a:pPr algn="ctr">
              <a:buNone/>
            </a:pPr>
            <a:r>
              <a:rPr lang="zh-TW" altLang="en-US" sz="2400" smtClean="0"/>
              <a:t>一、寡頭壟斷局面崩解    媒體趨於多元林立</a:t>
            </a:r>
            <a:endParaRPr lang="en-US" altLang="zh-TW" sz="2400" dirty="0" smtClean="0"/>
          </a:p>
          <a:p>
            <a:pPr>
              <a:buNone/>
            </a:pPr>
            <a:r>
              <a:rPr lang="zh-TW" altLang="en-US" sz="2400" dirty="0" smtClean="0"/>
              <a:t>  </a:t>
            </a:r>
            <a:endParaRPr lang="en-US" altLang="zh-TW" sz="2400" dirty="0" smtClean="0"/>
          </a:p>
          <a:p>
            <a:pPr algn="ctr">
              <a:buNone/>
            </a:pPr>
            <a:r>
              <a:rPr lang="zh-TW" altLang="en-US" sz="2400" smtClean="0"/>
              <a:t>二、媒體侍從地位消失    黨派區隔益趨鮮明</a:t>
            </a:r>
            <a:endParaRPr lang="en-US" altLang="zh-TW" sz="2400" dirty="0" smtClean="0"/>
          </a:p>
          <a:p>
            <a:pPr>
              <a:buNone/>
            </a:pPr>
            <a:endParaRPr lang="en-US" altLang="zh-TW" sz="2400" dirty="0" smtClean="0"/>
          </a:p>
          <a:p>
            <a:pPr algn="ctr">
              <a:buNone/>
            </a:pPr>
            <a:r>
              <a:rPr lang="zh-TW" altLang="en-US" sz="2400" smtClean="0"/>
              <a:t>三、市場競爭日益激烈     媒體內容低俗弱智</a:t>
            </a:r>
            <a:endParaRPr lang="zh-TW" altLang="en-US" sz="24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629816"/>
            <a:ext cx="8229600" cy="1143000"/>
          </a:xfrm>
        </p:spPr>
        <p:txBody>
          <a:bodyPr>
            <a:normAutofit/>
          </a:bodyPr>
          <a:lstStyle/>
          <a:p>
            <a:r>
              <a:rPr lang="zh-TW" altLang="en-US" sz="3200" smtClean="0"/>
              <a:t>新聞媒體偏離正軌導致功能扭曲</a:t>
            </a:r>
            <a:endParaRPr lang="zh-TW" altLang="en-US" sz="3200" dirty="0"/>
          </a:p>
        </p:txBody>
      </p:sp>
      <p:sp>
        <p:nvSpPr>
          <p:cNvPr id="3" name="內容版面配置區 2"/>
          <p:cNvSpPr>
            <a:spLocks noGrp="1"/>
          </p:cNvSpPr>
          <p:nvPr>
            <p:ph idx="1"/>
          </p:nvPr>
        </p:nvSpPr>
        <p:spPr>
          <a:xfrm>
            <a:off x="457200" y="1927373"/>
            <a:ext cx="8229600" cy="4525963"/>
          </a:xfrm>
        </p:spPr>
        <p:txBody>
          <a:bodyPr/>
          <a:lstStyle/>
          <a:p>
            <a:pPr algn="ctr">
              <a:buNone/>
            </a:pPr>
            <a:r>
              <a:rPr lang="zh-TW" altLang="en-US" sz="2400" smtClean="0"/>
              <a:t>一、媒體黨派化      政媒關係變形</a:t>
            </a:r>
            <a:endParaRPr lang="en-US" altLang="zh-TW" sz="2400" dirty="0" smtClean="0"/>
          </a:p>
          <a:p>
            <a:pPr>
              <a:buNone/>
            </a:pPr>
            <a:r>
              <a:rPr lang="zh-TW" altLang="en-US" sz="2400" dirty="0" smtClean="0"/>
              <a:t> </a:t>
            </a:r>
            <a:endParaRPr lang="en-US" altLang="zh-TW" sz="2400" dirty="0" smtClean="0"/>
          </a:p>
          <a:p>
            <a:pPr algn="ctr">
              <a:buNone/>
            </a:pPr>
            <a:r>
              <a:rPr lang="zh-TW" altLang="en-US" sz="2400" smtClean="0"/>
              <a:t>二、媒體鬥爭化     專業規範淪喪</a:t>
            </a:r>
            <a:endParaRPr lang="en-US" altLang="zh-TW" sz="2400" dirty="0" smtClean="0"/>
          </a:p>
          <a:p>
            <a:pPr>
              <a:buNone/>
            </a:pPr>
            <a:endParaRPr lang="en-US" altLang="zh-TW" sz="2400" dirty="0" smtClean="0"/>
          </a:p>
          <a:p>
            <a:pPr algn="ctr">
              <a:buNone/>
            </a:pPr>
            <a:r>
              <a:rPr lang="zh-TW" altLang="en-US" sz="2400" smtClean="0"/>
              <a:t>三、媒體商業化      內容迎合市場</a:t>
            </a:r>
            <a:endParaRPr lang="en-US" altLang="zh-TW" sz="2400" dirty="0" smtClean="0"/>
          </a:p>
          <a:p>
            <a:pPr>
              <a:buNone/>
            </a:pPr>
            <a:endParaRPr lang="zh-TW" altLang="en-US" sz="24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normAutofit fontScale="92500" lnSpcReduction="20000"/>
          </a:bodyPr>
          <a:lstStyle/>
          <a:p>
            <a:r>
              <a:rPr lang="zh-TW" altLang="zh-TW" dirty="0" smtClean="0"/>
              <a:t>「鼓動型」媒體與評論者有著鮮明的政黨認同，懷抱強烈的意識形態，所做的新聞處理以及抒發的言論具有明顯的傾向性，視客觀性、平衡性、公正性的新聞專業義理為草芥，致力於形塑人民的認知圖像，並鼓動受眾認同與支持其政治目標，同時將建構新聞議題與建構政治議題視為一體，抱持著具體實踐政治目的的意圖。至於他們所發言論，更是立場一貫鮮明而強烈，而所掌握的言論平台，也是以鼓吹與宣傳既定政治立場及觀點為單一目標，而絕不以開放態度容納多元化意見，因為他們的核心目標宣傳、組織與動員</a:t>
            </a:r>
            <a:r>
              <a:rPr lang="zh-TW" altLang="zh-TW" dirty="0" smtClean="0"/>
              <a:t>。</a:t>
            </a:r>
            <a:endParaRPr lang="en-US" altLang="zh-TW" dirty="0" smtClean="0"/>
          </a:p>
          <a:p>
            <a:endParaRPr lang="zh-TW" altLang="zh-TW" dirty="0"/>
          </a:p>
        </p:txBody>
      </p:sp>
      <p:sp>
        <p:nvSpPr>
          <p:cNvPr id="102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zh-TW" sz="1200" b="0" i="0" u="none" strike="noStrike" cap="none" normalizeH="0" baseline="0" smtClean="0">
                <a:ln>
                  <a:noFill/>
                </a:ln>
                <a:solidFill>
                  <a:schemeClr val="tx1"/>
                </a:solidFill>
                <a:effectLst/>
                <a:latin typeface="新細明體" pitchFamily="18" charset="-120"/>
                <a:ea typeface="新細明體" pitchFamily="18" charset="-120"/>
                <a:cs typeface="Times New Roman" pitchFamily="18" charset="0"/>
              </a:rPr>
              <a:t>「鼓動型」媒體與評論者有著鮮明的政黨認同，懷抱強烈的意識形態，所做的新聞處理以及抒發的言論具有明顯的傾向性，視客觀性、平衡性、公正性的新聞專業義理為草芥，致力於形塑人民的認知圖像，並鼓動受眾認同與支持其政治目標，同時將建構新聞議題與建構政治議題視為一體，抱持著具體實踐政治目的的意圖。至於他們所發言論，更是立場一貫鮮明而強烈，而所掌握的言論平台，也是以鼓吹與宣傳既定政治立場及觀點為單一目標，而絕不以開放態度容納多元化意見，因為他們的核心目標宣傳、組織與動員。</a:t>
            </a:r>
            <a:endParaRPr kumimoji="1" lang="zh-TW" sz="1800" b="0" i="0" u="none" strike="noStrike" cap="none" normalizeH="0" baseline="0" smtClean="0">
              <a:ln>
                <a:noFill/>
              </a:ln>
              <a:solidFill>
                <a:schemeClr val="tx1"/>
              </a:solidFill>
              <a:effectLst/>
              <a:latin typeface="Arial" pitchFamily="34" charset="0"/>
              <a:ea typeface="新細明體" pitchFamily="18" charset="-120"/>
              <a:cs typeface="新細明體" pitchFamily="18" charset="-120"/>
            </a:endParaRPr>
          </a:p>
        </p:txBody>
      </p:sp>
      <p:sp>
        <p:nvSpPr>
          <p:cNvPr id="102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zh-TW" sz="1200" b="0" i="0" u="none" strike="noStrike" cap="none" normalizeH="0" baseline="0" smtClean="0">
                <a:ln>
                  <a:noFill/>
                </a:ln>
                <a:solidFill>
                  <a:schemeClr val="tx1"/>
                </a:solidFill>
                <a:effectLst/>
                <a:latin typeface="新細明體" pitchFamily="18" charset="-120"/>
                <a:ea typeface="新細明體" pitchFamily="18" charset="-120"/>
                <a:cs typeface="Times New Roman" pitchFamily="18" charset="0"/>
              </a:rPr>
              <a:t>「鼓動型」媒體與評論者有著鮮明的政黨認同，懷抱強烈的意識形態，所做的新聞處理以及抒發的言論具有明顯的傾向性，視客觀性、平衡性、公正性的新聞專業義理為草芥，致力於形塑人民的認知圖像，並鼓動受眾認同與支持其政治目標，同時將建構新聞議題與建構政治議題視為一體，抱持著具體實踐政治目的的意圖。至於他們所發言論，更是立場一貫鮮明而強烈，而所掌握的言論平台，也是以鼓吹與宣傳既定政治立場及觀點為單一目標，而絕不以開放態度容納多元化意見，因為他們的核心目標宣傳、組織與動員。</a:t>
            </a:r>
            <a:endParaRPr kumimoji="1" lang="zh-TW" sz="1800" b="0" i="0" u="none" strike="noStrike" cap="none" normalizeH="0" baseline="0" smtClean="0">
              <a:ln>
                <a:noFill/>
              </a:ln>
              <a:solidFill>
                <a:schemeClr val="tx1"/>
              </a:solidFill>
              <a:effectLst/>
              <a:latin typeface="Arial" pitchFamily="34" charset="0"/>
              <a:ea typeface="新細明體" pitchFamily="18" charset="-120"/>
              <a:cs typeface="新細明體" pitchFamily="18" charset="-12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r>
              <a:rPr lang="en-US" altLang="zh-TW" dirty="0" smtClean="0"/>
              <a:t> </a:t>
            </a:r>
            <a:r>
              <a:rPr lang="zh-TW" altLang="zh-TW" dirty="0" smtClean="0"/>
              <a:t>鼓吹型新聞學</a:t>
            </a:r>
            <a:r>
              <a:rPr lang="en-US" altLang="zh-TW" dirty="0" smtClean="0"/>
              <a:t>(advocacy journalism)</a:t>
            </a:r>
            <a:r>
              <a:rPr lang="zh-TW" altLang="zh-TW" dirty="0" smtClean="0"/>
              <a:t>認為新聞記者應該扮演鼓吹者角色，積極參與實際政治與社會運動的程序，鼓吹一些理想或目標，以便負起對社會的責任，而不以純粹做個旁觀者為滿足。鼓吹型新聞學認為，只要是有利於公眾的利益，尤其是有利於他們所代表的被壓迫團體，應不惜向國家機密挑戰，跟政府打對台，必要時以身試法亦在所不惜</a:t>
            </a:r>
            <a:r>
              <a:rPr lang="zh-TW" altLang="zh-TW" dirty="0" smtClean="0"/>
              <a:t>。</a:t>
            </a:r>
            <a:endParaRPr lang="en-US" altLang="zh-TW" dirty="0" smtClean="0"/>
          </a:p>
          <a:p>
            <a:endParaRPr lang="en-US" altLang="zh-TW" dirty="0" smtClean="0"/>
          </a:p>
          <a:p>
            <a:endParaRPr lang="zh-TW" alt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normAutofit fontScale="92500" lnSpcReduction="10000"/>
          </a:bodyPr>
          <a:lstStyle/>
          <a:p>
            <a:r>
              <a:rPr lang="zh-TW" altLang="zh-TW" dirty="0" smtClean="0"/>
              <a:t> 鼓吹型新聞理念和鼓動型媒體有基本上的歧異：一、鼓吹型新聞理念倡議新聞人應懷抱積極態度推動社會的進步，揭漏社會的不平、黑暗與貪腐，但懷抱這種理念的媒體與新聞人卻是超越政治黨派的，不涉入政治鬥場的角力中。鼓動型媒體懷著顯明的政治認同，具有濃厚的黨派歸屬，甚至充當特定政黨的喉舌。政黨與媒體儼然構成堅固的政媒複合體。兩方面在這種緊密關係中積極配合，有時媒體與評論者隨著政黨的節奏跳舞，有時政黨隨其節奏舞動。</a:t>
            </a:r>
          </a:p>
          <a:p>
            <a:endParaRPr lang="zh-TW" altLang="en-US" dirty="0"/>
          </a:p>
        </p:txBody>
      </p:sp>
    </p:spTree>
  </p:cSld>
  <p:clrMapOvr>
    <a:masterClrMapping/>
  </p:clrMapOvr>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3960</TotalTime>
  <Words>4333</Words>
  <Application>Microsoft Office PowerPoint</Application>
  <PresentationFormat>如螢幕大小 (4:3)</PresentationFormat>
  <Paragraphs>162</Paragraphs>
  <Slides>41</Slides>
  <Notes>29</Notes>
  <HiddenSlides>0</HiddenSlides>
  <MMClips>0</MMClips>
  <ScaleCrop>false</ScaleCrop>
  <HeadingPairs>
    <vt:vector size="4" baseType="variant">
      <vt:variant>
        <vt:lpstr>佈景主題</vt:lpstr>
      </vt:variant>
      <vt:variant>
        <vt:i4>1</vt:i4>
      </vt:variant>
      <vt:variant>
        <vt:lpstr>投影片標題</vt:lpstr>
      </vt:variant>
      <vt:variant>
        <vt:i4>41</vt:i4>
      </vt:variant>
    </vt:vector>
  </HeadingPairs>
  <TitlesOfParts>
    <vt:vector size="42" baseType="lpstr">
      <vt:lpstr>Office 佈景主題</vt:lpstr>
      <vt:lpstr> 臺灣新聞媒體的專業實踐及其危機 </vt:lpstr>
      <vt:lpstr> 大眾傳播的基本功能 </vt:lpstr>
      <vt:lpstr>新聞媒體對民主政體系運作的職責</vt:lpstr>
      <vt:lpstr>公共論壇的論述倫理</vt:lpstr>
      <vt:lpstr>臺灣新聞媒體近三十的結構性變化</vt:lpstr>
      <vt:lpstr>新聞媒體偏離正軌導致功能扭曲</vt:lpstr>
      <vt:lpstr>投影片 7</vt:lpstr>
      <vt:lpstr>投影片 8</vt:lpstr>
      <vt:lpstr>投影片 9</vt:lpstr>
      <vt:lpstr>投影片 10</vt:lpstr>
      <vt:lpstr>投影片 11</vt:lpstr>
      <vt:lpstr>投影片 12</vt:lpstr>
      <vt:lpstr>新聞媒體背離專業精神的情狀</vt:lpstr>
      <vt:lpstr>二、新聞專業淪喪導致傳播內容偏離正軌</vt:lpstr>
      <vt:lpstr>客觀性的必要</vt:lpstr>
      <vt:lpstr>角色越位的後果</vt:lpstr>
      <vt:lpstr>投影片 17</vt:lpstr>
      <vt:lpstr>投影片 18</vt:lpstr>
      <vt:lpstr>語言暴力違反文明</vt:lpstr>
      <vt:lpstr>投影片 20</vt:lpstr>
      <vt:lpstr>陰謀論的事例</vt:lpstr>
      <vt:lpstr>媒體霸淩的情狀</vt:lpstr>
      <vt:lpstr>新聞評論化的弊端</vt:lpstr>
      <vt:lpstr>三、媒體極度商業化導致傳播功能失調</vt:lpstr>
      <vt:lpstr>投影片 25</vt:lpstr>
      <vt:lpstr>近年來多元新聞生態圈的形成</vt:lpstr>
      <vt:lpstr>二、多元生態圈的功能檢視</vt:lpstr>
      <vt:lpstr>關係取向的傳播</vt:lpstr>
      <vt:lpstr>網路濾罩的原始意義</vt:lpstr>
      <vt:lpstr>社交網站助長黨同伐異</vt:lpstr>
      <vt:lpstr>投影片 31</vt:lpstr>
      <vt:lpstr>投影片 32</vt:lpstr>
      <vt:lpstr>投影片 33</vt:lpstr>
      <vt:lpstr>媒體偏見的共伴效應</vt:lpstr>
      <vt:lpstr>助長公共事務無能症</vt:lpstr>
      <vt:lpstr>沉默的螺旋  </vt:lpstr>
      <vt:lpstr>民主與民粹之別</vt:lpstr>
      <vt:lpstr>民主與民粹之別﹝續﹞</vt:lpstr>
      <vt:lpstr>民粹的媒體</vt:lpstr>
      <vt:lpstr>民粹激流方興未艾</vt:lpstr>
      <vt:lpstr>投影片 41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投影片 1</dc:title>
  <dc:creator>cna-president</dc:creator>
  <cp:lastModifiedBy>cna-president</cp:lastModifiedBy>
  <cp:revision>326</cp:revision>
  <dcterms:created xsi:type="dcterms:W3CDTF">2014-05-21T01:50:23Z</dcterms:created>
  <dcterms:modified xsi:type="dcterms:W3CDTF">2016-05-13T09:15:40Z</dcterms:modified>
</cp:coreProperties>
</file>