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2"/>
  </p:notesMasterIdLst>
  <p:sldIdLst>
    <p:sldId id="271" r:id="rId2"/>
    <p:sldId id="270" r:id="rId3"/>
    <p:sldId id="274" r:id="rId4"/>
    <p:sldId id="273" r:id="rId5"/>
    <p:sldId id="272" r:id="rId6"/>
    <p:sldId id="281" r:id="rId7"/>
    <p:sldId id="279" r:id="rId8"/>
    <p:sldId id="280" r:id="rId9"/>
    <p:sldId id="275" r:id="rId10"/>
    <p:sldId id="278" r:id="rId11"/>
    <p:sldId id="282" r:id="rId12"/>
    <p:sldId id="277" r:id="rId13"/>
    <p:sldId id="285" r:id="rId14"/>
    <p:sldId id="286" r:id="rId15"/>
    <p:sldId id="287" r:id="rId16"/>
    <p:sldId id="283" r:id="rId17"/>
    <p:sldId id="289" r:id="rId18"/>
    <p:sldId id="256" r:id="rId19"/>
    <p:sldId id="269" r:id="rId20"/>
    <p:sldId id="258" r:id="rId21"/>
    <p:sldId id="261" r:id="rId22"/>
    <p:sldId id="262" r:id="rId23"/>
    <p:sldId id="263" r:id="rId24"/>
    <p:sldId id="264" r:id="rId25"/>
    <p:sldId id="265" r:id="rId26"/>
    <p:sldId id="257" r:id="rId27"/>
    <p:sldId id="266" r:id="rId28"/>
    <p:sldId id="267" r:id="rId29"/>
    <p:sldId id="268" r:id="rId30"/>
    <p:sldId id="290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F26"/>
    <a:srgbClr val="9A73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FC0D3-972F-44C5-BEA0-2738CAFF56DA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123A6-FB0C-4761-8FBA-9752156CD1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科丁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23A6-FB0C-4761-8FBA-9752156CD11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合夥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23A6-FB0C-4761-8FBA-9752156CD11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58FA7E-CCFD-4069-AEFE-3B7B4F0DBA37}" type="datetimeFigureOut">
              <a:rPr lang="zh-TW" altLang="en-US" smtClean="0"/>
              <a:pPr/>
              <a:t>2016/9/5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84830C-4E11-4C48-B6EC-FD0ADEF1D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M_EVM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s://en.wikipedia.org/wiki/Volkseigener_Betrieb" TargetMode="External"/><Relationship Id="rId7" Type="http://schemas.openxmlformats.org/officeDocument/2006/relationships/hyperlink" Target="https://en.wikipedia.org/wiki/Personal_computer" TargetMode="External"/><Relationship Id="rId12" Type="http://schemas.openxmlformats.org/officeDocument/2006/relationships/hyperlink" Target="https://en.wikipedia.org/wiki/Peripheral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resden" TargetMode="External"/><Relationship Id="rId11" Type="http://schemas.openxmlformats.org/officeDocument/2006/relationships/hyperlink" Target="https://en.wikipedia.org/wiki/Mainframe_computer" TargetMode="External"/><Relationship Id="rId5" Type="http://schemas.openxmlformats.org/officeDocument/2006/relationships/hyperlink" Target="https://en.wikipedia.org/wiki/East_Germany" TargetMode="External"/><Relationship Id="rId10" Type="http://schemas.openxmlformats.org/officeDocument/2006/relationships/hyperlink" Target="https://en.wikipedia.org/wiki/ESER" TargetMode="External"/><Relationship Id="rId4" Type="http://schemas.openxmlformats.org/officeDocument/2006/relationships/hyperlink" Target="https://en.wikipedia.org/wiki/Combine_(enterprise)" TargetMode="External"/><Relationship Id="rId9" Type="http://schemas.openxmlformats.org/officeDocument/2006/relationships/hyperlink" Target="https://en.wikipedia.org/wiki/Minicomputer" TargetMode="External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7772400" cy="1829761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0070C0"/>
                </a:solidFill>
                <a:latin typeface="華康勘亭流" pitchFamily="65" charset="-120"/>
                <a:ea typeface="華康勘亭流" pitchFamily="65" charset="-120"/>
              </a:rPr>
              <a:t>從兩德統一到科丁世界</a:t>
            </a:r>
            <a:endParaRPr lang="zh-TW" altLang="en-US" dirty="0">
              <a:solidFill>
                <a:srgbClr val="0070C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華康勘亭流(P)" pitchFamily="66" charset="-120"/>
                <a:ea typeface="華康勘亭流(P)" pitchFamily="66" charset="-120"/>
              </a:rPr>
              <a:t>創意分享</a:t>
            </a:r>
            <a:endParaRPr lang="zh-TW" altLang="en-US" dirty="0">
              <a:solidFill>
                <a:srgbClr val="C00000"/>
              </a:solidFill>
              <a:latin typeface="華康勘亭流(P)" pitchFamily="66" charset="-120"/>
              <a:ea typeface="華康勘亭流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https://upload.wikimedia.org/wikipedia/commons/4/41/Bundesarchiv_Bild_146-1978-Anh.024-03%2C_Peenem%C3%BCnde%2C_Dornberger%2C_Olbricht%2C_Brandt%2C_v._Bra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894" y="2445275"/>
            <a:ext cx="6215106" cy="4412725"/>
          </a:xfrm>
          <a:prstGeom prst="rect">
            <a:avLst/>
          </a:prstGeom>
          <a:noFill/>
        </p:spPr>
      </p:pic>
      <p:pic>
        <p:nvPicPr>
          <p:cNvPr id="36868" name="Picture 4" descr="“soemmerda”的图片搜索结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0"/>
            <a:ext cx="4071934" cy="2638402"/>
          </a:xfrm>
          <a:prstGeom prst="rect">
            <a:avLst/>
          </a:prstGeom>
          <a:noFill/>
        </p:spPr>
      </p:pic>
      <p:pic>
        <p:nvPicPr>
          <p:cNvPr id="36870" name="Picture 6" descr="Fusée 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4"/>
            <a:ext cx="2939451" cy="3929066"/>
          </a:xfrm>
          <a:prstGeom prst="rect">
            <a:avLst/>
          </a:prstGeom>
          <a:noFill/>
        </p:spPr>
      </p:pic>
      <p:pic>
        <p:nvPicPr>
          <p:cNvPr id="36876" name="Picture 12" descr="“soemmerda”的图片搜索结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085442" cy="2428868"/>
          </a:xfrm>
          <a:prstGeom prst="rect">
            <a:avLst/>
          </a:prstGeom>
          <a:noFill/>
        </p:spPr>
      </p:pic>
      <p:pic>
        <p:nvPicPr>
          <p:cNvPr id="9" name="Picture 2" descr="https://upload.wikimedia.org/wikipedia/commons/thumb/d/d8/VEB_Robotron.svg/220px-VEB_Robotr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571744"/>
            <a:ext cx="2095500" cy="247650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500298" y="250030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前身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2844" y="214290"/>
            <a:ext cx="5357850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</a:t>
            </a:r>
            <a:r>
              <a:rPr lang="en-US" altLang="zh-CN" dirty="0" smtClean="0"/>
              <a:t>1989</a:t>
            </a:r>
            <a:r>
              <a:rPr lang="zh-CN" altLang="en-US" dirty="0" smtClean="0"/>
              <a:t>年開始</a:t>
            </a:r>
            <a:endParaRPr lang="en-US" altLang="zh-CN" dirty="0" smtClean="0"/>
          </a:p>
          <a:p>
            <a:r>
              <a:rPr lang="zh-CN" altLang="en-US" dirty="0" smtClean="0"/>
              <a:t>*每月</a:t>
            </a:r>
            <a:r>
              <a:rPr lang="en-US" altLang="zh-CN" dirty="0" smtClean="0"/>
              <a:t>5000</a:t>
            </a:r>
            <a:r>
              <a:rPr lang="zh-CN" altLang="en-US" dirty="0" smtClean="0"/>
              <a:t>台電腦零組件進蘇聯，組成</a:t>
            </a:r>
            <a:r>
              <a:rPr lang="en-US" altLang="zh-CN" dirty="0" smtClean="0"/>
              <a:t>ASI</a:t>
            </a:r>
            <a:r>
              <a:rPr lang="zh-CN" altLang="en-US" dirty="0" smtClean="0"/>
              <a:t>電腦。</a:t>
            </a:r>
            <a:endParaRPr lang="en-US" altLang="zh-CN" dirty="0" smtClean="0"/>
          </a:p>
          <a:p>
            <a:r>
              <a:rPr lang="zh-CN" altLang="en-US" dirty="0" smtClean="0"/>
              <a:t>            供應俄羅斯市場</a:t>
            </a:r>
            <a:endParaRPr lang="en-US" altLang="zh-CN" dirty="0" smtClean="0"/>
          </a:p>
          <a:p>
            <a:r>
              <a:rPr lang="en-US" altLang="zh-TW" dirty="0" smtClean="0"/>
              <a:t>*</a:t>
            </a:r>
            <a:r>
              <a:rPr lang="zh-CN" altLang="en-US" dirty="0" smtClean="0"/>
              <a:t>每月</a:t>
            </a:r>
            <a:r>
              <a:rPr lang="en-US" altLang="zh-CN" dirty="0" smtClean="0"/>
              <a:t>10000</a:t>
            </a:r>
            <a:r>
              <a:rPr lang="zh-CN" altLang="en-US" dirty="0" smtClean="0"/>
              <a:t>台電腦零組件進東德，組成</a:t>
            </a:r>
            <a:r>
              <a:rPr lang="en-US" altLang="zh-CN" dirty="0" smtClean="0"/>
              <a:t>ASI</a:t>
            </a:r>
            <a:r>
              <a:rPr lang="zh-CN" altLang="en-US" dirty="0" smtClean="0"/>
              <a:t>電腦。</a:t>
            </a:r>
            <a:endParaRPr lang="en-US" altLang="zh-CN" dirty="0" smtClean="0"/>
          </a:p>
          <a:p>
            <a:r>
              <a:rPr lang="zh-CN" altLang="en-US" dirty="0" smtClean="0"/>
              <a:t>                 </a:t>
            </a:r>
            <a:r>
              <a:rPr lang="en-US" altLang="zh-CN" dirty="0" smtClean="0"/>
              <a:t>5000</a:t>
            </a:r>
            <a:r>
              <a:rPr lang="zh-CN" altLang="en-US" dirty="0" smtClean="0"/>
              <a:t>台供應俄羅斯市場，</a:t>
            </a:r>
            <a:endParaRPr lang="en-US" altLang="zh-CN" dirty="0" smtClean="0"/>
          </a:p>
          <a:p>
            <a:r>
              <a:rPr lang="zh-CN" altLang="en-US" dirty="0" smtClean="0"/>
              <a:t>                 </a:t>
            </a:r>
            <a:r>
              <a:rPr lang="en-US" altLang="zh-CN" dirty="0" smtClean="0"/>
              <a:t>5000</a:t>
            </a:r>
            <a:r>
              <a:rPr lang="zh-CN" altLang="en-US" dirty="0" smtClean="0"/>
              <a:t>台供應西德市場。</a:t>
            </a:r>
            <a:endParaRPr lang="zh-TW" altLang="en-US" dirty="0"/>
          </a:p>
        </p:txBody>
      </p:sp>
      <p:pic>
        <p:nvPicPr>
          <p:cNvPr id="40966" name="Picture 6" descr="“柏林圍牆”的图片搜索结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3571900" cy="2784394"/>
          </a:xfrm>
          <a:prstGeom prst="rect">
            <a:avLst/>
          </a:prstGeom>
          <a:noFill/>
        </p:spPr>
      </p:pic>
      <p:pic>
        <p:nvPicPr>
          <p:cNvPr id="40968" name="Picture 8" descr="“柏林圍牆”的图片搜索结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0" y="428604"/>
            <a:ext cx="1771650" cy="2590800"/>
          </a:xfrm>
          <a:prstGeom prst="rect">
            <a:avLst/>
          </a:prstGeom>
          <a:noFill/>
        </p:spPr>
      </p:pic>
      <p:pic>
        <p:nvPicPr>
          <p:cNvPr id="40970" name="Picture 10" descr="“柏林圍牆”的图片搜索结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79541"/>
            <a:ext cx="3500430" cy="2078459"/>
          </a:xfrm>
          <a:prstGeom prst="rect">
            <a:avLst/>
          </a:prstGeom>
          <a:noFill/>
        </p:spPr>
      </p:pic>
      <p:pic>
        <p:nvPicPr>
          <p:cNvPr id="40972" name="Picture 12" descr="“柏林圍牆”的图片搜索结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6150" y="3086099"/>
            <a:ext cx="5657850" cy="377190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 rot="20687709">
            <a:off x="4969911" y="1817538"/>
            <a:ext cx="26542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好日子沒多久</a:t>
            </a:r>
            <a:endParaRPr lang="zh-TW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行楷體W5" pitchFamily="65" charset="-120"/>
              <a:ea typeface="華康行楷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“soemmerda”的图片搜索结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99284" cy="3715489"/>
          </a:xfrm>
          <a:prstGeom prst="rect">
            <a:avLst/>
          </a:prstGeom>
          <a:noFill/>
        </p:spPr>
      </p:pic>
      <p:pic>
        <p:nvPicPr>
          <p:cNvPr id="14338" name="Picture 2" descr="“soemmerda”的图片搜索结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5872736" cy="4214818"/>
          </a:xfrm>
          <a:prstGeom prst="rect">
            <a:avLst/>
          </a:prstGeom>
          <a:noFill/>
        </p:spPr>
      </p:pic>
      <p:pic>
        <p:nvPicPr>
          <p:cNvPr id="35842" name="Picture 2" descr="D:\data\Desktop\P_20160828_160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0"/>
            <a:ext cx="3929058" cy="4303417"/>
          </a:xfrm>
          <a:prstGeom prst="rect">
            <a:avLst/>
          </a:prstGeom>
          <a:noFill/>
        </p:spPr>
      </p:pic>
      <p:pic>
        <p:nvPicPr>
          <p:cNvPr id="14348" name="Picture 12" descr="“soemmerda”的图片搜索结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9229" y="4214818"/>
            <a:ext cx="3964771" cy="2643182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-51297" y="6215082"/>
            <a:ext cx="6138220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8F2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Aquarius </a:t>
            </a:r>
            <a:r>
              <a:rPr lang="en-US" altLang="zh-CN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8F2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en-US" altLang="zh-TW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8F2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obortron</a:t>
            </a:r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8F2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GmbH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18F2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“aldi”的图片搜索结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6"/>
            <a:ext cx="5072098" cy="3418558"/>
          </a:xfrm>
          <a:prstGeom prst="rect">
            <a:avLst/>
          </a:prstGeom>
          <a:noFill/>
        </p:spPr>
      </p:pic>
      <p:sp>
        <p:nvSpPr>
          <p:cNvPr id="34822" name="AutoShape 6" descr="“lidl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4824" name="AutoShape 8" descr="“lidl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4830" name="Picture 14" descr="http://www.lidl-info.com/cps/rde/xbcr/country_selection/defau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71825" cy="4143376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785918" y="3929066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218F26"/>
                </a:solidFill>
                <a:latin typeface="華康行楷體W5" pitchFamily="65" charset="-120"/>
                <a:ea typeface="華康行楷體W5" pitchFamily="65" charset="-120"/>
              </a:rPr>
              <a:t>電腦進入超市，一天賣掉</a:t>
            </a:r>
            <a:r>
              <a:rPr lang="en-US" altLang="zh-CN" sz="3600" b="1" dirty="0" smtClean="0">
                <a:solidFill>
                  <a:srgbClr val="218F26"/>
                </a:solidFill>
                <a:latin typeface="華康行楷體W5" pitchFamily="65" charset="-120"/>
                <a:ea typeface="華康行楷體W5" pitchFamily="65" charset="-120"/>
              </a:rPr>
              <a:t>10</a:t>
            </a:r>
            <a:r>
              <a:rPr lang="zh-CN" altLang="en-US" sz="3600" b="1" dirty="0" smtClean="0">
                <a:solidFill>
                  <a:srgbClr val="218F26"/>
                </a:solidFill>
                <a:latin typeface="華康行楷體W5" pitchFamily="65" charset="-120"/>
                <a:ea typeface="華康行楷體W5" pitchFamily="65" charset="-120"/>
              </a:rPr>
              <a:t>万台電腦</a:t>
            </a:r>
            <a:endParaRPr lang="zh-TW" altLang="en-US" sz="3600" b="1" dirty="0">
              <a:solidFill>
                <a:srgbClr val="218F26"/>
              </a:solidFill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00364" y="5286388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  <a:latin typeface="Bernard MT Condensed" pitchFamily="18" charset="0"/>
              </a:rPr>
              <a:t>Very big turnover per cube meter</a:t>
            </a:r>
            <a:endParaRPr lang="zh-TW" alt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500570"/>
            <a:ext cx="2071702" cy="209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 descr="“intel inside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2" name="AutoShape 4" descr="“intel inside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4" name="Picture 6" descr="“intel inside”的图片搜索结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14422"/>
            <a:ext cx="2190750" cy="208597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142976" y="500042"/>
            <a:ext cx="702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u="sng" dirty="0" smtClean="0">
                <a:solidFill>
                  <a:srgbClr val="002060"/>
                </a:solidFill>
                <a:latin typeface="華康行楷體W5(P)" pitchFamily="66" charset="-120"/>
                <a:ea typeface="華康行楷體W5(P)" pitchFamily="66" charset="-120"/>
              </a:rPr>
              <a:t>上個世紀最成功的 </a:t>
            </a:r>
            <a:r>
              <a:rPr lang="en-US" altLang="zh-CN" sz="2800" b="1" u="sng" dirty="0" smtClean="0">
                <a:solidFill>
                  <a:srgbClr val="002060"/>
                </a:solidFill>
                <a:latin typeface="華康行楷體W5(P)" pitchFamily="66" charset="-120"/>
                <a:ea typeface="華康行楷體W5(P)" pitchFamily="66" charset="-120"/>
              </a:rPr>
              <a:t>marketing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華康行楷體W5(P)" pitchFamily="66" charset="-120"/>
                <a:ea typeface="華康行楷體W5(P)" pitchFamily="66" charset="-120"/>
              </a:rPr>
              <a:t> </a:t>
            </a:r>
            <a:r>
              <a:rPr lang="en-US" altLang="zh-CN" sz="2800" b="1" u="sng" dirty="0" smtClean="0">
                <a:solidFill>
                  <a:srgbClr val="002060"/>
                </a:solidFill>
                <a:latin typeface="華康行楷體W5(P)" pitchFamily="66" charset="-120"/>
                <a:ea typeface="華康行楷體W5(P)" pitchFamily="66" charset="-120"/>
              </a:rPr>
              <a:t>campaign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華康行楷體W5(P)" pitchFamily="66" charset="-120"/>
                <a:ea typeface="華康行楷體W5(P)" pitchFamily="66" charset="-120"/>
              </a:rPr>
              <a:t> 之一</a:t>
            </a:r>
            <a:endParaRPr lang="zh-TW" altLang="en-US" sz="2800" b="1" u="sng" dirty="0">
              <a:solidFill>
                <a:srgbClr val="00206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71604" y="378619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華康行楷體W5" pitchFamily="65" charset="-120"/>
                <a:ea typeface="華康行楷體W5" pitchFamily="65" charset="-120"/>
              </a:rPr>
              <a:t>創意來自我們的</a:t>
            </a:r>
            <a:endParaRPr lang="zh-TW" altLang="en-US" sz="2800" dirty="0">
              <a:solidFill>
                <a:srgbClr val="002060"/>
              </a:solidFill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9124" y="3714752"/>
            <a:ext cx="3453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Intel</a:t>
            </a:r>
            <a:r>
              <a:rPr lang="zh-CN" alt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altLang="zh-CN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Outside</a:t>
            </a:r>
            <a:endParaRPr lang="zh-TW" alt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“ fördern ost Deutschland”的图片搜索结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667625" cy="3019425"/>
          </a:xfrm>
          <a:prstGeom prst="rect">
            <a:avLst/>
          </a:prstGeom>
          <a:noFill/>
        </p:spPr>
      </p:pic>
      <p:pic>
        <p:nvPicPr>
          <p:cNvPr id="3" name="Picture 4" descr="“aufschwung ost”的图片搜索结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4260747" cy="2386018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428596" y="342900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華康行楷體W5(P)" pitchFamily="66" charset="-120"/>
                <a:ea typeface="華康行楷體W5(P)" pitchFamily="66" charset="-120"/>
              </a:rPr>
              <a:t>共享工作，振興東部</a:t>
            </a:r>
            <a:endParaRPr lang="zh-TW" altLang="en-US" sz="3200" dirty="0">
              <a:solidFill>
                <a:srgbClr val="00206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29190" y="4000504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u="sng" dirty="0" smtClean="0">
                <a:solidFill>
                  <a:srgbClr val="002060"/>
                </a:solidFill>
                <a:latin typeface="華康行楷體W5" pitchFamily="65" charset="-120"/>
                <a:ea typeface="華康行楷體W5" pitchFamily="65" charset="-120"/>
              </a:rPr>
              <a:t>一個成功提高向德東投資的策略</a:t>
            </a:r>
            <a:endParaRPr lang="zh-TW" altLang="en-US" sz="2000" u="sng" dirty="0">
              <a:solidFill>
                <a:srgbClr val="002060"/>
              </a:solidFill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29256" y="4857760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華康行楷體W5(P)" pitchFamily="66" charset="-120"/>
                <a:ea typeface="華康行楷體W5(P)" pitchFamily="66" charset="-120"/>
              </a:rPr>
              <a:t>規定公營及上市公司必須保證每年的開銷中有</a:t>
            </a:r>
            <a:r>
              <a:rPr lang="en-US" altLang="zh-CN" sz="2000" dirty="0" smtClean="0">
                <a:latin typeface="華康行楷體W5(P)" pitchFamily="66" charset="-120"/>
                <a:ea typeface="華康行楷體W5(P)" pitchFamily="66" charset="-120"/>
              </a:rPr>
              <a:t>20%</a:t>
            </a:r>
            <a:r>
              <a:rPr lang="zh-CN" altLang="en-US" sz="2000" dirty="0" smtClean="0">
                <a:latin typeface="華康行楷體W5(P)" pitchFamily="66" charset="-120"/>
                <a:ea typeface="華康行楷體W5(P)" pitchFamily="66" charset="-120"/>
              </a:rPr>
              <a:t>買德東的產品或服務</a:t>
            </a:r>
            <a:endParaRPr lang="zh-TW" altLang="en-US" sz="2000" dirty="0">
              <a:latin typeface="華康行楷體W5(P)" pitchFamily="66" charset="-120"/>
              <a:ea typeface="華康行楷體W5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data\Desktop\P_20160827_085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857256"/>
            <a:ext cx="10668031" cy="600076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10144" y="214290"/>
            <a:ext cx="89338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u="sng" cap="none" spc="50" dirty="0" smtClean="0">
                <a:ln w="11430"/>
                <a:solidFill>
                  <a:srgbClr val="218F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創意來自于科爾</a:t>
            </a:r>
            <a:r>
              <a:rPr lang="en-US" altLang="zh-CN" sz="3200" b="1" u="sng" cap="none" spc="50" dirty="0" smtClean="0">
                <a:ln w="11430"/>
                <a:solidFill>
                  <a:srgbClr val="218F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1993</a:t>
            </a:r>
            <a:r>
              <a:rPr lang="zh-CN" altLang="en-US" sz="3200" b="1" u="sng" cap="none" spc="50" dirty="0" smtClean="0">
                <a:ln w="11430"/>
                <a:solidFill>
                  <a:srgbClr val="218F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年到</a:t>
            </a:r>
            <a:r>
              <a:rPr lang="en-US" altLang="zh-CN" sz="3200" b="1" u="sng" cap="none" spc="50" dirty="0" smtClean="0">
                <a:ln w="11430"/>
                <a:solidFill>
                  <a:srgbClr val="218F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Aquarius</a:t>
            </a:r>
            <a:r>
              <a:rPr lang="zh-CN" altLang="en-US" sz="3200" b="1" u="sng" cap="none" spc="50" dirty="0" smtClean="0">
                <a:ln w="11430"/>
                <a:solidFill>
                  <a:srgbClr val="218F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的工廠參觀</a:t>
            </a:r>
            <a:endParaRPr lang="zh-TW" altLang="en-US" sz="3200" b="1" cap="none" spc="50" dirty="0">
              <a:ln w="11430"/>
              <a:solidFill>
                <a:srgbClr val="218F2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57775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1462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 descr="图片搜索结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643446"/>
            <a:ext cx="2836509" cy="1071570"/>
          </a:xfrm>
          <a:prstGeom prst="rect">
            <a:avLst/>
          </a:prstGeom>
          <a:noFill/>
        </p:spPr>
      </p:pic>
      <p:pic>
        <p:nvPicPr>
          <p:cNvPr id="45058" name="Picture 2" descr="https://upload.wikimedia.org/wikipedia/commons/thumb/4/4d/Siemens_Nixdorf_logo.svg/1024px-Siemens_Nixdorf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357562"/>
            <a:ext cx="1885941" cy="804840"/>
          </a:xfrm>
          <a:prstGeom prst="rect">
            <a:avLst/>
          </a:prstGeom>
          <a:noFill/>
        </p:spPr>
      </p:pic>
      <p:pic>
        <p:nvPicPr>
          <p:cNvPr id="45060" name="Picture 4" descr="“nokia logo”的图片搜索结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2440765" cy="976306"/>
          </a:xfrm>
          <a:prstGeom prst="rect">
            <a:avLst/>
          </a:prstGeom>
          <a:noFill/>
        </p:spPr>
      </p:pic>
      <p:sp>
        <p:nvSpPr>
          <p:cNvPr id="45062" name="AutoShape 6" descr="“ICL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5064" name="Picture 8" descr="“ICL”的图片搜索结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071678"/>
            <a:ext cx="1500198" cy="825109"/>
          </a:xfrm>
          <a:prstGeom prst="rect">
            <a:avLst/>
          </a:prstGeom>
          <a:noFill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1428736"/>
            <a:ext cx="1385776" cy="87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7" name="AutoShape 11" descr="“fujitsu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5069" name="AutoShape 13" descr="“fujitsu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5071" name="AutoShape 15" descr="“fujitsu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5073" name="AutoShape 17" descr="“fujitsu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5075" name="AutoShape 19" descr="“fujitsu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3531021">
            <a:off x="1282899" y="1378875"/>
            <a:ext cx="727155" cy="287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2473467">
            <a:off x="1804816" y="3170730"/>
            <a:ext cx="727155" cy="287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 rot="7832749">
            <a:off x="3876518" y="2670664"/>
            <a:ext cx="727155" cy="287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3531021">
            <a:off x="3733642" y="4242300"/>
            <a:ext cx="727155" cy="287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 rot="7765717">
            <a:off x="5050386" y="4443223"/>
            <a:ext cx="727155" cy="287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 rot="1238633">
            <a:off x="5733906" y="5528184"/>
            <a:ext cx="727155" cy="287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1377392">
            <a:off x="3075435" y="2967335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科丁</a:t>
            </a:r>
            <a:r>
              <a:rPr lang="zh-CN" altLang="en-US" sz="6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聯盟</a:t>
            </a:r>
            <a:endParaRPr lang="zh-TW" altLang="en-US" sz="6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00430" y="314324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" pitchFamily="2" charset="2"/>
              </a:rPr>
              <a:t>Lets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" pitchFamily="2" charset="2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" pitchFamily="2" charset="2"/>
              </a:rPr>
              <a:t>Coding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" pitchFamily="2" charset="2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357290" y="285728"/>
            <a:ext cx="5100638" cy="9398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華康勘亭流" pitchFamily="65" charset="-120"/>
                <a:ea typeface="華康勘亭流" pitchFamily="65" charset="-120"/>
              </a:rPr>
              <a:t>科丁聯盟是幹啥的？</a:t>
            </a:r>
            <a:endParaRPr lang="zh-TW" altLang="en-US" dirty="0">
              <a:solidFill>
                <a:srgbClr val="C0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2786050" y="1142984"/>
            <a:ext cx="5072098" cy="785818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zh-CN" altLang="en-US" sz="2000" dirty="0" smtClean="0">
                <a:solidFill>
                  <a:srgbClr val="7030A0"/>
                </a:solidFill>
                <a:latin typeface="華康勘亭流" pitchFamily="65" charset="-120"/>
                <a:ea typeface="華康勘亭流" pitchFamily="65" charset="-120"/>
              </a:rPr>
              <a:t>培訓科丁教練（啟蒙師傅），科丁老師</a:t>
            </a:r>
            <a:r>
              <a:rPr lang="en-US" altLang="zh-CN" sz="2000" dirty="0" smtClean="0">
                <a:solidFill>
                  <a:srgbClr val="7030A0"/>
                </a:solidFill>
                <a:latin typeface="華康勘亭流" pitchFamily="65" charset="-120"/>
                <a:ea typeface="華康勘亭流" pitchFamily="65" charset="-120"/>
              </a:rPr>
              <a:t>(</a:t>
            </a:r>
            <a:r>
              <a:rPr lang="zh-CN" altLang="en-US" sz="2000" dirty="0" smtClean="0">
                <a:solidFill>
                  <a:srgbClr val="7030A0"/>
                </a:solidFill>
                <a:latin typeface="華康勘亭流" pitchFamily="65" charset="-120"/>
                <a:ea typeface="華康勘亭流" pitchFamily="65" charset="-120"/>
              </a:rPr>
              <a:t>入門拜師）</a:t>
            </a:r>
            <a:endParaRPr lang="en-US" altLang="zh-CN" sz="2000" dirty="0" smtClean="0">
              <a:solidFill>
                <a:srgbClr val="7030A0"/>
              </a:solidFill>
              <a:latin typeface="華康勘亭流" pitchFamily="65" charset="-120"/>
              <a:ea typeface="華康勘亭流" pitchFamily="65" charset="-120"/>
            </a:endParaRPr>
          </a:p>
          <a:p>
            <a:pPr>
              <a:buNone/>
            </a:pPr>
            <a:r>
              <a:rPr lang="zh-CN" altLang="en-US" sz="2000" dirty="0" smtClean="0">
                <a:solidFill>
                  <a:srgbClr val="7030A0"/>
                </a:solidFill>
                <a:latin typeface="華康勘亭流" pitchFamily="65" charset="-120"/>
                <a:ea typeface="華康勘亭流" pitchFamily="65" charset="-120"/>
              </a:rPr>
              <a:t>                推動青少年</a:t>
            </a:r>
            <a:r>
              <a:rPr lang="en-US" altLang="zh-CN" sz="2000" dirty="0" smtClean="0">
                <a:solidFill>
                  <a:srgbClr val="7030A0"/>
                </a:solidFill>
                <a:latin typeface="華康勘亭流" pitchFamily="65" charset="-120"/>
                <a:ea typeface="華康勘亭流" pitchFamily="65" charset="-120"/>
              </a:rPr>
              <a:t>coding</a:t>
            </a:r>
            <a:r>
              <a:rPr lang="zh-CN" altLang="en-US" sz="2000" dirty="0" smtClean="0">
                <a:solidFill>
                  <a:srgbClr val="7030A0"/>
                </a:solidFill>
                <a:latin typeface="華康勘亭流" pitchFamily="65" charset="-120"/>
                <a:ea typeface="華康勘亭流" pitchFamily="65" charset="-120"/>
              </a:rPr>
              <a:t>的能力</a:t>
            </a:r>
            <a:endParaRPr lang="zh-TW" altLang="en-US" sz="2000" dirty="0">
              <a:solidFill>
                <a:srgbClr val="7030A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428596" y="1785926"/>
            <a:ext cx="2786082" cy="347787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科丁乃取</a:t>
            </a:r>
            <a:r>
              <a:rPr lang="en-US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Coding</a:t>
            </a: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的譯音，又有科</a:t>
            </a:r>
            <a:r>
              <a:rPr lang="zh-CN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技</a:t>
            </a: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園丁的含義，符合我們推動青少年學習電腦軟體創作的教育工作。</a:t>
            </a:r>
            <a:endParaRPr lang="en-US" altLang="zh-TW" sz="2000" b="1" dirty="0" smtClean="0">
              <a:solidFill>
                <a:schemeClr val="bg1"/>
              </a:solidFill>
              <a:latin typeface="華康古印體" pitchFamily="65" charset="-120"/>
              <a:ea typeface="華康古印體" pitchFamily="65" charset="-120"/>
            </a:endParaRPr>
          </a:p>
          <a:p>
            <a:endParaRPr lang="zh-TW" altLang="zh-TW" sz="2000" b="1" dirty="0" smtClean="0">
              <a:solidFill>
                <a:schemeClr val="bg1"/>
              </a:solidFill>
              <a:latin typeface="華康古印體" pitchFamily="65" charset="-120"/>
              <a:ea typeface="華康古印體" pitchFamily="65" charset="-120"/>
            </a:endParaRPr>
          </a:p>
          <a:p>
            <a:r>
              <a:rPr lang="zh-TW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聯盟乃因本團體將是一個非營利社團，希望能有不同的個人，學校，補習班，企業，社團加入，故以聯盟命名</a:t>
            </a:r>
            <a:endParaRPr lang="zh-TW" altLang="en-US" sz="2000" b="1" dirty="0">
              <a:solidFill>
                <a:schemeClr val="bg1"/>
              </a:solidFill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1868" y="2285992"/>
            <a:ext cx="5000628" cy="163121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製作</a:t>
            </a:r>
            <a:r>
              <a:rPr lang="en-US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/</a:t>
            </a:r>
            <a:r>
              <a:rPr lang="zh-TW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出版青少年程式設計教育課程及教材。</a:t>
            </a:r>
            <a:endParaRPr lang="en-US" altLang="zh-TW" sz="2000" b="1" dirty="0" smtClean="0">
              <a:solidFill>
                <a:schemeClr val="bg1"/>
              </a:solidFill>
              <a:latin typeface="華康古印體" pitchFamily="65" charset="-120"/>
              <a:ea typeface="華康古印體" pitchFamily="65" charset="-120"/>
            </a:endParaRPr>
          </a:p>
          <a:p>
            <a:pPr>
              <a:buNone/>
            </a:pPr>
            <a:r>
              <a:rPr lang="zh-TW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舉辦青少年程式設計教育公益活動。</a:t>
            </a:r>
            <a:endParaRPr lang="en-US" altLang="zh-TW" sz="2000" b="1" dirty="0" smtClean="0">
              <a:solidFill>
                <a:schemeClr val="bg1"/>
              </a:solidFill>
              <a:latin typeface="華康古印體" pitchFamily="65" charset="-120"/>
              <a:ea typeface="華康古印體" pitchFamily="65" charset="-120"/>
            </a:endParaRPr>
          </a:p>
          <a:p>
            <a:pPr>
              <a:buNone/>
            </a:pPr>
            <a:r>
              <a:rPr lang="zh-TW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培訓青少年程式設計教育師資。</a:t>
            </a:r>
            <a:endParaRPr lang="en-US" altLang="zh-TW" sz="2000" b="1" dirty="0" smtClean="0">
              <a:solidFill>
                <a:schemeClr val="bg1"/>
              </a:solidFill>
              <a:latin typeface="華康古印體" pitchFamily="65" charset="-120"/>
              <a:ea typeface="華康古印體" pitchFamily="65" charset="-120"/>
            </a:endParaRPr>
          </a:p>
          <a:p>
            <a:pPr>
              <a:buNone/>
            </a:pPr>
            <a:r>
              <a:rPr lang="zh-TW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支援偏鄉青少年程式設計教學。</a:t>
            </a:r>
            <a:endParaRPr lang="en-US" altLang="zh-TW" sz="2000" b="1" dirty="0" smtClean="0">
              <a:solidFill>
                <a:schemeClr val="bg1"/>
              </a:solidFill>
              <a:latin typeface="華康古印體" pitchFamily="65" charset="-120"/>
              <a:ea typeface="華康古印體" pitchFamily="65" charset="-120"/>
            </a:endParaRPr>
          </a:p>
          <a:p>
            <a:pPr>
              <a:buNone/>
            </a:pPr>
            <a:r>
              <a:rPr lang="zh-TW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提供網上青少年程式設計互動空間。 </a:t>
            </a:r>
            <a:r>
              <a:rPr lang="en-US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  </a:t>
            </a:r>
            <a:endParaRPr lang="zh-TW" altLang="zh-TW" sz="2000" b="1" dirty="0">
              <a:solidFill>
                <a:schemeClr val="bg1"/>
              </a:solidFill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14810" y="421481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2060"/>
                </a:solidFill>
                <a:latin typeface="華康行楷體W5" pitchFamily="65" charset="-120"/>
                <a:ea typeface="華康行楷體W5" pitchFamily="65" charset="-120"/>
              </a:rPr>
              <a:t>協會申請中</a:t>
            </a:r>
            <a:endParaRPr lang="en-US" altLang="zh-CN" sz="2400" dirty="0" smtClean="0">
              <a:solidFill>
                <a:srgbClr val="002060"/>
              </a:solidFill>
              <a:latin typeface="華康行楷體W5" pitchFamily="65" charset="-120"/>
              <a:ea typeface="華康行楷體W5" pitchFamily="65" charset="-120"/>
            </a:endParaRPr>
          </a:p>
          <a:p>
            <a:pPr algn="ctr"/>
            <a:r>
              <a:rPr lang="zh-CN" altLang="en-US" sz="2400" dirty="0">
                <a:solidFill>
                  <a:srgbClr val="002060"/>
                </a:solidFill>
                <a:latin typeface="華康行楷體W5" pitchFamily="65" charset="-120"/>
                <a:ea typeface="華康行楷體W5" pitchFamily="65" charset="-120"/>
              </a:rPr>
              <a:t>臺北已開兩班科丁教練</a:t>
            </a:r>
            <a:r>
              <a:rPr lang="zh-CN" altLang="en-US" sz="2400" dirty="0" smtClean="0">
                <a:solidFill>
                  <a:srgbClr val="002060"/>
                </a:solidFill>
                <a:latin typeface="華康行楷體W5" pitchFamily="65" charset="-120"/>
                <a:ea typeface="華康行楷體W5" pitchFamily="65" charset="-120"/>
              </a:rPr>
              <a:t>班</a:t>
            </a:r>
            <a:endParaRPr lang="en-US" altLang="zh-CN" sz="2400" dirty="0" smtClean="0">
              <a:solidFill>
                <a:srgbClr val="002060"/>
              </a:solidFill>
              <a:latin typeface="華康行楷體W5" pitchFamily="65" charset="-120"/>
              <a:ea typeface="華康行楷體W5" pitchFamily="65" charset="-120"/>
            </a:endParaRPr>
          </a:p>
          <a:p>
            <a:pPr algn="ctr"/>
            <a:r>
              <a:rPr lang="en-US" altLang="zh-CN" sz="2400" dirty="0" smtClean="0">
                <a:solidFill>
                  <a:srgbClr val="002060"/>
                </a:solidFill>
                <a:latin typeface="華康行楷體W5" pitchFamily="65" charset="-120"/>
                <a:ea typeface="華康行楷體W5" pitchFamily="65" charset="-120"/>
              </a:rPr>
              <a:t>10</a:t>
            </a:r>
            <a:r>
              <a:rPr lang="zh-CN" altLang="en-US" sz="2400" dirty="0" smtClean="0">
                <a:solidFill>
                  <a:srgbClr val="002060"/>
                </a:solidFill>
                <a:latin typeface="華康行楷體W5" pitchFamily="65" charset="-120"/>
                <a:ea typeface="華康行楷體W5" pitchFamily="65" charset="-120"/>
              </a:rPr>
              <a:t>月份預計北中南再開</a:t>
            </a:r>
            <a:r>
              <a:rPr lang="en-US" altLang="zh-CN" sz="2400" dirty="0" smtClean="0">
                <a:solidFill>
                  <a:srgbClr val="002060"/>
                </a:solidFill>
                <a:latin typeface="華康行楷體W5" pitchFamily="65" charset="-120"/>
                <a:ea typeface="華康行楷體W5" pitchFamily="65" charset="-120"/>
              </a:rPr>
              <a:t>5</a:t>
            </a:r>
            <a:r>
              <a:rPr lang="zh-CN" altLang="en-US" sz="2400" dirty="0" smtClean="0">
                <a:solidFill>
                  <a:srgbClr val="002060"/>
                </a:solidFill>
                <a:latin typeface="華康行楷體W5" pitchFamily="65" charset="-120"/>
                <a:ea typeface="華康行楷體W5" pitchFamily="65" charset="-120"/>
              </a:rPr>
              <a:t>班</a:t>
            </a:r>
            <a:endParaRPr lang="zh-TW" altLang="en-US" sz="2400" dirty="0">
              <a:solidFill>
                <a:srgbClr val="002060"/>
              </a:solidFill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7192" y="5500702"/>
            <a:ext cx="8286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我們認爲臺灣至少</a:t>
            </a:r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10000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名科丁教練和老師才夠</a:t>
            </a:r>
            <a:endParaRPr lang="zh-TW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7554" y="428604"/>
            <a:ext cx="5500726" cy="58785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2000" b="1" u="sng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工作經歷</a:t>
            </a:r>
            <a:endParaRPr lang="en-US" altLang="zh-TW" sz="2000" b="1" u="sng" dirty="0" smtClean="0">
              <a:solidFill>
                <a:schemeClr val="bg1"/>
              </a:solidFill>
              <a:latin typeface="華康古印體" pitchFamily="65" charset="-120"/>
              <a:ea typeface="華康古印體" pitchFamily="65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en-US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Aquarius </a:t>
            </a: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山汶電腦</a:t>
            </a:r>
            <a:r>
              <a:rPr lang="zh-CN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合夥</a:t>
            </a: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創辦人</a:t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德國</a:t>
            </a:r>
            <a:r>
              <a:rPr lang="en-US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Aquarius </a:t>
            </a:r>
            <a:r>
              <a:rPr lang="en-US" altLang="zh-TW" sz="2000" b="1" dirty="0" err="1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Robortron</a:t>
            </a:r>
            <a:r>
              <a:rPr lang="en-US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 Systems</a:t>
            </a:r>
            <a:r>
              <a:rPr lang="zh-CN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合夥</a:t>
            </a: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創辦人</a:t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en-US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Fujitsu Siemens Computers </a:t>
            </a: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欧洲資深副總裁</a:t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u="sng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社團經歷</a:t>
            </a: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德國台商會會長</a:t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歐洲台商聯合總會總會長</a:t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en-US" altLang="zh-TW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Forbes 93</a:t>
            </a: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年德東最佳經理人獎</a:t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海南青創總會創業導師</a:t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u="sng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學歷</a:t>
            </a: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成功大學</a:t>
            </a:r>
            <a:b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華康古印體" pitchFamily="65" charset="-120"/>
                <a:ea typeface="華康古印體" pitchFamily="65" charset="-120"/>
              </a:rPr>
              <a:t>德國歌德學院</a:t>
            </a:r>
            <a:r>
              <a:rPr lang="zh-TW" altLang="en-US" dirty="0" smtClean="0"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zh-TW" altLang="en-US" dirty="0" smtClean="0">
                <a:latin typeface="華康古印體" pitchFamily="65" charset="-120"/>
                <a:ea typeface="華康古印體" pitchFamily="65" charset="-120"/>
              </a:rPr>
            </a:br>
            <a:endParaRPr lang="zh-TW" altLang="en-US" dirty="0"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720" y="4214818"/>
            <a:ext cx="30003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劉文堂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科丁聯盟發起人</a:t>
            </a:r>
            <a:br>
              <a:rPr lang="zh-TW" altLang="en-US" dirty="0" smtClean="0"/>
            </a:br>
            <a:r>
              <a:rPr lang="zh-TW" altLang="en-US" dirty="0" smtClean="0"/>
              <a:t>德國</a:t>
            </a:r>
            <a:r>
              <a:rPr lang="en-US" altLang="zh-TW" dirty="0" err="1" smtClean="0"/>
              <a:t>Asiatop</a:t>
            </a:r>
            <a:r>
              <a:rPr lang="en-US" altLang="zh-TW" dirty="0" smtClean="0"/>
              <a:t> GmbH </a:t>
            </a:r>
            <a:r>
              <a:rPr lang="zh-TW" altLang="en-US" dirty="0" smtClean="0"/>
              <a:t>董事長</a:t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026" name="Picture 2" descr="D:\data\Desktop\IMAG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2500330" cy="279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929066"/>
            <a:ext cx="184258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14686"/>
            <a:ext cx="1590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向右箭號 5"/>
          <p:cNvSpPr/>
          <p:nvPr/>
        </p:nvSpPr>
        <p:spPr>
          <a:xfrm rot="1311160">
            <a:off x="2500298" y="4071942"/>
            <a:ext cx="71438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3038455">
            <a:off x="6217419" y="2667217"/>
            <a:ext cx="71438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286124"/>
            <a:ext cx="20844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 descr="http://cdn2.hubspot.net/hubfs/522699/codingforkids-1024x9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14290"/>
            <a:ext cx="2573204" cy="2500330"/>
          </a:xfrm>
          <a:prstGeom prst="rect">
            <a:avLst/>
          </a:prstGeom>
          <a:noFill/>
        </p:spPr>
      </p:pic>
      <p:sp>
        <p:nvSpPr>
          <p:cNvPr id="13" name="向右箭號 12"/>
          <p:cNvSpPr/>
          <p:nvPr/>
        </p:nvSpPr>
        <p:spPr>
          <a:xfrm rot="8819278">
            <a:off x="1931708" y="2584350"/>
            <a:ext cx="71438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20513188">
            <a:off x="5129700" y="4885365"/>
            <a:ext cx="71438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 rot="20526531">
            <a:off x="63210" y="1048591"/>
            <a:ext cx="32514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你玩電腦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 rot="680543">
            <a:off x="5848264" y="925711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電腦玩你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2910" y="5214950"/>
            <a:ext cx="23574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code</a:t>
            </a:r>
            <a:endParaRPr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15008" y="5286388"/>
            <a:ext cx="303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software</a:t>
            </a:r>
            <a:endParaRPr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6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https://www.usave.com.hk/~usave/images/audio/AQ7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57298"/>
            <a:ext cx="3333750" cy="2009776"/>
          </a:xfrm>
          <a:prstGeom prst="rect">
            <a:avLst/>
          </a:prstGeom>
          <a:noFill/>
        </p:spPr>
      </p:pic>
      <p:pic>
        <p:nvPicPr>
          <p:cNvPr id="17416" name="Picture 8" descr="http://thumbs.dreamstime.com/x/portable-cd-player-green-10131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357694"/>
            <a:ext cx="1795586" cy="1719274"/>
          </a:xfrm>
          <a:prstGeom prst="rect">
            <a:avLst/>
          </a:prstGeom>
          <a:noFill/>
        </p:spPr>
      </p:pic>
      <p:pic>
        <p:nvPicPr>
          <p:cNvPr id="17424" name="Picture 16" descr="http://www.chordsandlyricsapp.com/img1/app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500570"/>
            <a:ext cx="1357322" cy="1756123"/>
          </a:xfrm>
          <a:prstGeom prst="rect">
            <a:avLst/>
          </a:prstGeom>
          <a:noFill/>
        </p:spPr>
      </p:pic>
      <p:sp>
        <p:nvSpPr>
          <p:cNvPr id="11" name="向右箭號 10"/>
          <p:cNvSpPr/>
          <p:nvPr/>
        </p:nvSpPr>
        <p:spPr>
          <a:xfrm rot="14086683" flipH="1">
            <a:off x="6726807" y="3543114"/>
            <a:ext cx="880256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0800000" flipH="1">
            <a:off x="3857620" y="2214554"/>
            <a:ext cx="880256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311123" flipH="1">
            <a:off x="5735107" y="5325174"/>
            <a:ext cx="880256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8604"/>
            <a:ext cx="2500330" cy="25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文字方塊 21"/>
          <p:cNvSpPr txBox="1"/>
          <p:nvPr/>
        </p:nvSpPr>
        <p:spPr>
          <a:xfrm>
            <a:off x="3571868" y="28572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東西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沒了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 rot="20091328">
            <a:off x="299965" y="3915211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只剩下</a:t>
            </a:r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Code</a:t>
            </a:r>
            <a:endParaRPr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細明體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16" grpId="0"/>
      <p:bldP spid="16" grpId="1"/>
      <p:bldP spid="1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d打印技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415280" cy="378621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285852" y="428604"/>
            <a:ext cx="67866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/>
              <a:t>3D</a:t>
            </a:r>
            <a:r>
              <a:rPr lang="zh-CN" altLang="en-US" sz="2400" dirty="0" smtClean="0"/>
              <a:t>列印機的出現，將更多的東西變成只有</a:t>
            </a:r>
            <a:r>
              <a:rPr lang="en-US" altLang="zh-CN" sz="2400" dirty="0" smtClean="0"/>
              <a:t>CODE</a:t>
            </a:r>
          </a:p>
        </p:txBody>
      </p:sp>
      <p:sp>
        <p:nvSpPr>
          <p:cNvPr id="7" name="矩形 6"/>
          <p:cNvSpPr/>
          <p:nvPr/>
        </p:nvSpPr>
        <p:spPr>
          <a:xfrm rot="434269">
            <a:off x="461366" y="4113179"/>
            <a:ext cx="29674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工廠減少</a:t>
            </a:r>
            <a:endParaRPr lang="zh-TW" alt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 rot="20648271">
            <a:off x="5289716" y="4281875"/>
            <a:ext cx="2242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物流減少</a:t>
            </a:r>
            <a:endParaRPr lang="zh-TW" alt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 rot="20231591">
            <a:off x="1782518" y="5004457"/>
            <a:ext cx="2242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商店減少</a:t>
            </a:r>
            <a:endParaRPr lang="zh-TW" alt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 rot="817048">
            <a:off x="4215444" y="5706040"/>
            <a:ext cx="2242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銀行減少</a:t>
            </a:r>
            <a:endParaRPr lang="zh-TW" alt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29388" y="128586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東西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沒了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www.robotain.com/uploads/allimg/100619/002154F56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071810"/>
            <a:ext cx="2571768" cy="2928459"/>
          </a:xfrm>
          <a:prstGeom prst="rect">
            <a:avLst/>
          </a:prstGeom>
          <a:noFill/>
        </p:spPr>
      </p:pic>
      <p:pic>
        <p:nvPicPr>
          <p:cNvPr id="2054" name="Picture 6" descr="http://news.xinhuanet.com/science/2015-12/31/134966981_14515255033481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4029075" cy="2771776"/>
          </a:xfrm>
          <a:prstGeom prst="rect">
            <a:avLst/>
          </a:prstGeom>
          <a:noFill/>
        </p:spPr>
      </p:pic>
      <p:pic>
        <p:nvPicPr>
          <p:cNvPr id="2056" name="Picture 8" descr="http://image20.it168.com/201604_670x502/2494/f611f0599b420ad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7912" y="285729"/>
            <a:ext cx="4068930" cy="2714644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500034" y="357166"/>
            <a:ext cx="178595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機器人的出現，</a:t>
            </a:r>
            <a:endParaRPr lang="en-US" altLang="zh-CN" dirty="0" smtClean="0"/>
          </a:p>
          <a:p>
            <a:r>
              <a:rPr lang="zh-CN" altLang="en-US" dirty="0" smtClean="0"/>
              <a:t>       </a:t>
            </a:r>
            <a:r>
              <a:rPr lang="en-US" altLang="zh-CN" dirty="0" smtClean="0"/>
              <a:t>CODE</a:t>
            </a:r>
          </a:p>
          <a:p>
            <a:r>
              <a:rPr lang="zh-CN" altLang="en-US" dirty="0" smtClean="0"/>
              <a:t>取代了許多工作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 rot="19928585">
            <a:off x="-142881" y="1433285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非專業的工作少了</a:t>
            </a:r>
            <a:endParaRPr lang="zh-TW" alt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hollandone.com/wp-content/uploads/2015/12/robo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643470" cy="3097195"/>
          </a:xfrm>
          <a:prstGeom prst="rect">
            <a:avLst/>
          </a:prstGeom>
          <a:noFill/>
        </p:spPr>
      </p:pic>
      <p:pic>
        <p:nvPicPr>
          <p:cNvPr id="3078" name="Picture 6" descr="https://encrypted-tbn3.gstatic.com/images?q=tbn:ANd9GcTHPchFz-URMRPArOD3ZLfMZOVZMza_wmmdizatrzmqAqrX79lM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3051948" cy="2286016"/>
          </a:xfrm>
          <a:prstGeom prst="rect">
            <a:avLst/>
          </a:prstGeom>
          <a:noFill/>
        </p:spPr>
      </p:pic>
      <p:pic>
        <p:nvPicPr>
          <p:cNvPr id="3080" name="Picture 8" descr="http://img04.hc360.com/machine/201408/201408151122255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71810"/>
            <a:ext cx="4143404" cy="275950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 rot="20499136">
            <a:off x="187085" y="1567671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專業的工作也少了</a:t>
            </a:r>
            <a:endParaRPr lang="zh-TW" alt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034" y="357166"/>
            <a:ext cx="178595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機器人的出現，</a:t>
            </a:r>
            <a:endParaRPr lang="en-US" altLang="zh-CN" dirty="0" smtClean="0"/>
          </a:p>
          <a:p>
            <a:r>
              <a:rPr lang="zh-CN" altLang="en-US" dirty="0" smtClean="0"/>
              <a:t>       </a:t>
            </a:r>
            <a:r>
              <a:rPr lang="en-US" altLang="zh-CN" dirty="0" smtClean="0"/>
              <a:t>CODE</a:t>
            </a:r>
          </a:p>
          <a:p>
            <a:r>
              <a:rPr lang="zh-CN" altLang="en-US" dirty="0" smtClean="0"/>
              <a:t>取代了許多工作</a:t>
            </a:r>
            <a:endParaRPr lang="zh-TW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atic.ettoday.net/images/603/d603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00240"/>
            <a:ext cx="5715000" cy="355282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610754" y="1189498"/>
            <a:ext cx="51369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愛人</a:t>
            </a:r>
            <a:r>
              <a:rPr lang="zh-CN" alt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的</a:t>
            </a:r>
            <a:r>
              <a:rPr lang="zh-CN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工作</a:t>
            </a:r>
            <a:r>
              <a:rPr lang="zh-CN" alt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也少了</a:t>
            </a:r>
            <a:endParaRPr lang="zh-TW" alt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0034" y="357166"/>
            <a:ext cx="178595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機器人的出現，</a:t>
            </a:r>
            <a:endParaRPr lang="en-US" altLang="zh-CN" dirty="0" smtClean="0"/>
          </a:p>
          <a:p>
            <a:r>
              <a:rPr lang="zh-CN" altLang="en-US" dirty="0" smtClean="0"/>
              <a:t>       </a:t>
            </a:r>
            <a:r>
              <a:rPr lang="en-US" altLang="zh-CN" dirty="0" smtClean="0"/>
              <a:t>CODE</a:t>
            </a:r>
          </a:p>
          <a:p>
            <a:r>
              <a:rPr lang="zh-CN" altLang="en-US" dirty="0" smtClean="0"/>
              <a:t>取代了許多工作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6491760" cy="51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2786050" y="21429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 </a:t>
            </a:r>
            <a:r>
              <a:rPr lang="zh-CN" alt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的世界</a:t>
            </a:r>
            <a:endParaRPr lang="zh-TW" alt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15272" y="857232"/>
            <a:ext cx="642942" cy="452431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(P)" pitchFamily="66" charset="-120"/>
                <a:ea typeface="華康古印體(P)" pitchFamily="66" charset="-120"/>
              </a:rPr>
              <a:t>值錢的工作在這裡</a:t>
            </a:r>
            <a:endParaRPr lang="zh-TW" alt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(P)" pitchFamily="66" charset="-120"/>
              <a:ea typeface="華康古印體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4" name="Picture 20" descr="http://img.cool80.com/i/logo/other/taijid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42828"/>
            <a:ext cx="714404" cy="714404"/>
          </a:xfrm>
          <a:prstGeom prst="rect">
            <a:avLst/>
          </a:prstGeom>
          <a:noFill/>
        </p:spPr>
      </p:pic>
      <p:pic>
        <p:nvPicPr>
          <p:cNvPr id="31766" name="Picture 22" descr="http://im.tech2.in.com/gallery/2011/may/foxconn_logo_640x360_211151293973_640x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1571636" cy="884046"/>
          </a:xfrm>
          <a:prstGeom prst="rect">
            <a:avLst/>
          </a:prstGeom>
          <a:noFill/>
        </p:spPr>
      </p:pic>
      <p:pic>
        <p:nvPicPr>
          <p:cNvPr id="31746" name="Picture 2" descr="https://scontent-tpe1-1.xx.fbcdn.net/hphotos-xap1/t31.0-8/11289370_1001449998963_2630143564656443751_o.jpg?d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14422"/>
            <a:ext cx="2857520" cy="1781951"/>
          </a:xfrm>
          <a:prstGeom prst="rect">
            <a:avLst/>
          </a:prstGeom>
          <a:noFill/>
        </p:spPr>
      </p:pic>
      <p:sp>
        <p:nvSpPr>
          <p:cNvPr id="31750" name="AutoShape 6" descr="“郭台铭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1752" name="AutoShape 8" descr="“郭台铭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1754" name="Picture 10" descr="https://upload.wikimedia.org/wikipedia/commons/3/38/Terry_Go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000108"/>
            <a:ext cx="1621945" cy="2214578"/>
          </a:xfrm>
          <a:prstGeom prst="rect">
            <a:avLst/>
          </a:prstGeom>
          <a:noFill/>
        </p:spPr>
      </p:pic>
      <p:pic>
        <p:nvPicPr>
          <p:cNvPr id="31758" name="Picture 14" descr="http://tw.people.com.cn/mediafile/200709/12/F200709121535401122114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000108"/>
            <a:ext cx="1601611" cy="2236918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3568478" y="1714488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40246" y="1719852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760" name="AutoShape 16" descr="https://www.facebookbrand.com/img/fb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1762" name="Picture 18" descr="https://encrypted-tbn1.gstatic.com/images?q=tbn:ANd9GcSAcKqMG-7x9WlsQgz2Jzzn7X_1eBuKKnn-HCWdDhyRToxdKNa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7" y="214291"/>
            <a:ext cx="857256" cy="857256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1357290" y="3071810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馬克</a:t>
            </a:r>
            <a:r>
              <a:rPr lang="en-US" altLang="zh-TW" b="1" dirty="0" smtClean="0"/>
              <a:t>·</a:t>
            </a:r>
            <a:r>
              <a:rPr lang="zh-TW" altLang="en-US" b="1" dirty="0" smtClean="0"/>
              <a:t>佐伯格</a:t>
            </a:r>
            <a:endParaRPr lang="zh-TW" altLang="en-US" b="1" dirty="0"/>
          </a:p>
        </p:txBody>
      </p:sp>
      <p:pic>
        <p:nvPicPr>
          <p:cNvPr id="31767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3357562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文字方塊 26"/>
          <p:cNvSpPr txBox="1"/>
          <p:nvPr/>
        </p:nvSpPr>
        <p:spPr>
          <a:xfrm>
            <a:off x="357158" y="3643314"/>
            <a:ext cx="2500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古印體" pitchFamily="65" charset="-120"/>
                <a:ea typeface="華康古印體" pitchFamily="65" charset="-120"/>
              </a:rPr>
              <a:t>價值</a:t>
            </a:r>
            <a:endParaRPr lang="en-US" altLang="zh-CN" sz="2800" dirty="0" smtClean="0">
              <a:solidFill>
                <a:srgbClr val="C00000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古印體" pitchFamily="65" charset="-120"/>
                <a:ea typeface="華康古印體" pitchFamily="65" charset="-120"/>
              </a:rPr>
              <a:t>改變生活</a:t>
            </a:r>
            <a:endParaRPr lang="en-US" altLang="zh-CN" sz="2800" dirty="0" smtClean="0">
              <a:solidFill>
                <a:srgbClr val="C00000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古印體" pitchFamily="65" charset="-120"/>
                <a:ea typeface="華康古印體" pitchFamily="65" charset="-120"/>
              </a:rPr>
              <a:t>新經驗</a:t>
            </a:r>
            <a:endParaRPr lang="en-US" altLang="zh-CN" sz="2800" dirty="0" smtClean="0">
              <a:solidFill>
                <a:srgbClr val="C00000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古印體" pitchFamily="65" charset="-120"/>
                <a:ea typeface="華康古印體" pitchFamily="65" charset="-120"/>
              </a:rPr>
              <a:t>未來世界</a:t>
            </a:r>
            <a:endParaRPr lang="en-US" altLang="zh-CN" sz="2800" dirty="0" smtClean="0">
              <a:solidFill>
                <a:srgbClr val="C00000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古印體" pitchFamily="65" charset="-120"/>
                <a:ea typeface="華康古印體" pitchFamily="65" charset="-120"/>
              </a:rPr>
              <a:t>想得到摸不到</a:t>
            </a:r>
            <a:endParaRPr lang="zh-TW" altLang="en-US" sz="2800" dirty="0">
              <a:solidFill>
                <a:srgbClr val="C00000"/>
              </a:solidFill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429388" y="3714752"/>
            <a:ext cx="2357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古印體" pitchFamily="65" charset="-120"/>
                <a:ea typeface="華康古印體" pitchFamily="65" charset="-120"/>
              </a:rPr>
              <a:t>價格</a:t>
            </a:r>
            <a:endParaRPr lang="en-US" altLang="zh-CN" sz="2800" dirty="0" smtClean="0">
              <a:solidFill>
                <a:srgbClr val="C00000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古印體" pitchFamily="65" charset="-120"/>
                <a:ea typeface="華康古印體" pitchFamily="65" charset="-120"/>
              </a:rPr>
              <a:t>改善生活</a:t>
            </a:r>
            <a:endParaRPr lang="en-US" altLang="zh-CN" sz="2800" dirty="0" smtClean="0">
              <a:solidFill>
                <a:srgbClr val="C00000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古印體" pitchFamily="65" charset="-120"/>
                <a:ea typeface="華康古印體" pitchFamily="65" charset="-120"/>
              </a:rPr>
              <a:t>老經驗</a:t>
            </a:r>
            <a:endParaRPr lang="en-US" altLang="zh-CN" sz="2800" dirty="0" smtClean="0">
              <a:solidFill>
                <a:srgbClr val="C00000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古印體" pitchFamily="65" charset="-120"/>
                <a:ea typeface="華康古印體" pitchFamily="65" charset="-120"/>
              </a:rPr>
              <a:t>現實世界</a:t>
            </a:r>
            <a:endParaRPr lang="en-US" altLang="zh-CN" sz="2800" dirty="0" smtClean="0">
              <a:solidFill>
                <a:srgbClr val="C00000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古印體" pitchFamily="65" charset="-120"/>
                <a:ea typeface="華康古印體" pitchFamily="65" charset="-120"/>
              </a:rPr>
              <a:t>想得到摸得到</a:t>
            </a:r>
            <a:endParaRPr lang="zh-TW" altLang="en-US" sz="2800" dirty="0">
              <a:solidFill>
                <a:srgbClr val="C00000"/>
              </a:solidFill>
              <a:latin typeface="華康古印體" pitchFamily="65" charset="-120"/>
              <a:ea typeface="華康古印體" pitchFamily="65" charset="-12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14348" y="214290"/>
            <a:ext cx="4000496" cy="1143000"/>
          </a:xfrm>
        </p:spPr>
        <p:txBody>
          <a:bodyPr/>
          <a:lstStyle/>
          <a:p>
            <a:r>
              <a:rPr lang="zh-CN" altLang="en-U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怎麼學</a:t>
            </a:r>
            <a:r>
              <a:rPr lang="en-US" altLang="zh-CN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Coding</a:t>
            </a:r>
            <a:r>
              <a:rPr lang="zh-CN" altLang="en-U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？</a:t>
            </a:r>
            <a:endParaRPr lang="zh-TW" altLang="en-US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2066" y="1285860"/>
            <a:ext cx="3429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練武功一樣</a:t>
            </a:r>
            <a:endParaRPr lang="zh-TW" alt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ttp://static.apple.nextmedia.com/images/apple-photos/apple/20130214/large/14la5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50" y="2285992"/>
            <a:ext cx="5357850" cy="3571899"/>
          </a:xfrm>
          <a:prstGeom prst="rect">
            <a:avLst/>
          </a:prstGeom>
          <a:noFill/>
        </p:spPr>
      </p:pic>
      <p:sp>
        <p:nvSpPr>
          <p:cNvPr id="9" name="副標題 3"/>
          <p:cNvSpPr txBox="1">
            <a:spLocks/>
          </p:cNvSpPr>
          <p:nvPr/>
        </p:nvSpPr>
        <p:spPr>
          <a:xfrm>
            <a:off x="214282" y="2786058"/>
            <a:ext cx="2928958" cy="1285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細明體" pitchFamily="49" charset="-120"/>
                <a:ea typeface="細明體" pitchFamily="49" charset="-120"/>
              </a:rPr>
              <a:t>5</a:t>
            </a:r>
            <a:r>
              <a:rPr kumimoji="0" lang="zh-CN" altLang="en-US" sz="2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細明體" pitchFamily="49" charset="-120"/>
                <a:ea typeface="細明體" pitchFamily="49" charset="-120"/>
              </a:rPr>
              <a:t>歲到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細明體" pitchFamily="49" charset="-120"/>
                <a:ea typeface="細明體" pitchFamily="49" charset="-120"/>
              </a:rPr>
              <a:t>70</a:t>
            </a:r>
            <a:r>
              <a:rPr kumimoji="0" lang="zh-CN" altLang="en-US" sz="2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細明體" pitchFamily="49" charset="-120"/>
                <a:ea typeface="細明體" pitchFamily="49" charset="-120"/>
              </a:rPr>
              <a:t>歲都能學</a:t>
            </a:r>
            <a:endParaRPr kumimoji="0" lang="en-US" altLang="zh-CN" sz="2000" b="1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細明體" pitchFamily="49" charset="-120"/>
              <a:ea typeface="細明體" pitchFamily="49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zh-CN" altLang="en-US" sz="2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細明體" pitchFamily="49" charset="-120"/>
                <a:ea typeface="細明體" pitchFamily="49" charset="-120"/>
              </a:rPr>
              <a:t>但是成為好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細明體" pitchFamily="49" charset="-120"/>
                <a:ea typeface="細明體" pitchFamily="49" charset="-120"/>
              </a:rPr>
              <a:t>Coder</a:t>
            </a:r>
            <a:r>
              <a:rPr kumimoji="0" lang="zh-CN" altLang="en-US" sz="2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細明體" pitchFamily="49" charset="-120"/>
                <a:ea typeface="細明體" pitchFamily="49" charset="-120"/>
              </a:rPr>
              <a:t>只能</a:t>
            </a:r>
            <a:endParaRPr kumimoji="0" lang="en-US" altLang="zh-CN" sz="2000" b="1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細明體" pitchFamily="49" charset="-120"/>
              <a:ea typeface="細明體" pitchFamily="49" charset="-12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zh-CN" altLang="en-US" sz="2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細明體" pitchFamily="49" charset="-120"/>
                <a:ea typeface="細明體" pitchFamily="49" charset="-120"/>
              </a:rPr>
              <a:t>年輕 專注 堅持 勤練</a:t>
            </a:r>
            <a:endParaRPr kumimoji="0" lang="zh-TW" altLang="en-US" sz="20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細明體" pitchFamily="49" charset="-120"/>
              <a:ea typeface="細明體" pitchFamily="49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/>
          <p:cNvSpPr/>
          <p:nvPr/>
        </p:nvSpPr>
        <p:spPr>
          <a:xfrm>
            <a:off x="3571868" y="357166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啟蒙師傅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3571868" y="1357298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基本功</a:t>
            </a:r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3571868" y="2357430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入門拜師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3571868" y="3357562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閉關苦練</a:t>
            </a:r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3571868" y="4357694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華山論劍</a:t>
            </a:r>
            <a:endParaRPr lang="zh-TW" altLang="en-US" dirty="0"/>
          </a:p>
        </p:txBody>
      </p:sp>
      <p:sp>
        <p:nvSpPr>
          <p:cNvPr id="16" name="橢圓 15"/>
          <p:cNvSpPr/>
          <p:nvPr/>
        </p:nvSpPr>
        <p:spPr>
          <a:xfrm>
            <a:off x="3571868" y="5357826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武功秘籍</a:t>
            </a:r>
            <a:endParaRPr lang="zh-TW" altLang="en-US" dirty="0"/>
          </a:p>
        </p:txBody>
      </p:sp>
      <p:sp>
        <p:nvSpPr>
          <p:cNvPr id="17" name="橢圓 16"/>
          <p:cNvSpPr/>
          <p:nvPr/>
        </p:nvSpPr>
        <p:spPr>
          <a:xfrm>
            <a:off x="6429388" y="4357694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行走江湖</a:t>
            </a:r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6500826" y="5357826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一代宗師</a:t>
            </a:r>
            <a:endParaRPr lang="zh-TW" altLang="en-US" dirty="0"/>
          </a:p>
        </p:txBody>
      </p:sp>
      <p:cxnSp>
        <p:nvCxnSpPr>
          <p:cNvPr id="23" name="直線單箭頭接點 22"/>
          <p:cNvCxnSpPr>
            <a:stCxn id="11" idx="4"/>
            <a:endCxn id="12" idx="0"/>
          </p:cNvCxnSpPr>
          <p:nvPr/>
        </p:nvCxnSpPr>
        <p:spPr>
          <a:xfrm rot="5400000">
            <a:off x="4572000" y="117870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2" idx="4"/>
            <a:endCxn id="13" idx="0"/>
          </p:cNvCxnSpPr>
          <p:nvPr/>
        </p:nvCxnSpPr>
        <p:spPr>
          <a:xfrm rot="5400000">
            <a:off x="4572000" y="217883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3" idx="4"/>
            <a:endCxn id="14" idx="0"/>
          </p:cNvCxnSpPr>
          <p:nvPr/>
        </p:nvCxnSpPr>
        <p:spPr>
          <a:xfrm rot="5400000">
            <a:off x="4572000" y="317896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14" idx="4"/>
            <a:endCxn id="15" idx="0"/>
          </p:cNvCxnSpPr>
          <p:nvPr/>
        </p:nvCxnSpPr>
        <p:spPr>
          <a:xfrm rot="5400000">
            <a:off x="4572000" y="417909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15" idx="6"/>
            <a:endCxn id="17" idx="2"/>
          </p:cNvCxnSpPr>
          <p:nvPr/>
        </p:nvCxnSpPr>
        <p:spPr>
          <a:xfrm>
            <a:off x="5929322" y="467916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stCxn id="15" idx="4"/>
          </p:cNvCxnSpPr>
          <p:nvPr/>
        </p:nvCxnSpPr>
        <p:spPr>
          <a:xfrm rot="5400000">
            <a:off x="4572000" y="5179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stCxn id="16" idx="6"/>
            <a:endCxn id="18" idx="2"/>
          </p:cNvCxnSpPr>
          <p:nvPr/>
        </p:nvCxnSpPr>
        <p:spPr>
          <a:xfrm>
            <a:off x="5929322" y="5679297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2786050" y="57148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華康古印體" pitchFamily="65" charset="-120"/>
                <a:ea typeface="華康古印體" pitchFamily="65" charset="-120"/>
              </a:rPr>
              <a:t>引導</a:t>
            </a:r>
            <a:endParaRPr lang="zh-TW" altLang="en-US" b="1" dirty="0"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2786050" y="15001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華康古印體" pitchFamily="65" charset="-120"/>
                <a:ea typeface="華康古印體" pitchFamily="65" charset="-120"/>
              </a:rPr>
              <a:t>好玩</a:t>
            </a:r>
            <a:endParaRPr lang="zh-TW" altLang="en-US" b="1" dirty="0"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857488" y="250030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華康古印體" pitchFamily="65" charset="-120"/>
                <a:ea typeface="華康古印體" pitchFamily="65" charset="-120"/>
              </a:rPr>
              <a:t>學習</a:t>
            </a:r>
            <a:endParaRPr lang="zh-TW" altLang="en-US" b="1" dirty="0"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857488" y="355973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華康古印體" pitchFamily="65" charset="-120"/>
                <a:ea typeface="華康古印體" pitchFamily="65" charset="-120"/>
              </a:rPr>
              <a:t>練習</a:t>
            </a:r>
            <a:endParaRPr lang="zh-TW" altLang="en-US" b="1" dirty="0"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857488" y="45005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華康古印體" pitchFamily="65" charset="-120"/>
                <a:ea typeface="華康古印體" pitchFamily="65" charset="-120"/>
              </a:rPr>
              <a:t>比試</a:t>
            </a:r>
            <a:endParaRPr lang="zh-TW" altLang="en-US" b="1" dirty="0"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7143768" y="38576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華康古印體" pitchFamily="65" charset="-120"/>
                <a:ea typeface="華康古印體" pitchFamily="65" charset="-120"/>
              </a:rPr>
              <a:t>打工</a:t>
            </a:r>
            <a:endParaRPr lang="zh-TW" altLang="en-US" b="1" dirty="0"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857488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華康古印體" pitchFamily="65" charset="-120"/>
                <a:ea typeface="華康古印體" pitchFamily="65" charset="-120"/>
              </a:rPr>
              <a:t>深造</a:t>
            </a:r>
            <a:endParaRPr lang="zh-TW" altLang="en-US" b="1" dirty="0"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8215338" y="50006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華康古印體" pitchFamily="65" charset="-120"/>
                <a:ea typeface="華康古印體" pitchFamily="65" charset="-120"/>
              </a:rPr>
              <a:t>創業</a:t>
            </a:r>
            <a:endParaRPr lang="zh-TW" altLang="en-US" b="1" dirty="0"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 rot="825422">
            <a:off x="6413860" y="1021301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  <a:latin typeface="華康隸書體W7" pitchFamily="65" charset="-120"/>
                <a:ea typeface="華康隸書體W7" pitchFamily="65" charset="-120"/>
              </a:rPr>
              <a:t>Coding </a:t>
            </a:r>
            <a:r>
              <a:rPr lang="zh-CN" altLang="en-US" sz="2000" b="1" dirty="0" smtClean="0">
                <a:solidFill>
                  <a:srgbClr val="7030A0"/>
                </a:solidFill>
                <a:latin typeface="華康隸書體W7" pitchFamily="65" charset="-120"/>
                <a:ea typeface="華康隸書體W7" pitchFamily="65" charset="-120"/>
              </a:rPr>
              <a:t>和其它才藝一樣，不是學科是術科，光知道是沒用的，必需不斷的練習。不斷的挑戰自己。</a:t>
            </a:r>
            <a:endParaRPr lang="zh-TW" altLang="en-US" sz="2000" b="1" dirty="0">
              <a:solidFill>
                <a:srgbClr val="7030A0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85720" y="1428736"/>
            <a:ext cx="178595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科丁教練除了引導入門外，最好要和孩子一起玩一段時間。</a:t>
            </a:r>
            <a:endParaRPr lang="en-US" altLang="zh-CN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7" pitchFamily="65" charset="-120"/>
              <a:ea typeface="華康隸書體W7" pitchFamily="65" charset="-120"/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了解其個性介紹其進入適當的門派</a:t>
            </a:r>
            <a:endParaRPr lang="zh-TW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7" pitchFamily="65" charset="-120"/>
              <a:ea typeface="華康隸書體W7" pitchFamily="65" charset="-12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143621"/>
            <a:ext cx="181208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ata\Desktop\P_20160827_122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647" y="0"/>
            <a:ext cx="99276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28794" y="357166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400" b="1" u="sng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你可以做什麽？</a:t>
            </a:r>
            <a:endParaRPr lang="zh-TW" altLang="en-US" sz="5400" b="1" u="sng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00166" y="1857364"/>
            <a:ext cx="65722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學習科丁，豐富生活。</a:t>
            </a:r>
            <a:endParaRPr lang="en-US" altLang="zh-CN" sz="2800" dirty="0" smtClean="0"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學習成爲科丁教練，當孩子的啓蒙老師。</a:t>
            </a:r>
            <a:endParaRPr lang="en-US" altLang="zh-CN" sz="2800" dirty="0" smtClean="0"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成爲科丁教師</a:t>
            </a:r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，</a:t>
            </a:r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指導有天分的</a:t>
            </a:r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孩子。</a:t>
            </a:r>
            <a:endParaRPr lang="en-US" altLang="zh-CN" sz="2800" dirty="0" smtClean="0"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加入科丁聯盟</a:t>
            </a:r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，</a:t>
            </a:r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推動科丁教育</a:t>
            </a:r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活動。</a:t>
            </a:r>
            <a:endParaRPr lang="en-US" altLang="zh-CN" sz="2800" dirty="0" smtClean="0">
              <a:latin typeface="華康古印體" pitchFamily="65" charset="-120"/>
              <a:ea typeface="華康古印體" pitchFamily="65" charset="-120"/>
            </a:endParaRPr>
          </a:p>
          <a:p>
            <a:pPr algn="ctr"/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捐款</a:t>
            </a:r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，</a:t>
            </a:r>
            <a:r>
              <a:rPr lang="zh-CN" altLang="en-US" sz="2800" dirty="0" smtClean="0">
                <a:latin typeface="華康古印體" pitchFamily="65" charset="-120"/>
                <a:ea typeface="華康古印體" pitchFamily="65" charset="-120"/>
              </a:rPr>
              <a:t>提供資源。</a:t>
            </a:r>
            <a:endParaRPr lang="en-US" altLang="zh-CN" sz="2800" dirty="0" smtClean="0">
              <a:latin typeface="華康古印體" pitchFamily="65" charset="-120"/>
              <a:ea typeface="華康古印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357694"/>
            <a:ext cx="217450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715008" y="5500702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歡迎你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ata\Desktop\P_20160827_122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5" y="0"/>
            <a:ext cx="5072066" cy="6892070"/>
          </a:xfrm>
          <a:prstGeom prst="rect">
            <a:avLst/>
          </a:prstGeom>
          <a:noFill/>
        </p:spPr>
      </p:pic>
      <p:pic>
        <p:nvPicPr>
          <p:cNvPr id="31748" name="Picture 4" descr="apple-i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928926" cy="2108828"/>
          </a:xfrm>
          <a:prstGeom prst="rect">
            <a:avLst/>
          </a:prstGeom>
          <a:noFill/>
        </p:spPr>
      </p:pic>
      <p:pic>
        <p:nvPicPr>
          <p:cNvPr id="31750" name="Picture 6" descr="https://upload.wikimedia.org/wikipedia/commons/thumb/f/f2/Mpf-II.jpg/250px-Mpf-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71810"/>
            <a:ext cx="2928926" cy="2261131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00034" y="228599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II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28728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小教授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水瓶座ELT E50 S9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98" cy="3372946"/>
          </a:xfrm>
          <a:prstGeom prst="rect">
            <a:avLst/>
          </a:prstGeom>
          <a:noFill/>
        </p:spPr>
      </p:pic>
      <p:pic>
        <p:nvPicPr>
          <p:cNvPr id="1027" name="Picture 3" descr="D:\data\Desktop\c97f96cba18f5020a53151034797ca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30" y="3500438"/>
            <a:ext cx="4881570" cy="3026573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571472" y="4143380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218F26"/>
                </a:solidFill>
                <a:latin typeface="華康古印體" pitchFamily="65" charset="-120"/>
                <a:ea typeface="華康古印體" pitchFamily="65" charset="-120"/>
              </a:rPr>
              <a:t>唯一還存在的</a:t>
            </a:r>
            <a:r>
              <a:rPr lang="en-US" altLang="zh-CN" sz="3200" b="1" dirty="0" smtClean="0">
                <a:solidFill>
                  <a:srgbClr val="218F26"/>
                </a:solidFill>
                <a:latin typeface="華康古印體" pitchFamily="65" charset="-120"/>
                <a:ea typeface="華康古印體" pitchFamily="65" charset="-120"/>
              </a:rPr>
              <a:t>Aquarius</a:t>
            </a:r>
            <a:endParaRPr lang="zh-TW" altLang="en-US" sz="3200" b="1" dirty="0">
              <a:solidFill>
                <a:srgbClr val="218F26"/>
              </a:solidFill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5008" y="1357298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俄羅斯</a:t>
            </a:r>
            <a:endParaRPr lang="zh-TW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“moscow”的图片搜索结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715636" cy="6858000"/>
          </a:xfrm>
          <a:prstGeom prst="rect">
            <a:avLst/>
          </a:prstGeom>
          <a:noFill/>
        </p:spPr>
      </p:pic>
      <p:sp>
        <p:nvSpPr>
          <p:cNvPr id="38918" name="AutoShape 6" descr="“moscow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3643338" cy="22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0" y="3143248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華康新綜藝體W9(P)" pitchFamily="82" charset="-120"/>
                <a:ea typeface="華康新綜藝體W9(P)" pitchFamily="82" charset="-120"/>
              </a:rPr>
              <a:t>用打火機打下的電腦江山</a:t>
            </a:r>
            <a:endParaRPr lang="zh-TW" altLang="en-US" sz="2800" dirty="0">
              <a:solidFill>
                <a:srgbClr val="C00000"/>
              </a:solidFill>
              <a:latin typeface="華康新綜藝體W9(P)" pitchFamily="82" charset="-120"/>
              <a:ea typeface="華康新綜藝體W9(P)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00958" y="357166"/>
            <a:ext cx="142876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華康古印體" pitchFamily="65" charset="-120"/>
                <a:ea typeface="華康古印體" pitchFamily="65" charset="-120"/>
              </a:rPr>
              <a:t>那是一個物質匱乏的年代</a:t>
            </a:r>
            <a:endParaRPr lang="en-US" altLang="zh-CN" sz="2400" dirty="0" smtClean="0">
              <a:latin typeface="華康古印體" pitchFamily="65" charset="-120"/>
              <a:ea typeface="華康古印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“齊瓦哥醫生電影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892" name="AutoShape 4" descr="“齊瓦哥醫生電影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894" name="AutoShape 6" descr="“齊瓦哥醫生電影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7902" name="Picture 14" descr="“雪地火車”的图片搜索结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2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786050" y="600076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前進</a:t>
            </a:r>
            <a:r>
              <a:rPr lang="en-US" altLang="zh-CN" dirty="0" smtClean="0"/>
              <a:t>SHUJA</a:t>
            </a:r>
            <a:r>
              <a:rPr lang="zh-CN" altLang="en-US" dirty="0" smtClean="0"/>
              <a:t>，莫斯科北邊</a:t>
            </a:r>
            <a:r>
              <a:rPr lang="en-US" altLang="zh-CN" dirty="0" smtClean="0"/>
              <a:t>350</a:t>
            </a:r>
            <a:r>
              <a:rPr lang="zh-CN" altLang="en-US" dirty="0" smtClean="0"/>
              <a:t>公里的工廠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“齊瓦哥醫生電影”的图片搜索结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1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upload.wikimedia.org/wikipedia/commons/thumb/d/d8/VEB_Robotron.svg/220px-VEB_Robotr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2095500" cy="24765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85720" y="571480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hlinkClick r:id="rId3" tooltip="Volkseigener Betrieb"/>
              </a:rPr>
              <a:t>VEB</a:t>
            </a:r>
            <a:r>
              <a:rPr lang="en-US" altLang="zh-TW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 </a:t>
            </a:r>
            <a:r>
              <a:rPr lang="en-US" altLang="zh-TW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hlinkClick r:id="rId4" tooltip="Combine (enterprise)"/>
              </a:rPr>
              <a:t>Kombinat</a:t>
            </a:r>
            <a:r>
              <a:rPr lang="en-US" altLang="zh-TW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 </a:t>
            </a:r>
            <a:r>
              <a:rPr lang="en-US" altLang="zh-TW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Robotron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 was the biggest 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hlinkClick r:id="rId5" tooltip="East Germany"/>
              </a:rPr>
              <a:t>East German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 electronics manufacturer. It was based in 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hlinkClick r:id="rId6" tooltip="Dresden"/>
              </a:rPr>
              <a:t>Dresden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 and employed 68,000 people (1989). It produced 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hlinkClick r:id="rId7" tooltip="Personal computer"/>
              </a:rPr>
              <a:t>personal computers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, 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hlinkClick r:id="rId8" tooltip="SM EVM"/>
              </a:rPr>
              <a:t>SM EVM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 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hlinkClick r:id="rId9" tooltip="Minicomputer"/>
              </a:rPr>
              <a:t>minicomputers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, the 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hlinkClick r:id="rId10" tooltip="ESER"/>
              </a:rPr>
              <a:t>ESER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 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hlinkClick r:id="rId11" tooltip="Mainframe computer"/>
              </a:rPr>
              <a:t>mainframe computers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, several computer 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hlinkClick r:id="rId12" tooltip="Peripherals"/>
              </a:rPr>
              <a:t>peripherals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 as well as home computers, radios and television sets</a:t>
            </a:r>
            <a:r>
              <a:rPr lang="en-US" altLang="zh-TW" sz="1600" dirty="0" smtClean="0"/>
              <a:t>.</a:t>
            </a:r>
            <a:endParaRPr lang="zh-TW" altLang="en-US" sz="1600" dirty="0"/>
          </a:p>
        </p:txBody>
      </p:sp>
      <p:pic>
        <p:nvPicPr>
          <p:cNvPr id="33798" name="Picture 6" descr="https://upload.wikimedia.org/wikipedia/commons/thumb/f/f9/Bundesarchiv_Bild_183-1985-0211-022%2C_VEB_Robotron_Elektronik_Dresden%2C_Computer_EC_2655M.jpg/170px-Bundesarchiv_Bild_183-1985-0211-022%2C_VEB_Robotron_Elektronik_Dresden%2C_Computer_EC_2655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786" y="3214686"/>
            <a:ext cx="1922872" cy="2714644"/>
          </a:xfrm>
          <a:prstGeom prst="rect">
            <a:avLst/>
          </a:prstGeom>
          <a:noFill/>
        </p:spPr>
      </p:pic>
      <p:pic>
        <p:nvPicPr>
          <p:cNvPr id="33799" name="Picture 7" descr="D:\data\Desktop\Screenshot_2016-08-27-12-33-0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7686" y="105132"/>
            <a:ext cx="4428372" cy="6252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2386</TotalTime>
  <Words>636</Words>
  <Application>Microsoft Office PowerPoint</Application>
  <PresentationFormat>如螢幕大小 (4:3)</PresentationFormat>
  <Paragraphs>122</Paragraphs>
  <Slides>30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匯合</vt:lpstr>
      <vt:lpstr>從兩德統一到科丁世界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科丁聯盟是幹啥的？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怎麼學Coding？</vt:lpstr>
      <vt:lpstr>投影片 29</vt:lpstr>
      <vt:lpstr>投影片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Owner</dc:creator>
  <cp:lastModifiedBy>Owner</cp:lastModifiedBy>
  <cp:revision>111</cp:revision>
  <dcterms:created xsi:type="dcterms:W3CDTF">2016-08-25T01:07:01Z</dcterms:created>
  <dcterms:modified xsi:type="dcterms:W3CDTF">2016-09-05T04:02:38Z</dcterms:modified>
</cp:coreProperties>
</file>