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0"/>
  </p:notesMasterIdLst>
  <p:sldIdLst>
    <p:sldId id="256" r:id="rId2"/>
    <p:sldId id="258" r:id="rId3"/>
    <p:sldId id="322" r:id="rId4"/>
    <p:sldId id="260" r:id="rId5"/>
    <p:sldId id="264" r:id="rId6"/>
    <p:sldId id="259" r:id="rId7"/>
    <p:sldId id="257" r:id="rId8"/>
    <p:sldId id="277" r:id="rId9"/>
    <p:sldId id="278" r:id="rId10"/>
    <p:sldId id="280" r:id="rId11"/>
    <p:sldId id="273" r:id="rId12"/>
    <p:sldId id="318" r:id="rId13"/>
    <p:sldId id="324" r:id="rId14"/>
    <p:sldId id="268" r:id="rId15"/>
    <p:sldId id="319" r:id="rId16"/>
    <p:sldId id="317" r:id="rId17"/>
    <p:sldId id="309" r:id="rId18"/>
    <p:sldId id="310" r:id="rId19"/>
    <p:sldId id="320" r:id="rId20"/>
    <p:sldId id="323" r:id="rId21"/>
    <p:sldId id="311" r:id="rId22"/>
    <p:sldId id="312" r:id="rId23"/>
    <p:sldId id="313" r:id="rId24"/>
    <p:sldId id="282" r:id="rId25"/>
    <p:sldId id="296" r:id="rId26"/>
    <p:sldId id="286" r:id="rId27"/>
    <p:sldId id="287" r:id="rId28"/>
    <p:sldId id="288" r:id="rId29"/>
    <p:sldId id="289" r:id="rId30"/>
    <p:sldId id="290" r:id="rId31"/>
    <p:sldId id="291" r:id="rId32"/>
    <p:sldId id="292" r:id="rId33"/>
    <p:sldId id="293" r:id="rId34"/>
    <p:sldId id="294" r:id="rId35"/>
    <p:sldId id="295"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21" r:id="rId4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6BD7"/>
    <a:srgbClr val="BD4FCF"/>
    <a:srgbClr val="D6A6D0"/>
    <a:srgbClr val="9999FF"/>
    <a:srgbClr val="64B2B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93236" autoAdjust="0"/>
  </p:normalViewPr>
  <p:slideViewPr>
    <p:cSldViewPr>
      <p:cViewPr>
        <p:scale>
          <a:sx n="70" d="100"/>
          <a:sy n="70" d="100"/>
        </p:scale>
        <p:origin x="-1308"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5EB4EE-771E-486A-A290-7B405778D69A}" type="datetimeFigureOut">
              <a:rPr lang="zh-TW" altLang="en-US" smtClean="0"/>
              <a:pPr/>
              <a:t>2016/8/2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B80306-5136-4567-9238-509A69A34AC6}"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3B80306-5136-4567-9238-509A69A34AC6}" type="slidenum">
              <a:rPr lang="zh-TW" altLang="en-US" smtClean="0"/>
              <a:pPr/>
              <a:t>7</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1" kern="1200" dirty="0" smtClean="0">
                <a:solidFill>
                  <a:schemeClr val="tx1"/>
                </a:solidFill>
                <a:latin typeface="+mn-lt"/>
                <a:ea typeface="+mn-ea"/>
                <a:cs typeface="+mn-cs"/>
              </a:rPr>
              <a:t>YY</a:t>
            </a:r>
            <a:r>
              <a:rPr lang="zh-CN" altLang="en-US" sz="1200" b="0" kern="1200" dirty="0" smtClean="0">
                <a:solidFill>
                  <a:schemeClr val="tx1"/>
                </a:solidFill>
                <a:latin typeface="+mn-lt"/>
                <a:ea typeface="+mn-ea"/>
                <a:cs typeface="+mn-cs"/>
              </a:rPr>
              <a:t> </a:t>
            </a:r>
            <a:r>
              <a:rPr lang="en-US" altLang="zh-CN" sz="1200" b="0" kern="1200" dirty="0" smtClean="0">
                <a:solidFill>
                  <a:schemeClr val="tx1"/>
                </a:solidFill>
                <a:latin typeface="+mn-lt"/>
                <a:ea typeface="+mn-ea"/>
                <a:cs typeface="+mn-cs"/>
              </a:rPr>
              <a:t>LIVE-</a:t>
            </a:r>
            <a:r>
              <a:rPr lang="zh-TW" altLang="en-US" sz="1200" b="0" kern="1200" dirty="0" smtClean="0">
                <a:solidFill>
                  <a:schemeClr val="tx1"/>
                </a:solidFill>
                <a:latin typeface="+mn-lt"/>
                <a:ea typeface="+mn-ea"/>
                <a:cs typeface="+mn-cs"/>
              </a:rPr>
              <a:t>號稱</a:t>
            </a:r>
            <a:r>
              <a:rPr lang="zh-CN" altLang="en-US" sz="1200" b="0" kern="1200" dirty="0" smtClean="0">
                <a:solidFill>
                  <a:schemeClr val="tx1"/>
                </a:solidFill>
                <a:latin typeface="+mn-lt"/>
                <a:ea typeface="+mn-ea"/>
                <a:cs typeface="+mn-cs"/>
              </a:rPr>
              <a:t>中国最大的综合娱乐</a:t>
            </a:r>
            <a:r>
              <a:rPr lang="zh-CN" altLang="en-US" sz="1200" b="0" i="1" kern="1200" dirty="0" smtClean="0">
                <a:solidFill>
                  <a:schemeClr val="tx1"/>
                </a:solidFill>
                <a:latin typeface="+mn-lt"/>
                <a:ea typeface="+mn-ea"/>
                <a:cs typeface="+mn-cs"/>
              </a:rPr>
              <a:t>直播</a:t>
            </a:r>
            <a:r>
              <a:rPr lang="zh-CN" altLang="en-US" sz="1200" b="0" kern="1200" dirty="0" smtClean="0">
                <a:solidFill>
                  <a:schemeClr val="tx1"/>
                </a:solidFill>
                <a:latin typeface="+mn-lt"/>
                <a:ea typeface="+mn-ea"/>
                <a:cs typeface="+mn-cs"/>
              </a:rPr>
              <a:t>平台，数不尽的美女视频主播，最专业的娱乐</a:t>
            </a:r>
            <a:r>
              <a:rPr lang="zh-CN" altLang="en-US" sz="1200" b="0" i="1" kern="1200" dirty="0" smtClean="0">
                <a:solidFill>
                  <a:schemeClr val="tx1"/>
                </a:solidFill>
                <a:latin typeface="+mn-lt"/>
                <a:ea typeface="+mn-ea"/>
                <a:cs typeface="+mn-cs"/>
              </a:rPr>
              <a:t>直播</a:t>
            </a:r>
            <a:r>
              <a:rPr lang="zh-CN" altLang="en-US" sz="1200" b="0" kern="1200" dirty="0" smtClean="0">
                <a:solidFill>
                  <a:schemeClr val="tx1"/>
                </a:solidFill>
                <a:latin typeface="+mn-lt"/>
                <a:ea typeface="+mn-ea"/>
                <a:cs typeface="+mn-cs"/>
              </a:rPr>
              <a:t>平台。</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9158</a:t>
            </a:r>
            <a:r>
              <a:rPr lang="zh-TW" altLang="en-US" dirty="0" smtClean="0"/>
              <a:t>多人視頻空間視</a:t>
            </a:r>
            <a:r>
              <a:rPr lang="en-US" altLang="zh-TW" dirty="0" smtClean="0"/>
              <a:t>9158.com</a:t>
            </a:r>
            <a:r>
              <a:rPr lang="zh-TW" altLang="en-US" dirty="0" smtClean="0"/>
              <a:t>推出的基於</a:t>
            </a:r>
            <a:r>
              <a:rPr lang="en-US" altLang="zh-TW" dirty="0" smtClean="0"/>
              <a:t>P2P</a:t>
            </a:r>
            <a:r>
              <a:rPr lang="zh-TW" altLang="en-US" dirty="0" smtClean="0"/>
              <a:t>技術可以同時顯示時路視頻的免費聊天室，用戶可以在聊天室裡唱卡拉</a:t>
            </a:r>
            <a:r>
              <a:rPr lang="en-US" altLang="zh-TW" dirty="0" smtClean="0"/>
              <a:t>OK(KTV)</a:t>
            </a:r>
            <a:r>
              <a:rPr lang="zh-TW" altLang="en-US" dirty="0" smtClean="0"/>
              <a:t>、聽歌、玩遊戲等，新版推出</a:t>
            </a:r>
            <a:r>
              <a:rPr lang="en-US" altLang="zh-TW" dirty="0" smtClean="0"/>
              <a:t>100</a:t>
            </a:r>
            <a:r>
              <a:rPr lang="zh-TW" altLang="en-US" dirty="0" smtClean="0"/>
              <a:t>人</a:t>
            </a:r>
            <a:r>
              <a:rPr lang="en-US" altLang="zh-TW" dirty="0" smtClean="0"/>
              <a:t>KTV</a:t>
            </a:r>
            <a:r>
              <a:rPr lang="zh-TW" altLang="en-US" dirty="0" smtClean="0"/>
              <a:t>房，自帶</a:t>
            </a:r>
            <a:r>
              <a:rPr lang="en-US" altLang="zh-TW" dirty="0" smtClean="0"/>
              <a:t>10</a:t>
            </a:r>
            <a:r>
              <a:rPr lang="zh-TW" altLang="en-US" dirty="0" smtClean="0"/>
              <a:t>萬首字幕歌曲，讓參與者可以一展歌喉。</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b="0" i="1" kern="1200" dirty="0" smtClean="0">
                <a:solidFill>
                  <a:schemeClr val="tx1"/>
                </a:solidFill>
                <a:latin typeface="+mn-lt"/>
                <a:ea typeface="+mn-ea"/>
                <a:cs typeface="+mn-cs"/>
              </a:rPr>
              <a:t>六间房</a:t>
            </a:r>
            <a:r>
              <a:rPr lang="zh-CN" altLang="en-US" sz="1200" b="0" kern="1200" dirty="0" smtClean="0">
                <a:solidFill>
                  <a:schemeClr val="tx1"/>
                </a:solidFill>
                <a:latin typeface="+mn-lt"/>
                <a:ea typeface="+mn-ea"/>
                <a:cs typeface="+mn-cs"/>
              </a:rPr>
              <a:t>是中国最大的真人互动视频直播社区。秀场视频直播间，支持数万人同时在线视频聊天、在线</a:t>
            </a:r>
            <a:r>
              <a:rPr lang="en-US" altLang="zh-CN" sz="1200" b="0" kern="1200" dirty="0" smtClean="0">
                <a:solidFill>
                  <a:schemeClr val="tx1"/>
                </a:solidFill>
                <a:latin typeface="+mn-lt"/>
                <a:ea typeface="+mn-ea"/>
                <a:cs typeface="+mn-cs"/>
              </a:rPr>
              <a:t>K</a:t>
            </a:r>
            <a:r>
              <a:rPr lang="zh-CN" altLang="en-US" sz="1200" b="0" kern="1200" dirty="0" smtClean="0">
                <a:solidFill>
                  <a:schemeClr val="tx1"/>
                </a:solidFill>
                <a:latin typeface="+mn-lt"/>
                <a:ea typeface="+mn-ea"/>
                <a:cs typeface="+mn-cs"/>
              </a:rPr>
              <a:t>歌跳舞、视频交友。</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43B80306-5136-4567-9238-509A69A34AC6}" type="slidenum">
              <a:rPr lang="zh-TW" altLang="en-US" smtClean="0"/>
              <a:pPr/>
              <a:t>14</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solidFill>
                  <a:schemeClr val="bg2">
                    <a:lumMod val="25000"/>
                  </a:schemeClr>
                </a:solidFill>
              </a:rPr>
              <a:t>吾喜歡的衣櫃</a:t>
            </a:r>
            <a:r>
              <a:rPr lang="en-US" altLang="zh-TW" dirty="0" smtClean="0">
                <a:solidFill>
                  <a:schemeClr val="bg2">
                    <a:lumMod val="25000"/>
                  </a:schemeClr>
                </a:solidFill>
              </a:rPr>
              <a:t>--</a:t>
            </a:r>
            <a:r>
              <a:rPr lang="zh-TW" altLang="zh-TW" dirty="0" smtClean="0">
                <a:solidFill>
                  <a:schemeClr val="bg2">
                    <a:lumMod val="25000"/>
                  </a:schemeClr>
                </a:solidFill>
              </a:rPr>
              <a:t>只用了短短一年半的時間，張大奕的微博粉絲數就從</a:t>
            </a:r>
            <a:r>
              <a:rPr lang="en-US" altLang="zh-TW" dirty="0" smtClean="0">
                <a:solidFill>
                  <a:schemeClr val="bg2">
                    <a:lumMod val="25000"/>
                  </a:schemeClr>
                </a:solidFill>
              </a:rPr>
              <a:t>25</a:t>
            </a:r>
            <a:r>
              <a:rPr lang="zh-TW" altLang="zh-TW" dirty="0" smtClean="0">
                <a:solidFill>
                  <a:schemeClr val="bg2">
                    <a:lumMod val="25000"/>
                  </a:schemeClr>
                </a:solidFill>
              </a:rPr>
              <a:t>萬漲到</a:t>
            </a:r>
            <a:r>
              <a:rPr lang="en-US" altLang="zh-TW" dirty="0" smtClean="0">
                <a:solidFill>
                  <a:schemeClr val="bg2">
                    <a:lumMod val="25000"/>
                  </a:schemeClr>
                </a:solidFill>
              </a:rPr>
              <a:t>400</a:t>
            </a:r>
            <a:r>
              <a:rPr lang="zh-TW" altLang="zh-TW" dirty="0" smtClean="0">
                <a:solidFill>
                  <a:schemeClr val="bg2">
                    <a:lumMod val="25000"/>
                  </a:schemeClr>
                </a:solidFill>
              </a:rPr>
              <a:t>多萬，她所經營的淘寶</a:t>
            </a:r>
            <a:r>
              <a:rPr lang="en-US" altLang="zh-TW" dirty="0" smtClean="0">
                <a:solidFill>
                  <a:schemeClr val="bg2">
                    <a:lumMod val="25000"/>
                  </a:schemeClr>
                </a:solidFill>
              </a:rPr>
              <a:t>C</a:t>
            </a:r>
            <a:r>
              <a:rPr lang="zh-TW" altLang="zh-TW" dirty="0" smtClean="0">
                <a:solidFill>
                  <a:schemeClr val="bg2">
                    <a:lumMod val="25000"/>
                  </a:schemeClr>
                </a:solidFill>
              </a:rPr>
              <a:t>店，在</a:t>
            </a:r>
            <a:r>
              <a:rPr lang="en-US" altLang="zh-TW" dirty="0" smtClean="0">
                <a:solidFill>
                  <a:schemeClr val="bg2">
                    <a:lumMod val="25000"/>
                  </a:schemeClr>
                </a:solidFill>
              </a:rPr>
              <a:t>2015</a:t>
            </a:r>
            <a:r>
              <a:rPr lang="zh-TW" altLang="zh-TW" dirty="0" smtClean="0">
                <a:solidFill>
                  <a:schemeClr val="bg2">
                    <a:lumMod val="25000"/>
                  </a:schemeClr>
                </a:solidFill>
              </a:rPr>
              <a:t>年雙</a:t>
            </a:r>
            <a:r>
              <a:rPr lang="en-US" altLang="zh-TW" dirty="0" smtClean="0">
                <a:solidFill>
                  <a:schemeClr val="bg2">
                    <a:lumMod val="25000"/>
                  </a:schemeClr>
                </a:solidFill>
              </a:rPr>
              <a:t>11</a:t>
            </a:r>
            <a:r>
              <a:rPr lang="zh-TW" altLang="zh-TW" dirty="0" smtClean="0">
                <a:solidFill>
                  <a:schemeClr val="bg2">
                    <a:lumMod val="25000"/>
                  </a:schemeClr>
                </a:solidFill>
              </a:rPr>
              <a:t>中，成為網紅店鋪中唯一一個擠進女裝類目榜單的店鋪，更在去年創造了單店上億元的年銷售額。</a:t>
            </a:r>
            <a:endParaRPr lang="en-US" altLang="zh-TW" dirty="0" smtClean="0">
              <a:solidFill>
                <a:schemeClr val="bg2">
                  <a:lumMod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dirty="0" smtClean="0">
              <a:solidFill>
                <a:schemeClr val="bg2">
                  <a:lumMod val="25000"/>
                </a:schemeClr>
              </a:solidFill>
            </a:endParaRPr>
          </a:p>
          <a:p>
            <a:r>
              <a:rPr lang="zh-CN" altLang="zh-TW" dirty="0" smtClean="0"/>
              <a:t>服装产业与网红的深度结合，积极布局网红经济上中下游产业链。国泰君安在研报中就指出，</a:t>
            </a:r>
            <a:r>
              <a:rPr lang="en-US" altLang="zh-TW" dirty="0" smtClean="0"/>
              <a:t>2014</a:t>
            </a:r>
            <a:r>
              <a:rPr lang="zh-CN" altLang="zh-TW" dirty="0" smtClean="0"/>
              <a:t>年中国服装网贩交易规模可达</a:t>
            </a:r>
            <a:r>
              <a:rPr lang="en-US" altLang="zh-TW" dirty="0" smtClean="0"/>
              <a:t>6153</a:t>
            </a:r>
            <a:r>
              <a:rPr lang="zh-CN" altLang="zh-TW" dirty="0" smtClean="0"/>
              <a:t>亿元，保守估计网红服装市场规模有望超过</a:t>
            </a:r>
            <a:r>
              <a:rPr lang="en-US" altLang="zh-TW" dirty="0" smtClean="0"/>
              <a:t>1000</a:t>
            </a:r>
            <a:r>
              <a:rPr lang="zh-CN" altLang="zh-TW" dirty="0" smtClean="0"/>
              <a:t>亿</a:t>
            </a:r>
            <a:endParaRPr lang="zh-TW" altLang="en-US" dirty="0"/>
          </a:p>
        </p:txBody>
      </p:sp>
      <p:sp>
        <p:nvSpPr>
          <p:cNvPr id="4" name="投影片編號版面配置區 3"/>
          <p:cNvSpPr>
            <a:spLocks noGrp="1"/>
          </p:cNvSpPr>
          <p:nvPr>
            <p:ph type="sldNum" sz="quarter" idx="10"/>
          </p:nvPr>
        </p:nvSpPr>
        <p:spPr/>
        <p:txBody>
          <a:bodyPr/>
          <a:lstStyle/>
          <a:p>
            <a:fld id="{43B80306-5136-4567-9238-509A69A34AC6}" type="slidenum">
              <a:rPr lang="zh-TW" altLang="en-US" smtClean="0"/>
              <a:pPr/>
              <a:t>18</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2015</a:t>
            </a:r>
            <a:r>
              <a:rPr lang="zh-TW" altLang="en-US" dirty="0" smtClean="0"/>
              <a:t>年雙</a:t>
            </a:r>
            <a:r>
              <a:rPr lang="en-US" altLang="zh-TW" dirty="0" smtClean="0"/>
              <a:t>11</a:t>
            </a:r>
            <a:r>
              <a:rPr lang="zh-TW" altLang="en-US" dirty="0" smtClean="0"/>
              <a:t>，知名網紅店鋪都實現了</a:t>
            </a:r>
            <a:r>
              <a:rPr lang="en-US" altLang="zh-TW" dirty="0" smtClean="0"/>
              <a:t>2000~5000</a:t>
            </a:r>
            <a:r>
              <a:rPr lang="zh-TW" altLang="en-US" dirty="0" smtClean="0"/>
              <a:t>萬元的銷售，平常這些網店一次上新也能實現</a:t>
            </a:r>
            <a:r>
              <a:rPr lang="en-US" altLang="zh-TW" dirty="0" smtClean="0"/>
              <a:t>500~1000</a:t>
            </a:r>
            <a:r>
              <a:rPr lang="zh-TW" altLang="en-US" dirty="0" smtClean="0"/>
              <a:t>萬元的驚人銷售額</a:t>
            </a:r>
            <a:endParaRPr lang="zh-TW" altLang="en-US" dirty="0"/>
          </a:p>
        </p:txBody>
      </p:sp>
      <p:sp>
        <p:nvSpPr>
          <p:cNvPr id="4" name="投影片編號版面配置區 3"/>
          <p:cNvSpPr>
            <a:spLocks noGrp="1"/>
          </p:cNvSpPr>
          <p:nvPr>
            <p:ph type="sldNum" sz="quarter" idx="10"/>
          </p:nvPr>
        </p:nvSpPr>
        <p:spPr/>
        <p:txBody>
          <a:bodyPr/>
          <a:lstStyle/>
          <a:p>
            <a:fld id="{43B80306-5136-4567-9238-509A69A34AC6}" type="slidenum">
              <a:rPr lang="zh-TW" altLang="en-US" smtClean="0"/>
              <a:pPr/>
              <a:t>19</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3B80306-5136-4567-9238-509A69A34AC6}" type="slidenum">
              <a:rPr lang="zh-TW" altLang="en-US" smtClean="0"/>
              <a:pPr/>
              <a:t>22</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3B80306-5136-4567-9238-509A69A34AC6}" type="slidenum">
              <a:rPr lang="zh-TW" altLang="en-US" smtClean="0"/>
              <a:pPr/>
              <a:t>24</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43B80306-5136-4567-9238-509A69A34AC6}" type="slidenum">
              <a:rPr lang="zh-TW" altLang="en-US" smtClean="0"/>
              <a:pPr/>
              <a:t>41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標題 28"/>
          <p:cNvSpPr>
            <a:spLocks noGrp="1"/>
          </p:cNvSpPr>
          <p:nvPr>
            <p:ph type="ctrTitle"/>
          </p:nvPr>
        </p:nvSpPr>
        <p:spPr>
          <a:xfrm>
            <a:off x="381000" y="4853411"/>
            <a:ext cx="8458200" cy="1222375"/>
          </a:xfrm>
          <a:prstGeom prst="rect">
            <a:avLst/>
          </a:prstGeom>
        </p:spPr>
        <p:txBody>
          <a:bodyPr anchor="t"/>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16" name="日期版面配置區 15"/>
          <p:cNvSpPr>
            <a:spLocks noGrp="1"/>
          </p:cNvSpPr>
          <p:nvPr>
            <p:ph type="dt" sz="half" idx="10"/>
          </p:nvPr>
        </p:nvSpPr>
        <p:spPr/>
        <p:txBody>
          <a:bodyPr/>
          <a:lstStyle/>
          <a:p>
            <a:fld id="{60DDD62A-AEBB-40AC-B63C-CC509D73F054}" type="datetimeFigureOut">
              <a:rPr lang="zh-TW" altLang="en-US" smtClean="0"/>
              <a:pPr/>
              <a:t>2016/8/2</a:t>
            </a:fld>
            <a:endParaRPr lang="zh-TW" altLang="en-US"/>
          </a:p>
        </p:txBody>
      </p:sp>
      <p:sp>
        <p:nvSpPr>
          <p:cNvPr id="2" name="頁尾版面配置區 1"/>
          <p:cNvSpPr>
            <a:spLocks noGrp="1"/>
          </p:cNvSpPr>
          <p:nvPr>
            <p:ph type="ftr" sz="quarter" idx="11"/>
          </p:nvPr>
        </p:nvSpPr>
        <p:spPr/>
        <p:txBody>
          <a:bodyPr/>
          <a:lstStyle/>
          <a:p>
            <a:endParaRPr lang="zh-TW" altLang="en-US"/>
          </a:p>
        </p:txBody>
      </p:sp>
      <p:sp>
        <p:nvSpPr>
          <p:cNvPr id="15" name="投影片編號版面配置區 14"/>
          <p:cNvSpPr>
            <a:spLocks noGrp="1"/>
          </p:cNvSpPr>
          <p:nvPr>
            <p:ph type="sldNum" sz="quarter" idx="12"/>
          </p:nvPr>
        </p:nvSpPr>
        <p:spPr>
          <a:xfrm>
            <a:off x="8229600" y="6473952"/>
            <a:ext cx="758952" cy="246888"/>
          </a:xfrm>
        </p:spPr>
        <p:txBody>
          <a:bodyPr/>
          <a:lstStyle/>
          <a:p>
            <a:fld id="{D5C0D8EA-9AB1-4594-B437-C9FAFBA7B6D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304800" y="457200"/>
            <a:ext cx="8686800" cy="838200"/>
          </a:xfrm>
          <a:prstGeom prst="rect">
            <a:avLst/>
          </a:prstGeom>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60DDD62A-AEBB-40AC-B63C-CC509D73F054}" type="datetimeFigureOut">
              <a:rPr lang="zh-TW" altLang="en-US" smtClean="0"/>
              <a:pPr/>
              <a:t>2016/8/2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5C0D8EA-9AB1-4594-B437-C9FAFBA7B6D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549276"/>
            <a:ext cx="1828800" cy="5851525"/>
          </a:xfrm>
          <a:prstGeom prst="rect">
            <a:avLst/>
          </a:prstGeo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549276"/>
            <a:ext cx="62484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60DDD62A-AEBB-40AC-B63C-CC509D73F054}" type="datetimeFigureOut">
              <a:rPr lang="zh-TW" altLang="en-US" smtClean="0"/>
              <a:pPr/>
              <a:t>2016/8/2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5C0D8EA-9AB1-4594-B437-C9FAFBA7B6DF}"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2" name="標題 21"/>
          <p:cNvSpPr>
            <a:spLocks noGrp="1"/>
          </p:cNvSpPr>
          <p:nvPr>
            <p:ph type="title"/>
          </p:nvPr>
        </p:nvSpPr>
        <p:spPr>
          <a:xfrm>
            <a:off x="304800" y="457200"/>
            <a:ext cx="8686800" cy="838200"/>
          </a:xfrm>
          <a:prstGeom prst="rect">
            <a:avLst/>
          </a:prstGeom>
        </p:spPr>
        <p:txBody>
          <a:bodyPr/>
          <a:lstStyle/>
          <a:p>
            <a:r>
              <a:rPr kumimoji="0" lang="zh-TW" altLang="en-US" smtClean="0"/>
              <a:t>按一下以編輯母片標題樣式</a:t>
            </a:r>
            <a:endParaRPr kumimoji="0" lang="en-US"/>
          </a:p>
        </p:txBody>
      </p:sp>
      <p:sp>
        <p:nvSpPr>
          <p:cNvPr id="27" name="內容版面配置區 26"/>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fld id="{60DDD62A-AEBB-40AC-B63C-CC509D73F054}" type="datetimeFigureOut">
              <a:rPr lang="zh-TW" altLang="en-US" smtClean="0"/>
              <a:pPr/>
              <a:t>2016/8/2</a:t>
            </a:fld>
            <a:endParaRPr lang="zh-TW" altLang="en-US"/>
          </a:p>
        </p:txBody>
      </p:sp>
      <p:sp>
        <p:nvSpPr>
          <p:cNvPr id="19" name="頁尾版面配置區 18"/>
          <p:cNvSpPr>
            <a:spLocks noGrp="1"/>
          </p:cNvSpPr>
          <p:nvPr>
            <p:ph type="ftr" sz="quarter" idx="11"/>
          </p:nvPr>
        </p:nvSpPr>
        <p:spPr>
          <a:xfrm>
            <a:off x="3581400" y="76200"/>
            <a:ext cx="2895600" cy="288925"/>
          </a:xfrm>
        </p:spPr>
        <p:txBody>
          <a:bodyPr/>
          <a:lstStyle/>
          <a:p>
            <a:endParaRPr lang="zh-TW" altLang="en-US"/>
          </a:p>
        </p:txBody>
      </p:sp>
      <p:sp>
        <p:nvSpPr>
          <p:cNvPr id="16" name="投影片編號版面配置區 15"/>
          <p:cNvSpPr>
            <a:spLocks noGrp="1"/>
          </p:cNvSpPr>
          <p:nvPr>
            <p:ph type="sldNum" sz="quarter" idx="12"/>
          </p:nvPr>
        </p:nvSpPr>
        <p:spPr>
          <a:xfrm>
            <a:off x="8229600" y="6473952"/>
            <a:ext cx="758952" cy="246888"/>
          </a:xfrm>
        </p:spPr>
        <p:txBody>
          <a:bodyPr/>
          <a:lstStyle/>
          <a:p>
            <a:fld id="{D5C0D8EA-9AB1-4594-B437-C9FAFBA7B6D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區段標題">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日期版面配置區 18"/>
          <p:cNvSpPr>
            <a:spLocks noGrp="1"/>
          </p:cNvSpPr>
          <p:nvPr>
            <p:ph type="dt" sz="half" idx="10"/>
          </p:nvPr>
        </p:nvSpPr>
        <p:spPr/>
        <p:txBody>
          <a:bodyPr/>
          <a:lstStyle/>
          <a:p>
            <a:fld id="{60DDD62A-AEBB-40AC-B63C-CC509D73F054}" type="datetimeFigureOut">
              <a:rPr lang="zh-TW" altLang="en-US" smtClean="0"/>
              <a:pPr/>
              <a:t>2016/8/2</a:t>
            </a:fld>
            <a:endParaRPr lang="zh-TW" altLang="en-US"/>
          </a:p>
        </p:txBody>
      </p:sp>
      <p:sp>
        <p:nvSpPr>
          <p:cNvPr id="11" name="頁尾版面配置區 10"/>
          <p:cNvSpPr>
            <a:spLocks noGrp="1"/>
          </p:cNvSpPr>
          <p:nvPr>
            <p:ph type="ftr" sz="quarter" idx="11"/>
          </p:nvPr>
        </p:nvSpPr>
        <p:spPr/>
        <p:txBody>
          <a:bodyPr/>
          <a:lstStyle/>
          <a:p>
            <a:endParaRPr lang="zh-TW" altLang="en-US" dirty="0"/>
          </a:p>
        </p:txBody>
      </p:sp>
      <p:sp>
        <p:nvSpPr>
          <p:cNvPr id="16" name="投影片編號版面配置區 15"/>
          <p:cNvSpPr>
            <a:spLocks noGrp="1"/>
          </p:cNvSpPr>
          <p:nvPr>
            <p:ph type="sldNum" sz="quarter" idx="12"/>
          </p:nvPr>
        </p:nvSpPr>
        <p:spPr/>
        <p:txBody>
          <a:bodyPr/>
          <a:lstStyle/>
          <a:p>
            <a:fld id="{D5C0D8EA-9AB1-4594-B437-C9FAFBA7B6DF}" type="slidenum">
              <a:rPr lang="zh-TW" altLang="en-US" smtClean="0"/>
              <a:pPr/>
              <a:t>‹#›</a:t>
            </a:fld>
            <a:endParaRPr lang="zh-TW" altLang="en-US"/>
          </a:p>
        </p:txBody>
      </p:sp>
      <p:sp>
        <p:nvSpPr>
          <p:cNvPr id="8" name="標題 7"/>
          <p:cNvSpPr>
            <a:spLocks noGrp="1"/>
          </p:cNvSpPr>
          <p:nvPr>
            <p:ph type="title" hasCustomPrompt="1"/>
          </p:nvPr>
        </p:nvSpPr>
        <p:spPr>
          <a:xfrm>
            <a:off x="251520" y="2460199"/>
            <a:ext cx="8686800" cy="1184825"/>
          </a:xfrm>
          <a:prstGeom prst="rect">
            <a:avLst/>
          </a:prstGeom>
        </p:spPr>
        <p:txBody>
          <a:bodyPr rtlCol="0" anchor="t">
            <a:normAutofit/>
          </a:bodyPr>
          <a:lstStyle>
            <a:lvl1pPr algn="ctr">
              <a:defRPr sz="4000" b="1"/>
            </a:lvl1pPr>
          </a:lstStyle>
          <a:p>
            <a:r>
              <a:rPr kumimoji="0" lang="zh-TW" altLang="en-US" dirty="0" smtClean="0"/>
              <a:t>分享大陸正夯的</a:t>
            </a:r>
            <a:r>
              <a:rPr kumimoji="0" lang="en-US" altLang="zh-TW" dirty="0" smtClean="0"/>
              <a:t>“</a:t>
            </a:r>
            <a:r>
              <a:rPr kumimoji="0" lang="zh-TW" altLang="en-US" dirty="0" smtClean="0"/>
              <a:t>網紅經濟</a:t>
            </a:r>
            <a:r>
              <a:rPr kumimoji="0" lang="en-US" altLang="zh-TW" dirty="0" smtClean="0"/>
              <a:t>”</a:t>
            </a:r>
            <a:r>
              <a:rPr kumimoji="0" lang="zh-TW" altLang="en-US" dirty="0" smtClean="0"/>
              <a:t>現象</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0" name="標題 19"/>
          <p:cNvSpPr>
            <a:spLocks noGrp="1"/>
          </p:cNvSpPr>
          <p:nvPr>
            <p:ph type="title"/>
          </p:nvPr>
        </p:nvSpPr>
        <p:spPr>
          <a:xfrm>
            <a:off x="301752" y="457200"/>
            <a:ext cx="8686800" cy="841248"/>
          </a:xfrm>
          <a:prstGeom prst="rect">
            <a:avLst/>
          </a:prstGeom>
        </p:spPr>
        <p:txBody>
          <a:bodyPr/>
          <a:lstStyle/>
          <a:p>
            <a:r>
              <a:rPr kumimoji="0" lang="zh-TW" altLang="en-US" smtClean="0"/>
              <a:t>按一下以編輯母片標題樣式</a:t>
            </a:r>
            <a:endParaRPr kumimoji="0" lang="en-US"/>
          </a:p>
        </p:txBody>
      </p:sp>
      <p:sp>
        <p:nvSpPr>
          <p:cNvPr id="14" name="內容版面配置區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0"/>
          </p:nvPr>
        </p:nvSpPr>
        <p:spPr/>
        <p:txBody>
          <a:bodyPr/>
          <a:lstStyle/>
          <a:p>
            <a:fld id="{60DDD62A-AEBB-40AC-B63C-CC509D73F054}" type="datetimeFigureOut">
              <a:rPr lang="zh-TW" altLang="en-US" smtClean="0"/>
              <a:pPr/>
              <a:t>2016/8/2</a:t>
            </a:fld>
            <a:endParaRPr lang="zh-TW" altLang="en-US"/>
          </a:p>
        </p:txBody>
      </p:sp>
      <p:sp>
        <p:nvSpPr>
          <p:cNvPr id="10" name="頁尾版面配置區 9"/>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D5C0D8EA-9AB1-4594-B437-C9FAFBA7B6D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9" name="標題 28"/>
          <p:cNvSpPr>
            <a:spLocks noGrp="1"/>
          </p:cNvSpPr>
          <p:nvPr>
            <p:ph type="title"/>
          </p:nvPr>
        </p:nvSpPr>
        <p:spPr>
          <a:xfrm>
            <a:off x="304800" y="5410200"/>
            <a:ext cx="8610600" cy="882650"/>
          </a:xfrm>
          <a:prstGeom prst="rect">
            <a:avLst/>
          </a:prstGeom>
        </p:spPr>
        <p:txBody>
          <a:bodyPr anchor="ctr"/>
          <a:lstStyle>
            <a:lvl1pPr>
              <a:defRPr/>
            </a:lvl1p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25" name="文字版面配置區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內容版面配置區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8" name="內容版面配置區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0"/>
          </p:nvPr>
        </p:nvSpPr>
        <p:spPr/>
        <p:txBody>
          <a:bodyPr/>
          <a:lstStyle/>
          <a:p>
            <a:fld id="{60DDD62A-AEBB-40AC-B63C-CC509D73F054}" type="datetimeFigureOut">
              <a:rPr lang="zh-TW" altLang="en-US" smtClean="0"/>
              <a:pPr/>
              <a:t>2016/8/2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229600" y="6477000"/>
            <a:ext cx="762000" cy="246888"/>
          </a:xfrm>
        </p:spPr>
        <p:txBody>
          <a:bodyPr/>
          <a:lstStyle/>
          <a:p>
            <a:fld id="{D5C0D8EA-9AB1-4594-B437-C9FAFBA7B6DF}" type="slidenum">
              <a:rPr lang="zh-TW" altLang="en-US" smtClean="0"/>
              <a:pPr/>
              <a:t>‹#›</a:t>
            </a:fld>
            <a:endParaRPr lang="zh-TW" altLang="en-US"/>
          </a:p>
        </p:txBody>
      </p:sp>
      <p:sp>
        <p:nvSpPr>
          <p:cNvPr id="11" name="直線接點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0" name="標題 29"/>
          <p:cNvSpPr>
            <a:spLocks noGrp="1"/>
          </p:cNvSpPr>
          <p:nvPr>
            <p:ph type="title"/>
          </p:nvPr>
        </p:nvSpPr>
        <p:spPr>
          <a:xfrm>
            <a:off x="301752" y="457200"/>
            <a:ext cx="8686800" cy="841248"/>
          </a:xfrm>
          <a:prstGeom prst="rect">
            <a:avLst/>
          </a:prstGeom>
        </p:spPr>
        <p:txBody>
          <a:body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60DDD62A-AEBB-40AC-B63C-CC509D73F054}" type="datetimeFigureOut">
              <a:rPr lang="zh-TW" altLang="en-US" smtClean="0"/>
              <a:pPr/>
              <a:t>2016/8/2</a:t>
            </a:fld>
            <a:endParaRPr lang="zh-TW" altLang="en-US"/>
          </a:p>
        </p:txBody>
      </p:sp>
      <p:sp>
        <p:nvSpPr>
          <p:cNvPr id="21" name="頁尾版面配置區 20"/>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5C0D8EA-9AB1-4594-B437-C9FAFBA7B6D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60DDD62A-AEBB-40AC-B63C-CC509D73F054}" type="datetimeFigureOut">
              <a:rPr lang="zh-TW" altLang="en-US" smtClean="0"/>
              <a:pPr/>
              <a:t>2016/8/2</a:t>
            </a:fld>
            <a:endParaRPr lang="zh-TW" altLang="en-US"/>
          </a:p>
        </p:txBody>
      </p:sp>
      <p:sp>
        <p:nvSpPr>
          <p:cNvPr id="24" name="頁尾版面配置區 23"/>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5C0D8EA-9AB1-4594-B437-C9FAFBA7B6D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直線接點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標題 11"/>
          <p:cNvSpPr>
            <a:spLocks noGrp="1"/>
          </p:cNvSpPr>
          <p:nvPr>
            <p:ph type="title"/>
          </p:nvPr>
        </p:nvSpPr>
        <p:spPr>
          <a:xfrm>
            <a:off x="457200" y="5486400"/>
            <a:ext cx="8458200" cy="520700"/>
          </a:xfrm>
          <a:prstGeom prst="rect">
            <a:avLst/>
          </a:prstGeo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14" name="內容版面配置區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日期版面配置區 24"/>
          <p:cNvSpPr>
            <a:spLocks noGrp="1"/>
          </p:cNvSpPr>
          <p:nvPr>
            <p:ph type="dt" sz="half" idx="10"/>
          </p:nvPr>
        </p:nvSpPr>
        <p:spPr/>
        <p:txBody>
          <a:bodyPr/>
          <a:lstStyle/>
          <a:p>
            <a:fld id="{60DDD62A-AEBB-40AC-B63C-CC509D73F054}" type="datetimeFigureOut">
              <a:rPr lang="zh-TW" altLang="en-US" smtClean="0"/>
              <a:pPr/>
              <a:t>2016/8/2</a:t>
            </a:fld>
            <a:endParaRPr lang="zh-TW" altLang="en-US"/>
          </a:p>
        </p:txBody>
      </p:sp>
      <p:sp>
        <p:nvSpPr>
          <p:cNvPr id="29" name="頁尾版面配置區 28"/>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5C0D8EA-9AB1-4594-B437-C9FAFBA7B6D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3" name="圖片版面配置區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TW" altLang="en-US" smtClean="0"/>
              <a:t>按一下圖示以新增圖片</a:t>
            </a:r>
            <a:endParaRPr kumimoji="0" lang="en-US" dirty="0"/>
          </a:p>
        </p:txBody>
      </p:sp>
      <p:sp>
        <p:nvSpPr>
          <p:cNvPr id="7" name="日期版面配置區 6"/>
          <p:cNvSpPr>
            <a:spLocks noGrp="1"/>
          </p:cNvSpPr>
          <p:nvPr>
            <p:ph type="dt" sz="half" idx="10"/>
          </p:nvPr>
        </p:nvSpPr>
        <p:spPr/>
        <p:txBody>
          <a:bodyPr/>
          <a:lstStyle/>
          <a:p>
            <a:fld id="{60DDD62A-AEBB-40AC-B63C-CC509D73F054}" type="datetimeFigureOut">
              <a:rPr lang="zh-TW" altLang="en-US" smtClean="0"/>
              <a:pPr/>
              <a:t>2016/8/2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31" name="投影片編號版面配置區 30"/>
          <p:cNvSpPr>
            <a:spLocks noGrp="1"/>
          </p:cNvSpPr>
          <p:nvPr>
            <p:ph type="sldNum" sz="quarter" idx="12"/>
          </p:nvPr>
        </p:nvSpPr>
        <p:spPr/>
        <p:txBody>
          <a:bodyPr/>
          <a:lstStyle/>
          <a:p>
            <a:fld id="{D5C0D8EA-9AB1-4594-B437-C9FAFBA7B6DF}" type="slidenum">
              <a:rPr lang="zh-TW" altLang="en-US" smtClean="0"/>
              <a:pPr/>
              <a:t>‹#›</a:t>
            </a:fld>
            <a:endParaRPr lang="zh-TW" altLang="en-US"/>
          </a:p>
        </p:txBody>
      </p:sp>
      <p:sp>
        <p:nvSpPr>
          <p:cNvPr id="17" name="標題 16"/>
          <p:cNvSpPr>
            <a:spLocks noGrp="1"/>
          </p:cNvSpPr>
          <p:nvPr>
            <p:ph type="title"/>
          </p:nvPr>
        </p:nvSpPr>
        <p:spPr>
          <a:xfrm>
            <a:off x="381000" y="4993760"/>
            <a:ext cx="5867400" cy="522288"/>
          </a:xfrm>
          <a:prstGeom prst="rect">
            <a:avLst/>
          </a:prstGeom>
        </p:spPr>
        <p:txBody>
          <a:bodyPr anchor="ctr"/>
          <a:lstStyle>
            <a:lvl1pPr algn="l">
              <a:buNone/>
              <a:defRPr sz="2000" b="1"/>
            </a:lvl1pPr>
          </a:lstStyle>
          <a:p>
            <a:r>
              <a:rPr kumimoji="0" lang="zh-TW" altLang="en-US" smtClean="0"/>
              <a:t>按一下以編輯母片標題樣式</a:t>
            </a:r>
            <a:endParaRPr kumimoji="0" lang="en-US"/>
          </a:p>
        </p:txBody>
      </p:sp>
      <p:sp>
        <p:nvSpPr>
          <p:cNvPr id="26" name="文字版面配置區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直線接點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字版面配置區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zh-TW" altLang="en-US" dirty="0" smtClean="0"/>
              <a:t>按一下以編輯母片文字樣式</a:t>
            </a:r>
          </a:p>
          <a:p>
            <a:pPr lvl="1" eaLnBrk="1" latinLnBrk="0" hangingPunct="1"/>
            <a:r>
              <a:rPr kumimoji="0" lang="zh-TW" altLang="en-US" dirty="0" smtClean="0"/>
              <a:t>第二層</a:t>
            </a:r>
          </a:p>
          <a:p>
            <a:pPr lvl="2" eaLnBrk="1" latinLnBrk="0" hangingPunct="1"/>
            <a:r>
              <a:rPr kumimoji="0" lang="zh-TW" altLang="en-US" dirty="0" smtClean="0"/>
              <a:t>第三層</a:t>
            </a:r>
          </a:p>
          <a:p>
            <a:pPr lvl="3" eaLnBrk="1" latinLnBrk="0" hangingPunct="1"/>
            <a:r>
              <a:rPr kumimoji="0" lang="zh-TW" altLang="en-US" dirty="0" smtClean="0"/>
              <a:t>第四層</a:t>
            </a:r>
          </a:p>
          <a:p>
            <a:pPr lvl="4" eaLnBrk="1" latinLnBrk="0" hangingPunct="1"/>
            <a:r>
              <a:rPr kumimoji="0" lang="zh-TW" altLang="en-US" dirty="0" smtClean="0"/>
              <a:t>第五層</a:t>
            </a:r>
            <a:endParaRPr kumimoji="0" lang="en-US" dirty="0"/>
          </a:p>
        </p:txBody>
      </p:sp>
      <p:sp>
        <p:nvSpPr>
          <p:cNvPr id="11" name="日期版面配置區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0DDD62A-AEBB-40AC-B63C-CC509D73F054}" type="datetimeFigureOut">
              <a:rPr lang="zh-TW" altLang="en-US" smtClean="0"/>
              <a:pPr/>
              <a:t>2016/8/2</a:t>
            </a:fld>
            <a:endParaRPr lang="zh-TW" altLang="en-US"/>
          </a:p>
        </p:txBody>
      </p:sp>
      <p:sp>
        <p:nvSpPr>
          <p:cNvPr id="28" name="頁尾版面配置區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TW" altLang="en-US"/>
          </a:p>
        </p:txBody>
      </p:sp>
      <p:sp>
        <p:nvSpPr>
          <p:cNvPr id="5" name="投影片編號版面配置區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5C0D8EA-9AB1-4594-B437-C9FAFBA7B6DF}" type="slidenum">
              <a:rPr lang="zh-TW" altLang="en-US" smtClean="0"/>
              <a:pPr/>
              <a:t>‹#›</a:t>
            </a:fld>
            <a:endParaRPr lang="zh-TW" altLang="en-US"/>
          </a:p>
        </p:txBody>
      </p:sp>
      <p:sp>
        <p:nvSpPr>
          <p:cNvPr id="9" name="直線接點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線接點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cap="none" spc="0" baseline="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hyperlink" Target="http://baijia.baidu.com/" TargetMode="External"/><Relationship Id="rId3" Type="http://schemas.openxmlformats.org/officeDocument/2006/relationships/hyperlink" Target="http://vip.miliao.com/" TargetMode="External"/><Relationship Id="rId7" Type="http://schemas.openxmlformats.org/officeDocument/2006/relationships/hyperlink" Target="http://wemedia.so.com/" TargetMode="External"/><Relationship Id="rId2" Type="http://schemas.openxmlformats.org/officeDocument/2006/relationships/hyperlink" Target="https://mp.weixin.qq.com/" TargetMode="External"/><Relationship Id="rId1" Type="http://schemas.openxmlformats.org/officeDocument/2006/relationships/slideLayout" Target="../slideLayouts/slideLayout6.xml"/><Relationship Id="rId6" Type="http://schemas.openxmlformats.org/officeDocument/2006/relationships/hyperlink" Target="http://open.yuedu.163.com/" TargetMode="External"/><Relationship Id="rId5" Type="http://schemas.openxmlformats.org/officeDocument/2006/relationships/hyperlink" Target="http://open.m.163.com/" TargetMode="External"/><Relationship Id="rId4" Type="http://schemas.openxmlformats.org/officeDocument/2006/relationships/hyperlink" Target="http://mp.k.sohu.com/server/openquicklogin.jsp" TargetMode="External"/><Relationship Id="rId9" Type="http://schemas.openxmlformats.org/officeDocument/2006/relationships/hyperlink" Target="http://mp.toutiao.co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www.bobo.com/" TargetMode="External"/><Relationship Id="rId13" Type="http://schemas.openxmlformats.org/officeDocument/2006/relationships/image" Target="../media/image11.png"/><Relationship Id="rId3" Type="http://schemas.openxmlformats.org/officeDocument/2006/relationships/hyperlink" Target="http://www.yy.com/" TargetMode="External"/><Relationship Id="rId7" Type="http://schemas.openxmlformats.org/officeDocument/2006/relationships/hyperlink" Target="http://www.kktv5.com/" TargetMode="External"/><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www.guagua.cn/" TargetMode="External"/><Relationship Id="rId11" Type="http://schemas.openxmlformats.org/officeDocument/2006/relationships/hyperlink" Target="http://www.chinaz.com/game/tv/panda/index.shtml" TargetMode="External"/><Relationship Id="rId5" Type="http://schemas.openxmlformats.org/officeDocument/2006/relationships/hyperlink" Target="http://www.6.cn/?src=z9weij1038" TargetMode="External"/><Relationship Id="rId15" Type="http://schemas.openxmlformats.org/officeDocument/2006/relationships/image" Target="../media/image13.png"/><Relationship Id="rId10" Type="http://schemas.openxmlformats.org/officeDocument/2006/relationships/hyperlink" Target="http://www.douyu.com/" TargetMode="External"/><Relationship Id="rId4" Type="http://schemas.openxmlformats.org/officeDocument/2006/relationships/hyperlink" Target="http://www.9158.com/" TargetMode="External"/><Relationship Id="rId9" Type="http://schemas.openxmlformats.org/officeDocument/2006/relationships/hyperlink" Target="http://www.showself.com/" TargetMode="External"/><Relationship Id="rId1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weibo.com/u/2685093793?from=feed&amp;loc=nickname&amp;is_hot=1" TargetMode="External"/><Relationship Id="rId2" Type="http://schemas.openxmlformats.org/officeDocument/2006/relationships/hyperlink" Target="http://www.weibo.com/abcdecup?c=spr_qdhz_bd_baidusmt_weibo_s&amp;nick=?%aa%e8?"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bigeve8.taobao.com/"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yy.com/89703802/89703802?tempId=16777217" TargetMode="External"/><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v.qq.com/vplus/papijian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weibo.com/xiaopapi?c=spr_qdhz_bd_baidusmt_weibo_s&amp;nick=papi??&amp;is_hot=1"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YeLJ-4yw_oE"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323528" y="2924944"/>
            <a:ext cx="8458200" cy="1222375"/>
          </a:xfrm>
        </p:spPr>
        <p:txBody>
          <a:bodyPr>
            <a:normAutofit/>
          </a:bodyPr>
          <a:lstStyle/>
          <a:p>
            <a:pPr algn="ctr"/>
            <a:r>
              <a:rPr lang="zh-TW" altLang="en-US" sz="5400" b="1" i="1" dirty="0" smtClean="0">
                <a:solidFill>
                  <a:schemeClr val="bg2">
                    <a:lumMod val="25000"/>
                  </a:schemeClr>
                </a:solidFill>
              </a:rPr>
              <a:t>       「網紅經濟」</a:t>
            </a:r>
            <a:r>
              <a:rPr lang="zh-TW" altLang="en-US" sz="2800" b="0" dirty="0" smtClean="0">
                <a:solidFill>
                  <a:schemeClr val="bg2">
                    <a:lumMod val="25000"/>
                  </a:schemeClr>
                </a:solidFill>
                <a:latin typeface="+mj-ea"/>
                <a:cs typeface="+mn-cs"/>
              </a:rPr>
              <a:t>觀察報告</a:t>
            </a:r>
            <a:endParaRPr lang="zh-TW" altLang="en-US" sz="2800" b="0" dirty="0">
              <a:solidFill>
                <a:schemeClr val="bg2">
                  <a:lumMod val="25000"/>
                </a:schemeClr>
              </a:solidFill>
              <a:latin typeface="+mj-ea"/>
              <a:cs typeface="+mn-cs"/>
            </a:endParaRPr>
          </a:p>
        </p:txBody>
      </p:sp>
      <p:sp>
        <p:nvSpPr>
          <p:cNvPr id="3" name="副標題 2"/>
          <p:cNvSpPr>
            <a:spLocks noGrp="1"/>
          </p:cNvSpPr>
          <p:nvPr>
            <p:ph type="subTitle" idx="1"/>
          </p:nvPr>
        </p:nvSpPr>
        <p:spPr>
          <a:xfrm>
            <a:off x="1259632" y="1916832"/>
            <a:ext cx="8458200" cy="914400"/>
          </a:xfrm>
        </p:spPr>
        <p:txBody>
          <a:bodyPr>
            <a:normAutofit/>
          </a:bodyPr>
          <a:lstStyle/>
          <a:p>
            <a:r>
              <a:rPr lang="zh-TW" altLang="en-US" sz="2800" b="1" dirty="0" smtClean="0">
                <a:solidFill>
                  <a:schemeClr val="bg2">
                    <a:lumMod val="25000"/>
                  </a:schemeClr>
                </a:solidFill>
                <a:latin typeface="+mj-ea"/>
                <a:ea typeface="+mj-ea"/>
              </a:rPr>
              <a:t>大陸正夯的</a:t>
            </a:r>
            <a:endParaRPr lang="zh-TW" altLang="en-US" sz="2800" dirty="0">
              <a:solidFill>
                <a:schemeClr val="bg2">
                  <a:lumMod val="25000"/>
                </a:schemeClr>
              </a:solidFill>
              <a:latin typeface="+mj-ea"/>
              <a:ea typeface="+mj-ea"/>
            </a:endParaRPr>
          </a:p>
        </p:txBody>
      </p:sp>
      <p:sp>
        <p:nvSpPr>
          <p:cNvPr id="4" name="文字方塊 3"/>
          <p:cNvSpPr txBox="1"/>
          <p:nvPr/>
        </p:nvSpPr>
        <p:spPr>
          <a:xfrm>
            <a:off x="6444208" y="5517232"/>
            <a:ext cx="2520280" cy="369332"/>
          </a:xfrm>
          <a:prstGeom prst="rect">
            <a:avLst/>
          </a:prstGeom>
          <a:noFill/>
        </p:spPr>
        <p:txBody>
          <a:bodyPr wrap="square" rtlCol="0">
            <a:spAutoFit/>
          </a:bodyPr>
          <a:lstStyle/>
          <a:p>
            <a:r>
              <a:rPr lang="en-US" altLang="zh-TW" i="1" dirty="0" smtClean="0">
                <a:solidFill>
                  <a:schemeClr val="bg2">
                    <a:lumMod val="25000"/>
                  </a:schemeClr>
                </a:solidFill>
              </a:rPr>
              <a:t>Cindy Yang 2016/08/03</a:t>
            </a:r>
            <a:endParaRPr lang="zh-TW" altLang="en-US" i="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smtClean="0"/>
              <a:t>新聞事件網紅</a:t>
            </a:r>
            <a:r>
              <a:rPr lang="en-US" altLang="zh-TW" sz="3200" dirty="0" smtClean="0"/>
              <a:t>—</a:t>
            </a:r>
            <a:r>
              <a:rPr lang="en-US" altLang="zh-TW" sz="2400" dirty="0" smtClean="0"/>
              <a:t>2105</a:t>
            </a:r>
            <a:r>
              <a:rPr lang="zh-TW" altLang="en-US" sz="2400" dirty="0" smtClean="0"/>
              <a:t>第一網紅王思聰</a:t>
            </a:r>
            <a:endParaRPr lang="zh-TW" altLang="en-US" sz="2400" dirty="0"/>
          </a:p>
        </p:txBody>
      </p:sp>
      <p:pic>
        <p:nvPicPr>
          <p:cNvPr id="3" name="圖片 2" descr="王思聰a.jpg"/>
          <p:cNvPicPr>
            <a:picLocks noChangeAspect="1"/>
          </p:cNvPicPr>
          <p:nvPr/>
        </p:nvPicPr>
        <p:blipFill>
          <a:blip r:embed="rId2" cstate="print"/>
          <a:stretch>
            <a:fillRect/>
          </a:stretch>
        </p:blipFill>
        <p:spPr>
          <a:xfrm>
            <a:off x="899593" y="1470382"/>
            <a:ext cx="3456384" cy="4694922"/>
          </a:xfrm>
          <a:prstGeom prst="rect">
            <a:avLst/>
          </a:prstGeom>
        </p:spPr>
      </p:pic>
      <p:sp>
        <p:nvSpPr>
          <p:cNvPr id="4" name="文字方塊 3"/>
          <p:cNvSpPr txBox="1"/>
          <p:nvPr/>
        </p:nvSpPr>
        <p:spPr>
          <a:xfrm>
            <a:off x="4860032" y="1484784"/>
            <a:ext cx="3600400" cy="4837222"/>
          </a:xfrm>
          <a:prstGeom prst="rect">
            <a:avLst/>
          </a:prstGeom>
          <a:noFill/>
        </p:spPr>
        <p:txBody>
          <a:bodyPr wrap="square" rtlCol="0">
            <a:spAutoFit/>
          </a:bodyPr>
          <a:lstStyle/>
          <a:p>
            <a:pPr marL="265113" indent="-265113">
              <a:lnSpc>
                <a:spcPts val="2200"/>
              </a:lnSpc>
              <a:spcAft>
                <a:spcPts val="600"/>
              </a:spcAft>
              <a:buSzPct val="80000"/>
              <a:buFont typeface="Wingdings" pitchFamily="2" charset="2"/>
              <a:buChar char="l"/>
            </a:pPr>
            <a:r>
              <a:rPr lang="zh-CN" altLang="en-US" dirty="0" smtClean="0">
                <a:solidFill>
                  <a:schemeClr val="bg2">
                    <a:lumMod val="25000"/>
                  </a:schemeClr>
                </a:solidFill>
                <a:latin typeface="微軟正黑體" pitchFamily="34" charset="-120"/>
                <a:ea typeface="微軟正黑體" pitchFamily="34" charset="-120"/>
              </a:rPr>
              <a:t>王思聪，</a:t>
            </a:r>
            <a:r>
              <a:rPr lang="en-US" altLang="zh-CN" dirty="0" smtClean="0">
                <a:solidFill>
                  <a:schemeClr val="bg2">
                    <a:lumMod val="25000"/>
                  </a:schemeClr>
                </a:solidFill>
                <a:latin typeface="微軟正黑體" pitchFamily="34" charset="-120"/>
                <a:ea typeface="微軟正黑體" pitchFamily="34" charset="-120"/>
              </a:rPr>
              <a:t>1988</a:t>
            </a:r>
            <a:r>
              <a:rPr lang="zh-CN" altLang="en-US" dirty="0" smtClean="0">
                <a:solidFill>
                  <a:schemeClr val="bg2">
                    <a:lumMod val="25000"/>
                  </a:schemeClr>
                </a:solidFill>
                <a:latin typeface="微軟正黑體" pitchFamily="34" charset="-120"/>
                <a:ea typeface="微軟正黑體" pitchFamily="34" charset="-120"/>
              </a:rPr>
              <a:t>年出生于辽宁省大连市，毕业于伦敦大学哲学系，万达集团董事长王健林的独子，北京普思投资有限公司董事长、</a:t>
            </a:r>
            <a:r>
              <a:rPr lang="en-US" altLang="zh-CN" dirty="0" smtClean="0">
                <a:solidFill>
                  <a:schemeClr val="bg2">
                    <a:lumMod val="25000"/>
                  </a:schemeClr>
                </a:solidFill>
                <a:latin typeface="微軟正黑體" pitchFamily="34" charset="-120"/>
                <a:ea typeface="微軟正黑體" pitchFamily="34" charset="-120"/>
              </a:rPr>
              <a:t>IG</a:t>
            </a:r>
            <a:r>
              <a:rPr lang="zh-CN" altLang="en-US" dirty="0" smtClean="0">
                <a:solidFill>
                  <a:schemeClr val="bg2">
                    <a:lumMod val="25000"/>
                  </a:schemeClr>
                </a:solidFill>
                <a:latin typeface="微軟正黑體" pitchFamily="34" charset="-120"/>
                <a:ea typeface="微軟正黑體" pitchFamily="34" charset="-120"/>
              </a:rPr>
              <a:t>电子竞技俱乐部创始人</a:t>
            </a:r>
            <a:r>
              <a:rPr lang="zh-TW" altLang="en-US" dirty="0" smtClean="0">
                <a:solidFill>
                  <a:schemeClr val="bg2">
                    <a:lumMod val="25000"/>
                  </a:schemeClr>
                </a:solidFill>
                <a:latin typeface="微軟正黑體" pitchFamily="34" charset="-120"/>
                <a:ea typeface="微軟正黑體" pitchFamily="34" charset="-120"/>
              </a:rPr>
              <a:t>，熊貓</a:t>
            </a:r>
            <a:r>
              <a:rPr lang="en-US" altLang="zh-TW" dirty="0" smtClean="0">
                <a:solidFill>
                  <a:schemeClr val="bg2">
                    <a:lumMod val="25000"/>
                  </a:schemeClr>
                </a:solidFill>
                <a:latin typeface="微軟正黑體" pitchFamily="34" charset="-120"/>
                <a:ea typeface="微軟正黑體" pitchFamily="34" charset="-120"/>
              </a:rPr>
              <a:t>TV </a:t>
            </a:r>
            <a:r>
              <a:rPr lang="zh-TW" altLang="en-US" dirty="0" smtClean="0">
                <a:solidFill>
                  <a:schemeClr val="bg2">
                    <a:lumMod val="25000"/>
                  </a:schemeClr>
                </a:solidFill>
                <a:latin typeface="微軟正黑體" pitchFamily="34" charset="-120"/>
                <a:ea typeface="微軟正黑體" pitchFamily="34" charset="-120"/>
              </a:rPr>
              <a:t>的</a:t>
            </a:r>
            <a:r>
              <a:rPr lang="en-US" altLang="zh-TW" dirty="0" smtClean="0">
                <a:solidFill>
                  <a:schemeClr val="bg2">
                    <a:lumMod val="25000"/>
                  </a:schemeClr>
                </a:solidFill>
                <a:latin typeface="微軟正黑體" pitchFamily="34" charset="-120"/>
                <a:ea typeface="微軟正黑體" pitchFamily="34" charset="-120"/>
              </a:rPr>
              <a:t>CEO</a:t>
            </a:r>
            <a:endParaRPr lang="en-US" altLang="zh-CN" dirty="0" smtClean="0">
              <a:solidFill>
                <a:schemeClr val="bg2">
                  <a:lumMod val="25000"/>
                </a:schemeClr>
              </a:solidFill>
              <a:latin typeface="微軟正黑體" pitchFamily="34" charset="-120"/>
              <a:ea typeface="微軟正黑體" pitchFamily="34" charset="-120"/>
            </a:endParaRPr>
          </a:p>
          <a:p>
            <a:pPr marL="265113" indent="-265113">
              <a:lnSpc>
                <a:spcPts val="2200"/>
              </a:lnSpc>
              <a:spcAft>
                <a:spcPts val="600"/>
              </a:spcAft>
              <a:buSzPct val="80000"/>
              <a:buFont typeface="Wingdings" pitchFamily="2" charset="2"/>
              <a:buChar char="l"/>
            </a:pPr>
            <a:r>
              <a:rPr lang="en-US" altLang="zh-CN" dirty="0" smtClean="0">
                <a:solidFill>
                  <a:schemeClr val="bg2">
                    <a:lumMod val="25000"/>
                  </a:schemeClr>
                </a:solidFill>
                <a:latin typeface="微軟正黑體" pitchFamily="34" charset="-120"/>
                <a:ea typeface="微軟正黑體" pitchFamily="34" charset="-120"/>
              </a:rPr>
              <a:t>2011</a:t>
            </a:r>
            <a:r>
              <a:rPr lang="zh-CN" altLang="en-US" dirty="0" smtClean="0">
                <a:solidFill>
                  <a:schemeClr val="bg2">
                    <a:lumMod val="25000"/>
                  </a:schemeClr>
                </a:solidFill>
                <a:latin typeface="微軟正黑體" pitchFamily="34" charset="-120"/>
                <a:ea typeface="微軟正黑體" pitchFamily="34" charset="-120"/>
              </a:rPr>
              <a:t>年</a:t>
            </a:r>
            <a:r>
              <a:rPr lang="en-US" altLang="zh-CN" dirty="0" smtClean="0">
                <a:solidFill>
                  <a:schemeClr val="bg2">
                    <a:lumMod val="25000"/>
                  </a:schemeClr>
                </a:solidFill>
                <a:latin typeface="微軟正黑體" pitchFamily="34" charset="-120"/>
                <a:ea typeface="微軟正黑體" pitchFamily="34" charset="-120"/>
              </a:rPr>
              <a:t>4</a:t>
            </a:r>
            <a:r>
              <a:rPr lang="zh-CN" altLang="en-US" dirty="0" smtClean="0">
                <a:solidFill>
                  <a:schemeClr val="bg2">
                    <a:lumMod val="25000"/>
                  </a:schemeClr>
                </a:solidFill>
                <a:latin typeface="微軟正黑體" pitchFamily="34" charset="-120"/>
                <a:ea typeface="微軟正黑體" pitchFamily="34" charset="-120"/>
              </a:rPr>
              <a:t>月，因在微博上炮轰俏江南董事长张兰造谣，引起热议</a:t>
            </a:r>
            <a:r>
              <a:rPr lang="zh-TW" altLang="en-US" dirty="0" smtClean="0">
                <a:solidFill>
                  <a:schemeClr val="bg2">
                    <a:lumMod val="25000"/>
                  </a:schemeClr>
                </a:solidFill>
                <a:latin typeface="微軟正黑體" pitchFamily="34" charset="-120"/>
                <a:ea typeface="微軟正黑體" pitchFamily="34" charset="-120"/>
              </a:rPr>
              <a:t>，其動靜開始備受關注。網民暱稱其為「國民老公」。也是</a:t>
            </a:r>
            <a:r>
              <a:rPr lang="en-US" altLang="zh-TW" dirty="0" smtClean="0">
                <a:solidFill>
                  <a:schemeClr val="bg2">
                    <a:lumMod val="25000"/>
                  </a:schemeClr>
                </a:solidFill>
                <a:latin typeface="微軟正黑體" pitchFamily="34" charset="-120"/>
                <a:ea typeface="微軟正黑體" pitchFamily="34" charset="-120"/>
              </a:rPr>
              <a:t>2015</a:t>
            </a:r>
            <a:r>
              <a:rPr lang="zh-TW" altLang="en-US" dirty="0" smtClean="0">
                <a:solidFill>
                  <a:schemeClr val="bg2">
                    <a:lumMod val="25000"/>
                  </a:schemeClr>
                </a:solidFill>
                <a:latin typeface="微軟正黑體" pitchFamily="34" charset="-120"/>
                <a:ea typeface="微軟正黑體" pitchFamily="34" charset="-120"/>
              </a:rPr>
              <a:t>年排行第一的網紅。</a:t>
            </a:r>
            <a:endParaRPr lang="en-US" altLang="zh-TW" dirty="0" smtClean="0">
              <a:solidFill>
                <a:schemeClr val="bg2">
                  <a:lumMod val="25000"/>
                </a:schemeClr>
              </a:solidFill>
              <a:latin typeface="微軟正黑體" pitchFamily="34" charset="-120"/>
              <a:ea typeface="微軟正黑體" pitchFamily="34" charset="-120"/>
            </a:endParaRPr>
          </a:p>
          <a:p>
            <a:pPr marL="265113" indent="-265113">
              <a:lnSpc>
                <a:spcPts val="2200"/>
              </a:lnSpc>
              <a:spcAft>
                <a:spcPts val="600"/>
              </a:spcAft>
              <a:buSzPct val="80000"/>
              <a:buFont typeface="Wingdings" pitchFamily="2" charset="2"/>
              <a:buChar char="l"/>
            </a:pPr>
            <a:r>
              <a:rPr lang="en-US" altLang="zh-CN" dirty="0" smtClean="0">
                <a:solidFill>
                  <a:schemeClr val="bg2">
                    <a:lumMod val="25000"/>
                  </a:schemeClr>
                </a:solidFill>
                <a:latin typeface="微軟正黑體" pitchFamily="34" charset="-120"/>
                <a:ea typeface="微軟正黑體" pitchFamily="34" charset="-120"/>
              </a:rPr>
              <a:t>2016</a:t>
            </a:r>
            <a:r>
              <a:rPr lang="zh-CN" altLang="en-US" dirty="0" smtClean="0">
                <a:solidFill>
                  <a:schemeClr val="bg2">
                    <a:lumMod val="25000"/>
                  </a:schemeClr>
                </a:solidFill>
                <a:latin typeface="微軟正黑體" pitchFamily="34" charset="-120"/>
                <a:ea typeface="微軟正黑體" pitchFamily="34" charset="-120"/>
              </a:rPr>
              <a:t>年</a:t>
            </a:r>
            <a:r>
              <a:rPr lang="en-US" altLang="zh-CN" dirty="0" smtClean="0">
                <a:solidFill>
                  <a:schemeClr val="bg2">
                    <a:lumMod val="25000"/>
                  </a:schemeClr>
                </a:solidFill>
                <a:latin typeface="微軟正黑體" pitchFamily="34" charset="-120"/>
                <a:ea typeface="微軟正黑體" pitchFamily="34" charset="-120"/>
              </a:rPr>
              <a:t>《</a:t>
            </a:r>
            <a:r>
              <a:rPr lang="zh-CN" altLang="en-US" dirty="0" smtClean="0">
                <a:solidFill>
                  <a:schemeClr val="bg2">
                    <a:lumMod val="25000"/>
                  </a:schemeClr>
                </a:solidFill>
                <a:latin typeface="微軟正黑體" pitchFamily="34" charset="-120"/>
                <a:ea typeface="微軟正黑體" pitchFamily="34" charset="-120"/>
              </a:rPr>
              <a:t>新财富</a:t>
            </a:r>
            <a:r>
              <a:rPr lang="en-US" altLang="zh-CN" dirty="0" smtClean="0">
                <a:solidFill>
                  <a:schemeClr val="bg2">
                    <a:lumMod val="25000"/>
                  </a:schemeClr>
                </a:solidFill>
                <a:latin typeface="微軟正黑體" pitchFamily="34" charset="-120"/>
                <a:ea typeface="微軟正黑體" pitchFamily="34" charset="-120"/>
              </a:rPr>
              <a:t>500</a:t>
            </a:r>
            <a:r>
              <a:rPr lang="zh-CN" altLang="en-US" dirty="0" smtClean="0">
                <a:solidFill>
                  <a:schemeClr val="bg2">
                    <a:lumMod val="25000"/>
                  </a:schemeClr>
                </a:solidFill>
                <a:latin typeface="微軟正黑體" pitchFamily="34" charset="-120"/>
                <a:ea typeface="微軟正黑體" pitchFamily="34" charset="-120"/>
              </a:rPr>
              <a:t>富人榜</a:t>
            </a:r>
            <a:r>
              <a:rPr lang="en-US" altLang="zh-CN" dirty="0" smtClean="0">
                <a:solidFill>
                  <a:schemeClr val="bg2">
                    <a:lumMod val="25000"/>
                  </a:schemeClr>
                </a:solidFill>
                <a:latin typeface="微軟正黑體" pitchFamily="34" charset="-120"/>
                <a:ea typeface="微軟正黑體" pitchFamily="34" charset="-120"/>
              </a:rPr>
              <a:t>》</a:t>
            </a:r>
            <a:r>
              <a:rPr lang="zh-CN" altLang="en-US" dirty="0" smtClean="0">
                <a:solidFill>
                  <a:schemeClr val="bg2">
                    <a:lumMod val="25000"/>
                  </a:schemeClr>
                </a:solidFill>
                <a:latin typeface="微軟正黑體" pitchFamily="34" charset="-120"/>
                <a:ea typeface="微軟正黑體" pitchFamily="34" charset="-120"/>
              </a:rPr>
              <a:t>万达集团董事长王健林、王思聪父子合计财富达人民币</a:t>
            </a:r>
            <a:r>
              <a:rPr lang="en-US" altLang="zh-CN" dirty="0" smtClean="0">
                <a:solidFill>
                  <a:schemeClr val="bg2">
                    <a:lumMod val="25000"/>
                  </a:schemeClr>
                </a:solidFill>
                <a:latin typeface="微軟正黑體" pitchFamily="34" charset="-120"/>
                <a:ea typeface="微軟正黑體" pitchFamily="34" charset="-120"/>
              </a:rPr>
              <a:t>1982.6</a:t>
            </a:r>
            <a:r>
              <a:rPr lang="zh-CN" altLang="en-US" dirty="0" smtClean="0">
                <a:solidFill>
                  <a:schemeClr val="bg2">
                    <a:lumMod val="25000"/>
                  </a:schemeClr>
                </a:solidFill>
                <a:latin typeface="微軟正黑體" pitchFamily="34" charset="-120"/>
                <a:ea typeface="微軟正黑體" pitchFamily="34" charset="-120"/>
              </a:rPr>
              <a:t>亿元，排名第一。</a:t>
            </a:r>
            <a:endParaRPr lang="en-US" altLang="zh-CN" dirty="0" smtClean="0">
              <a:solidFill>
                <a:schemeClr val="bg2">
                  <a:lumMod val="25000"/>
                </a:schemeClr>
              </a:solidFill>
              <a:latin typeface="微軟正黑體" pitchFamily="34" charset="-120"/>
              <a:ea typeface="微軟正黑體" pitchFamily="34" charset="-120"/>
            </a:endParaRPr>
          </a:p>
          <a:p>
            <a:pPr marL="265113" indent="-265113">
              <a:lnSpc>
                <a:spcPts val="2200"/>
              </a:lnSpc>
              <a:spcAft>
                <a:spcPts val="600"/>
              </a:spcAft>
              <a:buSzPct val="80000"/>
              <a:buFont typeface="Wingdings" pitchFamily="2" charset="2"/>
              <a:buChar char="l"/>
            </a:pPr>
            <a:r>
              <a:rPr lang="zh-TW" altLang="en-US" dirty="0" smtClean="0">
                <a:solidFill>
                  <a:schemeClr val="bg2">
                    <a:lumMod val="25000"/>
                  </a:schemeClr>
                </a:solidFill>
                <a:latin typeface="微軟正黑體" pitchFamily="34" charset="-120"/>
                <a:ea typeface="微軟正黑體" pitchFamily="34" charset="-120"/>
              </a:rPr>
              <a:t>微博粉絲達</a:t>
            </a:r>
            <a:r>
              <a:rPr lang="en-US" altLang="zh-TW" dirty="0" smtClean="0">
                <a:solidFill>
                  <a:schemeClr val="bg2">
                    <a:lumMod val="25000"/>
                  </a:schemeClr>
                </a:solidFill>
                <a:latin typeface="微軟正黑體" pitchFamily="34" charset="-120"/>
                <a:ea typeface="微軟正黑體" pitchFamily="34" charset="-120"/>
              </a:rPr>
              <a:t>20,818,885</a:t>
            </a:r>
            <a:r>
              <a:rPr lang="zh-TW" altLang="en-US" dirty="0" smtClean="0">
                <a:solidFill>
                  <a:schemeClr val="bg2">
                    <a:lumMod val="25000"/>
                  </a:schemeClr>
                </a:solidFill>
                <a:latin typeface="微軟正黑體" pitchFamily="34" charset="-120"/>
                <a:ea typeface="微軟正黑體" pitchFamily="34" charset="-120"/>
              </a:rPr>
              <a:t>人</a:t>
            </a:r>
            <a:endParaRPr lang="zh-TW" altLang="en-US"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smtClean="0"/>
              <a:t>自媒體</a:t>
            </a:r>
            <a:endParaRPr lang="zh-TW" altLang="en-US" sz="3200" dirty="0"/>
          </a:p>
        </p:txBody>
      </p:sp>
      <p:sp>
        <p:nvSpPr>
          <p:cNvPr id="3" name="文字方塊 2"/>
          <p:cNvSpPr txBox="1"/>
          <p:nvPr/>
        </p:nvSpPr>
        <p:spPr>
          <a:xfrm>
            <a:off x="1043608" y="1556792"/>
            <a:ext cx="7056784" cy="3323987"/>
          </a:xfrm>
          <a:prstGeom prst="rect">
            <a:avLst/>
          </a:prstGeom>
          <a:noFill/>
        </p:spPr>
        <p:txBody>
          <a:bodyPr wrap="square" rtlCol="0">
            <a:spAutoFit/>
          </a:bodyPr>
          <a:lstStyle/>
          <a:p>
            <a:pPr marL="273050" indent="-273050">
              <a:lnSpc>
                <a:spcPts val="2200"/>
              </a:lnSpc>
              <a:spcAft>
                <a:spcPts val="1800"/>
              </a:spcAft>
              <a:buSzPct val="80000"/>
              <a:buFont typeface="Wingdings" pitchFamily="2" charset="2"/>
              <a:buChar char="l"/>
            </a:pPr>
            <a:r>
              <a:rPr lang="zh-TW" altLang="en-US" sz="2000" dirty="0" smtClean="0">
                <a:solidFill>
                  <a:schemeClr val="bg2">
                    <a:lumMod val="25000"/>
                  </a:schemeClr>
                </a:solidFill>
                <a:latin typeface="+mj-ea"/>
                <a:ea typeface="+mj-ea"/>
              </a:rPr>
              <a:t>所謂自媒體就是</a:t>
            </a:r>
            <a:r>
              <a:rPr lang="zh-TW" altLang="zh-TW" sz="2000" dirty="0" smtClean="0">
                <a:solidFill>
                  <a:schemeClr val="bg2">
                    <a:lumMod val="25000"/>
                  </a:schemeClr>
                </a:solidFill>
                <a:latin typeface="+mj-ea"/>
                <a:ea typeface="+mj-ea"/>
              </a:rPr>
              <a:t>民</a:t>
            </a:r>
            <a:r>
              <a:rPr lang="zh-TW" altLang="en-US" sz="2000" dirty="0" smtClean="0">
                <a:solidFill>
                  <a:schemeClr val="bg2">
                    <a:lumMod val="25000"/>
                  </a:schemeClr>
                </a:solidFill>
                <a:latin typeface="+mj-ea"/>
                <a:ea typeface="+mj-ea"/>
              </a:rPr>
              <a:t>眾</a:t>
            </a:r>
            <a:r>
              <a:rPr lang="zh-TW" altLang="zh-TW" sz="2000" dirty="0" smtClean="0">
                <a:solidFill>
                  <a:schemeClr val="bg2">
                    <a:lumMod val="25000"/>
                  </a:schemeClr>
                </a:solidFill>
                <a:latin typeface="+mj-ea"/>
                <a:ea typeface="+mj-ea"/>
              </a:rPr>
              <a:t>用以發佈自己</a:t>
            </a:r>
            <a:r>
              <a:rPr lang="zh-TW" altLang="en-US" sz="2000" dirty="0" smtClean="0">
                <a:solidFill>
                  <a:schemeClr val="bg2">
                    <a:lumMod val="25000"/>
                  </a:schemeClr>
                </a:solidFill>
                <a:latin typeface="+mj-ea"/>
                <a:ea typeface="+mj-ea"/>
              </a:rPr>
              <a:t>親身所感、</a:t>
            </a:r>
            <a:r>
              <a:rPr lang="zh-TW" altLang="zh-TW" sz="2000" dirty="0" smtClean="0">
                <a:solidFill>
                  <a:schemeClr val="bg2">
                    <a:lumMod val="25000"/>
                  </a:schemeClr>
                </a:solidFill>
                <a:latin typeface="+mj-ea"/>
                <a:ea typeface="+mj-ea"/>
              </a:rPr>
              <a:t>親眼所見、親耳所聞事件的</a:t>
            </a:r>
            <a:r>
              <a:rPr lang="en-US" altLang="zh-TW" sz="2000" dirty="0" err="1" smtClean="0">
                <a:solidFill>
                  <a:schemeClr val="bg2">
                    <a:lumMod val="25000"/>
                  </a:schemeClr>
                </a:solidFill>
                <a:latin typeface="+mj-ea"/>
                <a:ea typeface="+mj-ea"/>
              </a:rPr>
              <a:t>載體</a:t>
            </a:r>
            <a:r>
              <a:rPr lang="zh-TW" altLang="zh-TW" sz="2000" dirty="0" smtClean="0">
                <a:solidFill>
                  <a:schemeClr val="bg2">
                    <a:lumMod val="25000"/>
                  </a:schemeClr>
                </a:solidFill>
                <a:latin typeface="+mj-ea"/>
                <a:ea typeface="+mj-ea"/>
              </a:rPr>
              <a:t>，如博客、微博、微信、論壇</a:t>
            </a:r>
            <a:r>
              <a:rPr lang="en-US" altLang="zh-TW" sz="2000" dirty="0" smtClean="0">
                <a:solidFill>
                  <a:schemeClr val="bg2">
                    <a:lumMod val="25000"/>
                  </a:schemeClr>
                </a:solidFill>
                <a:latin typeface="+mj-ea"/>
                <a:ea typeface="+mj-ea"/>
              </a:rPr>
              <a:t>/BBS</a:t>
            </a:r>
            <a:r>
              <a:rPr lang="zh-TW" altLang="zh-TW" sz="2000" dirty="0" smtClean="0">
                <a:solidFill>
                  <a:schemeClr val="bg2">
                    <a:lumMod val="25000"/>
                  </a:schemeClr>
                </a:solidFill>
                <a:latin typeface="+mj-ea"/>
                <a:ea typeface="+mj-ea"/>
              </a:rPr>
              <a:t>等網路社區。</a:t>
            </a:r>
            <a:r>
              <a:rPr lang="zh-TW" altLang="en-US" sz="2000" dirty="0" smtClean="0">
                <a:solidFill>
                  <a:schemeClr val="bg2">
                    <a:lumMod val="25000"/>
                  </a:schemeClr>
                </a:solidFill>
                <a:latin typeface="+mj-ea"/>
                <a:ea typeface="+mj-ea"/>
              </a:rPr>
              <a:t>有足夠的流量</a:t>
            </a:r>
            <a:r>
              <a:rPr lang="en-US" altLang="zh-TW" sz="2000" dirty="0" smtClean="0">
                <a:solidFill>
                  <a:schemeClr val="bg2">
                    <a:lumMod val="25000"/>
                  </a:schemeClr>
                </a:solidFill>
                <a:latin typeface="+mj-ea"/>
                <a:ea typeface="+mj-ea"/>
              </a:rPr>
              <a:t>/</a:t>
            </a:r>
            <a:r>
              <a:rPr lang="zh-TW" altLang="en-US" sz="2000" dirty="0" smtClean="0">
                <a:solidFill>
                  <a:schemeClr val="bg2">
                    <a:lumMod val="25000"/>
                  </a:schemeClr>
                </a:solidFill>
                <a:latin typeface="+mj-ea"/>
                <a:ea typeface="+mj-ea"/>
              </a:rPr>
              <a:t>關注就能發揮影響力。</a:t>
            </a:r>
            <a:endParaRPr lang="en-US" altLang="zh-TW" sz="2000" dirty="0" smtClean="0">
              <a:solidFill>
                <a:schemeClr val="bg2">
                  <a:lumMod val="25000"/>
                </a:schemeClr>
              </a:solidFill>
              <a:latin typeface="+mj-ea"/>
              <a:ea typeface="+mj-ea"/>
            </a:endParaRPr>
          </a:p>
          <a:p>
            <a:pPr marL="273050" indent="-273050">
              <a:lnSpc>
                <a:spcPts val="2200"/>
              </a:lnSpc>
              <a:spcAft>
                <a:spcPts val="1800"/>
              </a:spcAft>
              <a:buSzPct val="80000"/>
              <a:buFont typeface="Wingdings" pitchFamily="2" charset="2"/>
              <a:buChar char="l"/>
            </a:pPr>
            <a:r>
              <a:rPr lang="zh-TW" altLang="zh-TW" sz="2000" dirty="0" smtClean="0">
                <a:solidFill>
                  <a:schemeClr val="bg2">
                    <a:lumMod val="25000"/>
                  </a:schemeClr>
                </a:solidFill>
                <a:latin typeface="+mj-ea"/>
                <a:ea typeface="+mj-ea"/>
              </a:rPr>
              <a:t>自媒體表現形式多彩多樣，有爆料評論、心靈雞湯的，有社交活動、搭線兒相親的，還有求職招聘、小商品售賣的</a:t>
            </a:r>
            <a:r>
              <a:rPr lang="en-US" altLang="zh-TW" sz="2000" dirty="0" smtClean="0">
                <a:solidFill>
                  <a:schemeClr val="bg2">
                    <a:lumMod val="25000"/>
                  </a:schemeClr>
                </a:solidFill>
                <a:latin typeface="+mj-ea"/>
                <a:ea typeface="+mj-ea"/>
              </a:rPr>
              <a:t>…</a:t>
            </a:r>
          </a:p>
          <a:p>
            <a:pPr marL="273050" indent="-273050">
              <a:lnSpc>
                <a:spcPts val="2200"/>
              </a:lnSpc>
              <a:spcAft>
                <a:spcPts val="1800"/>
              </a:spcAft>
              <a:buSzPct val="80000"/>
              <a:buFont typeface="Wingdings" pitchFamily="2" charset="2"/>
              <a:buChar char="l"/>
            </a:pPr>
            <a:r>
              <a:rPr lang="zh-TW" altLang="zh-TW" sz="2000" dirty="0" smtClean="0">
                <a:solidFill>
                  <a:schemeClr val="bg2">
                    <a:lumMod val="25000"/>
                  </a:schemeClr>
                </a:solidFill>
                <a:latin typeface="+mj-ea"/>
                <a:ea typeface="+mj-ea"/>
              </a:rPr>
              <a:t>自媒體覆蓋行業五花八門，有</a:t>
            </a:r>
            <a:r>
              <a:rPr lang="en-US" altLang="zh-TW" sz="2000" dirty="0" smtClean="0">
                <a:solidFill>
                  <a:schemeClr val="bg2">
                    <a:lumMod val="25000"/>
                  </a:schemeClr>
                </a:solidFill>
                <a:latin typeface="+mj-ea"/>
                <a:ea typeface="+mj-ea"/>
              </a:rPr>
              <a:t>IT</a:t>
            </a:r>
            <a:r>
              <a:rPr lang="zh-TW" altLang="zh-TW" sz="2000" dirty="0" smtClean="0">
                <a:solidFill>
                  <a:schemeClr val="bg2">
                    <a:lumMod val="25000"/>
                  </a:schemeClr>
                </a:solidFill>
                <a:latin typeface="+mj-ea"/>
                <a:ea typeface="+mj-ea"/>
              </a:rPr>
              <a:t>互聯網、娛樂八卦，還有實體產業、汽車工程的</a:t>
            </a:r>
            <a:r>
              <a:rPr lang="en-US" altLang="zh-TW" sz="2000" dirty="0" smtClean="0">
                <a:solidFill>
                  <a:schemeClr val="bg2">
                    <a:lumMod val="25000"/>
                  </a:schemeClr>
                </a:solidFill>
                <a:latin typeface="+mj-ea"/>
                <a:ea typeface="+mj-ea"/>
              </a:rPr>
              <a:t>…</a:t>
            </a:r>
          </a:p>
          <a:p>
            <a:pPr marL="273050" indent="-273050">
              <a:lnSpc>
                <a:spcPts val="2200"/>
              </a:lnSpc>
              <a:spcAft>
                <a:spcPts val="1800"/>
              </a:spcAft>
              <a:buSzPct val="80000"/>
              <a:buFont typeface="Wingdings" pitchFamily="2" charset="2"/>
              <a:buChar char="l"/>
            </a:pPr>
            <a:r>
              <a:rPr lang="zh-TW" altLang="zh-TW" sz="2000" dirty="0" smtClean="0">
                <a:solidFill>
                  <a:schemeClr val="bg2">
                    <a:lumMod val="25000"/>
                  </a:schemeClr>
                </a:solidFill>
                <a:latin typeface="+mj-ea"/>
                <a:ea typeface="+mj-ea"/>
              </a:rPr>
              <a:t>自媒體最大的價值在於它的獨特性和專注性，做自媒體一定要形成自己的特色</a:t>
            </a:r>
            <a:r>
              <a:rPr lang="zh-TW" altLang="en-US" sz="2000" dirty="0" smtClean="0">
                <a:solidFill>
                  <a:schemeClr val="bg2">
                    <a:lumMod val="25000"/>
                  </a:schemeClr>
                </a:solidFill>
                <a:latin typeface="+mj-ea"/>
                <a:ea typeface="+mj-ea"/>
              </a:rPr>
              <a:t>。</a:t>
            </a:r>
            <a:endParaRPr lang="zh-TW" altLang="zh-TW" sz="2000" dirty="0">
              <a:solidFill>
                <a:schemeClr val="bg2">
                  <a:lumMod val="25000"/>
                </a:schemeClr>
              </a:solidFill>
              <a:latin typeface="+mj-ea"/>
              <a:ea typeface="+mj-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99592" y="1662524"/>
            <a:ext cx="7272808" cy="37087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0850" marR="0" lvl="0" indent="-450850" algn="l" defTabSz="914400" rtl="0" eaLnBrk="1" fontAlgn="base" latinLnBrk="0" hangingPunct="1">
              <a:lnSpc>
                <a:spcPts val="2200"/>
              </a:lnSpc>
              <a:spcBef>
                <a:spcPct val="0"/>
              </a:spcBef>
              <a:spcAft>
                <a:spcPts val="1200"/>
              </a:spcAft>
              <a:buClrTx/>
              <a:buSzTx/>
              <a:buFontTx/>
              <a:buNone/>
              <a:tabLst/>
            </a:pPr>
            <a:r>
              <a:rPr kumimoji="1" lang="en-US" altLang="zh-TW" sz="2000" i="0" u="none" strike="noStrike" cap="none" normalizeH="0" baseline="0" dirty="0" smtClean="0">
                <a:ln>
                  <a:noFill/>
                </a:ln>
                <a:solidFill>
                  <a:schemeClr val="bg2">
                    <a:lumMod val="25000"/>
                  </a:schemeClr>
                </a:solidFill>
                <a:effectLst/>
                <a:latin typeface="+mj-ea"/>
                <a:ea typeface="+mj-ea"/>
                <a:cs typeface="Arial" pitchFamily="34" charset="0"/>
              </a:rPr>
              <a:t>1</a:t>
            </a:r>
            <a:r>
              <a:rPr kumimoji="1" lang="zh-TW" altLang="en-US" sz="2000" i="0" u="none" strike="noStrike" cap="none" normalizeH="0" baseline="0" dirty="0" smtClean="0">
                <a:ln>
                  <a:noFill/>
                </a:ln>
                <a:solidFill>
                  <a:schemeClr val="bg2">
                    <a:lumMod val="25000"/>
                  </a:schemeClr>
                </a:solidFill>
                <a:effectLst/>
                <a:latin typeface="+mj-ea"/>
                <a:ea typeface="+mj-ea"/>
                <a:cs typeface="Arial" pitchFamily="34" charset="0"/>
              </a:rPr>
              <a:t>，微信公眾平臺</a:t>
            </a:r>
            <a:r>
              <a:rPr kumimoji="1" lang="en-US" altLang="zh-TW" sz="2000" i="0" u="none" strike="noStrike" cap="none" normalizeH="0" baseline="0" dirty="0" smtClean="0">
                <a:ln>
                  <a:noFill/>
                </a:ln>
                <a:solidFill>
                  <a:schemeClr val="bg2">
                    <a:lumMod val="25000"/>
                  </a:schemeClr>
                </a:solidFill>
                <a:effectLst/>
                <a:latin typeface="+mj-ea"/>
                <a:ea typeface="+mj-ea"/>
                <a:cs typeface="Arial" pitchFamily="34" charset="0"/>
                <a:hlinkClick r:id="rId2"/>
              </a:rPr>
              <a:t>https://mp.weixin.qq.com</a:t>
            </a:r>
            <a:endParaRPr kumimoji="1" lang="en-US" altLang="zh-TW" sz="2000" i="0" u="none" strike="noStrike" cap="none" normalizeH="0" baseline="0" dirty="0" smtClean="0">
              <a:ln>
                <a:noFill/>
              </a:ln>
              <a:solidFill>
                <a:schemeClr val="bg2">
                  <a:lumMod val="25000"/>
                </a:schemeClr>
              </a:solidFill>
              <a:effectLst/>
              <a:latin typeface="+mj-ea"/>
              <a:ea typeface="+mj-ea"/>
              <a:cs typeface="新細明體" pitchFamily="18" charset="-120"/>
            </a:endParaRPr>
          </a:p>
          <a:p>
            <a:pPr marL="450850" marR="0" lvl="0" indent="-450850" algn="l" defTabSz="914400" rtl="0" eaLnBrk="0" fontAlgn="base" latinLnBrk="0" hangingPunct="0">
              <a:lnSpc>
                <a:spcPts val="2200"/>
              </a:lnSpc>
              <a:spcBef>
                <a:spcPct val="0"/>
              </a:spcBef>
              <a:spcAft>
                <a:spcPts val="1200"/>
              </a:spcAft>
              <a:buClrTx/>
              <a:buSzTx/>
              <a:buFontTx/>
              <a:buNone/>
              <a:tabLst/>
            </a:pPr>
            <a:r>
              <a:rPr kumimoji="1" lang="en-US" altLang="zh-TW" sz="2000" i="0" u="none" strike="noStrike" cap="none" normalizeH="0" baseline="0" dirty="0" smtClean="0">
                <a:ln>
                  <a:noFill/>
                </a:ln>
                <a:solidFill>
                  <a:schemeClr val="bg2">
                    <a:lumMod val="25000"/>
                  </a:schemeClr>
                </a:solidFill>
                <a:effectLst/>
                <a:latin typeface="+mj-ea"/>
                <a:ea typeface="+mj-ea"/>
                <a:cs typeface="Arial" pitchFamily="34" charset="0"/>
              </a:rPr>
              <a:t>2</a:t>
            </a:r>
            <a:r>
              <a:rPr kumimoji="1" lang="zh-TW" altLang="en-US" sz="2000" i="0" u="none" strike="noStrike" cap="none" normalizeH="0" baseline="0" dirty="0" smtClean="0">
                <a:ln>
                  <a:noFill/>
                </a:ln>
                <a:solidFill>
                  <a:schemeClr val="bg2">
                    <a:lumMod val="25000"/>
                  </a:schemeClr>
                </a:solidFill>
                <a:effectLst/>
                <a:latin typeface="+mj-ea"/>
                <a:ea typeface="+mj-ea"/>
                <a:cs typeface="Arial" pitchFamily="34" charset="0"/>
              </a:rPr>
              <a:t>，米聊訂閱發佈平臺</a:t>
            </a:r>
            <a:r>
              <a:rPr kumimoji="1" lang="en-US" altLang="zh-TW" sz="2000" i="0" u="none" strike="noStrike" cap="none" normalizeH="0" baseline="0" dirty="0" smtClean="0">
                <a:ln>
                  <a:noFill/>
                </a:ln>
                <a:solidFill>
                  <a:schemeClr val="bg2">
                    <a:lumMod val="25000"/>
                  </a:schemeClr>
                </a:solidFill>
                <a:effectLst/>
                <a:latin typeface="+mj-ea"/>
                <a:ea typeface="+mj-ea"/>
                <a:cs typeface="Arial" pitchFamily="34" charset="0"/>
                <a:hlinkClick r:id="rId3"/>
              </a:rPr>
              <a:t>http://vip.miliao.com/</a:t>
            </a:r>
            <a:endParaRPr kumimoji="1" lang="en-US" altLang="zh-TW" sz="2000" i="0" u="none" strike="noStrike" cap="none" normalizeH="0" baseline="0" dirty="0" smtClean="0">
              <a:ln>
                <a:noFill/>
              </a:ln>
              <a:solidFill>
                <a:schemeClr val="bg2">
                  <a:lumMod val="25000"/>
                </a:schemeClr>
              </a:solidFill>
              <a:effectLst/>
              <a:latin typeface="+mj-ea"/>
              <a:ea typeface="+mj-ea"/>
              <a:cs typeface="新細明體" pitchFamily="18" charset="-120"/>
            </a:endParaRPr>
          </a:p>
          <a:p>
            <a:pPr marL="450850" marR="0" lvl="0" indent="-450850" algn="l" defTabSz="914400" rtl="0" eaLnBrk="0" fontAlgn="base" latinLnBrk="0" hangingPunct="0">
              <a:lnSpc>
                <a:spcPts val="2200"/>
              </a:lnSpc>
              <a:spcBef>
                <a:spcPct val="0"/>
              </a:spcBef>
              <a:spcAft>
                <a:spcPts val="1200"/>
              </a:spcAft>
              <a:buClrTx/>
              <a:buSzTx/>
              <a:buFontTx/>
              <a:buNone/>
              <a:tabLst/>
            </a:pPr>
            <a:r>
              <a:rPr kumimoji="1" lang="en-US" altLang="zh-TW" sz="2000" i="0" u="none" strike="noStrike" cap="none" normalizeH="0" baseline="0" dirty="0" smtClean="0">
                <a:ln>
                  <a:noFill/>
                </a:ln>
                <a:solidFill>
                  <a:schemeClr val="bg2">
                    <a:lumMod val="25000"/>
                  </a:schemeClr>
                </a:solidFill>
                <a:effectLst/>
                <a:latin typeface="+mj-ea"/>
                <a:ea typeface="+mj-ea"/>
                <a:cs typeface="Arial" pitchFamily="34" charset="0"/>
              </a:rPr>
              <a:t>3</a:t>
            </a:r>
            <a:r>
              <a:rPr kumimoji="1" lang="zh-TW" altLang="en-US" sz="2000" i="0" u="none" strike="noStrike" cap="none" normalizeH="0" baseline="0" dirty="0" smtClean="0">
                <a:ln>
                  <a:noFill/>
                </a:ln>
                <a:solidFill>
                  <a:schemeClr val="bg2">
                    <a:lumMod val="25000"/>
                  </a:schemeClr>
                </a:solidFill>
                <a:effectLst/>
                <a:latin typeface="+mj-ea"/>
                <a:ea typeface="+mj-ea"/>
                <a:cs typeface="Arial" pitchFamily="34" charset="0"/>
              </a:rPr>
              <a:t>，搜狐新聞自媒體平臺</a:t>
            </a:r>
            <a:r>
              <a:rPr kumimoji="1" lang="en-US" altLang="zh-TW" sz="2000" i="0" u="none" strike="noStrike" cap="none" normalizeH="0" baseline="0" dirty="0" smtClean="0">
                <a:ln>
                  <a:noFill/>
                </a:ln>
                <a:solidFill>
                  <a:schemeClr val="bg2">
                    <a:lumMod val="25000"/>
                  </a:schemeClr>
                </a:solidFill>
                <a:effectLst/>
                <a:latin typeface="+mj-ea"/>
                <a:ea typeface="+mj-ea"/>
                <a:cs typeface="Arial" pitchFamily="34" charset="0"/>
                <a:hlinkClick r:id="rId4"/>
              </a:rPr>
              <a:t>http://mp.k.sohu.com/server/openquicklogin.jsp</a:t>
            </a:r>
            <a:endParaRPr kumimoji="1" lang="en-US" altLang="zh-TW" sz="2000" i="0" u="none" strike="noStrike" cap="none" normalizeH="0" baseline="0" dirty="0" smtClean="0">
              <a:ln>
                <a:noFill/>
              </a:ln>
              <a:solidFill>
                <a:schemeClr val="bg2">
                  <a:lumMod val="25000"/>
                </a:schemeClr>
              </a:solidFill>
              <a:effectLst/>
              <a:latin typeface="+mj-ea"/>
              <a:ea typeface="+mj-ea"/>
              <a:cs typeface="新細明體" pitchFamily="18" charset="-120"/>
            </a:endParaRPr>
          </a:p>
          <a:p>
            <a:pPr marL="450850" marR="0" lvl="0" indent="-450850" algn="l" defTabSz="914400" rtl="0" eaLnBrk="0" fontAlgn="base" latinLnBrk="0" hangingPunct="0">
              <a:lnSpc>
                <a:spcPts val="2200"/>
              </a:lnSpc>
              <a:spcBef>
                <a:spcPct val="0"/>
              </a:spcBef>
              <a:spcAft>
                <a:spcPts val="1200"/>
              </a:spcAft>
              <a:buClrTx/>
              <a:buSzTx/>
              <a:buFontTx/>
              <a:buNone/>
              <a:tabLst/>
            </a:pPr>
            <a:r>
              <a:rPr kumimoji="1" lang="en-US" altLang="zh-TW" sz="2000" i="0" u="none" strike="noStrike" cap="none" normalizeH="0" baseline="0" dirty="0" smtClean="0">
                <a:ln>
                  <a:noFill/>
                </a:ln>
                <a:solidFill>
                  <a:schemeClr val="bg2">
                    <a:lumMod val="25000"/>
                  </a:schemeClr>
                </a:solidFill>
                <a:effectLst/>
                <a:latin typeface="+mj-ea"/>
                <a:ea typeface="+mj-ea"/>
                <a:cs typeface="Arial" pitchFamily="34" charset="0"/>
              </a:rPr>
              <a:t>4</a:t>
            </a:r>
            <a:r>
              <a:rPr kumimoji="1" lang="zh-TW" altLang="en-US" sz="2000" i="0" u="none" strike="noStrike" cap="none" normalizeH="0" baseline="0" dirty="0" smtClean="0">
                <a:ln>
                  <a:noFill/>
                </a:ln>
                <a:solidFill>
                  <a:schemeClr val="bg2">
                    <a:lumMod val="25000"/>
                  </a:schemeClr>
                </a:solidFill>
                <a:effectLst/>
                <a:latin typeface="+mj-ea"/>
                <a:ea typeface="+mj-ea"/>
                <a:cs typeface="Arial" pitchFamily="34" charset="0"/>
              </a:rPr>
              <a:t>，網易新聞媒體開放平臺</a:t>
            </a:r>
            <a:r>
              <a:rPr kumimoji="1" lang="en-US" altLang="zh-TW" sz="2000" i="0" u="none" strike="noStrike" cap="none" normalizeH="0" baseline="0" dirty="0" smtClean="0">
                <a:ln>
                  <a:noFill/>
                </a:ln>
                <a:solidFill>
                  <a:schemeClr val="bg2">
                    <a:lumMod val="25000"/>
                  </a:schemeClr>
                </a:solidFill>
                <a:effectLst/>
                <a:latin typeface="+mj-ea"/>
                <a:ea typeface="+mj-ea"/>
                <a:cs typeface="Arial" pitchFamily="34" charset="0"/>
                <a:hlinkClick r:id="rId5"/>
              </a:rPr>
              <a:t>http://open.m.163.com/</a:t>
            </a:r>
            <a:endParaRPr kumimoji="1" lang="en-US" altLang="zh-TW" sz="2000" i="0" u="none" strike="noStrike" cap="none" normalizeH="0" baseline="0" dirty="0" smtClean="0">
              <a:ln>
                <a:noFill/>
              </a:ln>
              <a:solidFill>
                <a:schemeClr val="bg2">
                  <a:lumMod val="25000"/>
                </a:schemeClr>
              </a:solidFill>
              <a:effectLst/>
              <a:latin typeface="+mj-ea"/>
              <a:ea typeface="+mj-ea"/>
              <a:cs typeface="新細明體" pitchFamily="18" charset="-120"/>
            </a:endParaRPr>
          </a:p>
          <a:p>
            <a:pPr marL="450850" marR="0" lvl="0" indent="-450850" algn="l" defTabSz="914400" rtl="0" eaLnBrk="0" fontAlgn="base" latinLnBrk="0" hangingPunct="0">
              <a:lnSpc>
                <a:spcPts val="2200"/>
              </a:lnSpc>
              <a:spcBef>
                <a:spcPct val="0"/>
              </a:spcBef>
              <a:spcAft>
                <a:spcPts val="1200"/>
              </a:spcAft>
              <a:buClrTx/>
              <a:buSzTx/>
              <a:buFontTx/>
              <a:buNone/>
              <a:tabLst/>
            </a:pPr>
            <a:r>
              <a:rPr kumimoji="1" lang="en-US" altLang="zh-TW" sz="2000" i="0" u="none" strike="noStrike" cap="none" normalizeH="0" baseline="0" dirty="0" smtClean="0">
                <a:ln>
                  <a:noFill/>
                </a:ln>
                <a:solidFill>
                  <a:schemeClr val="bg2">
                    <a:lumMod val="25000"/>
                  </a:schemeClr>
                </a:solidFill>
                <a:effectLst/>
                <a:latin typeface="+mj-ea"/>
                <a:ea typeface="+mj-ea"/>
                <a:cs typeface="Arial" pitchFamily="34" charset="0"/>
              </a:rPr>
              <a:t>5</a:t>
            </a:r>
            <a:r>
              <a:rPr kumimoji="1" lang="zh-TW" altLang="en-US" sz="2000" i="0" u="none" strike="noStrike" cap="none" normalizeH="0" baseline="0" dirty="0" smtClean="0">
                <a:ln>
                  <a:noFill/>
                </a:ln>
                <a:solidFill>
                  <a:schemeClr val="bg2">
                    <a:lumMod val="25000"/>
                  </a:schemeClr>
                </a:solidFill>
                <a:effectLst/>
                <a:latin typeface="+mj-ea"/>
                <a:ea typeface="+mj-ea"/>
                <a:cs typeface="Arial" pitchFamily="34" charset="0"/>
              </a:rPr>
              <a:t>，網易雲閱讀開放平臺</a:t>
            </a:r>
            <a:r>
              <a:rPr kumimoji="1" lang="en-US" altLang="zh-TW" sz="2000" i="0" u="none" strike="noStrike" cap="none" normalizeH="0" baseline="0" dirty="0" smtClean="0">
                <a:ln>
                  <a:noFill/>
                </a:ln>
                <a:solidFill>
                  <a:schemeClr val="bg2">
                    <a:lumMod val="25000"/>
                  </a:schemeClr>
                </a:solidFill>
                <a:effectLst/>
                <a:latin typeface="+mj-ea"/>
                <a:ea typeface="+mj-ea"/>
                <a:cs typeface="Arial" pitchFamily="34" charset="0"/>
                <a:hlinkClick r:id="rId6"/>
              </a:rPr>
              <a:t>http://open.yuedu.163.com/</a:t>
            </a:r>
            <a:endParaRPr kumimoji="1" lang="en-US" altLang="zh-TW" sz="2000" i="0" u="none" strike="noStrike" cap="none" normalizeH="0" baseline="0" dirty="0" smtClean="0">
              <a:ln>
                <a:noFill/>
              </a:ln>
              <a:solidFill>
                <a:schemeClr val="bg2">
                  <a:lumMod val="25000"/>
                </a:schemeClr>
              </a:solidFill>
              <a:effectLst/>
              <a:latin typeface="+mj-ea"/>
              <a:ea typeface="+mj-ea"/>
              <a:cs typeface="新細明體" pitchFamily="18" charset="-120"/>
            </a:endParaRPr>
          </a:p>
          <a:p>
            <a:pPr marL="450850" marR="0" lvl="0" indent="-450850" algn="l" defTabSz="914400" rtl="0" eaLnBrk="0" fontAlgn="base" latinLnBrk="0" hangingPunct="0">
              <a:lnSpc>
                <a:spcPts val="2200"/>
              </a:lnSpc>
              <a:spcBef>
                <a:spcPct val="0"/>
              </a:spcBef>
              <a:spcAft>
                <a:spcPts val="1200"/>
              </a:spcAft>
              <a:buClrTx/>
              <a:buSzTx/>
              <a:buFontTx/>
              <a:buNone/>
              <a:tabLst/>
            </a:pPr>
            <a:r>
              <a:rPr kumimoji="1" lang="en-US" altLang="zh-TW" sz="2000" i="0" u="none" strike="noStrike" cap="none" normalizeH="0" baseline="0" dirty="0" smtClean="0">
                <a:ln>
                  <a:noFill/>
                </a:ln>
                <a:solidFill>
                  <a:schemeClr val="bg2">
                    <a:lumMod val="25000"/>
                  </a:schemeClr>
                </a:solidFill>
                <a:effectLst/>
                <a:latin typeface="+mj-ea"/>
                <a:ea typeface="+mj-ea"/>
                <a:cs typeface="Arial" pitchFamily="34" charset="0"/>
              </a:rPr>
              <a:t>6</a:t>
            </a:r>
            <a:r>
              <a:rPr kumimoji="1" lang="zh-TW" altLang="en-US" sz="2000" i="0" u="none" strike="noStrike" cap="none" normalizeH="0" baseline="0" dirty="0" smtClean="0">
                <a:ln>
                  <a:noFill/>
                </a:ln>
                <a:solidFill>
                  <a:schemeClr val="bg2">
                    <a:lumMod val="25000"/>
                  </a:schemeClr>
                </a:solidFill>
                <a:effectLst/>
                <a:latin typeface="+mj-ea"/>
                <a:ea typeface="+mj-ea"/>
                <a:cs typeface="Arial" pitchFamily="34" charset="0"/>
              </a:rPr>
              <a:t>，</a:t>
            </a:r>
            <a:r>
              <a:rPr kumimoji="1" lang="en-US" altLang="zh-TW" sz="2000" i="0" u="none" strike="noStrike" cap="none" normalizeH="0" baseline="0" dirty="0" smtClean="0">
                <a:ln>
                  <a:noFill/>
                </a:ln>
                <a:solidFill>
                  <a:schemeClr val="bg2">
                    <a:lumMod val="25000"/>
                  </a:schemeClr>
                </a:solidFill>
                <a:effectLst/>
                <a:latin typeface="+mj-ea"/>
                <a:ea typeface="+mj-ea"/>
                <a:cs typeface="Arial" pitchFamily="34" charset="0"/>
              </a:rPr>
              <a:t>360</a:t>
            </a:r>
            <a:r>
              <a:rPr kumimoji="1" lang="zh-TW" altLang="en-US" sz="2000" i="0" u="none" strike="noStrike" cap="none" normalizeH="0" baseline="0" dirty="0" smtClean="0">
                <a:ln>
                  <a:noFill/>
                </a:ln>
                <a:solidFill>
                  <a:schemeClr val="bg2">
                    <a:lumMod val="25000"/>
                  </a:schemeClr>
                </a:solidFill>
                <a:effectLst/>
                <a:latin typeface="+mj-ea"/>
                <a:ea typeface="+mj-ea"/>
                <a:cs typeface="Arial" pitchFamily="34" charset="0"/>
              </a:rPr>
              <a:t>自媒體平臺 </a:t>
            </a:r>
            <a:r>
              <a:rPr kumimoji="1" lang="en-US" altLang="zh-TW" sz="2000" i="0" u="none" strike="noStrike" cap="none" normalizeH="0" baseline="0" dirty="0" smtClean="0">
                <a:ln>
                  <a:noFill/>
                </a:ln>
                <a:solidFill>
                  <a:schemeClr val="bg2">
                    <a:lumMod val="25000"/>
                  </a:schemeClr>
                </a:solidFill>
                <a:effectLst/>
                <a:latin typeface="+mj-ea"/>
                <a:ea typeface="+mj-ea"/>
                <a:cs typeface="Arial" pitchFamily="34" charset="0"/>
                <a:hlinkClick r:id="rId7"/>
              </a:rPr>
              <a:t>http://wemedia.so.com/</a:t>
            </a:r>
            <a:endParaRPr kumimoji="1" lang="en-US" altLang="zh-TW" sz="2000" i="0" u="none" strike="noStrike" cap="none" normalizeH="0" baseline="0" dirty="0" smtClean="0">
              <a:ln>
                <a:noFill/>
              </a:ln>
              <a:solidFill>
                <a:schemeClr val="bg2">
                  <a:lumMod val="25000"/>
                </a:schemeClr>
              </a:solidFill>
              <a:effectLst/>
              <a:latin typeface="+mj-ea"/>
              <a:ea typeface="+mj-ea"/>
              <a:cs typeface="新細明體" pitchFamily="18" charset="-120"/>
            </a:endParaRPr>
          </a:p>
          <a:p>
            <a:pPr marL="450850" marR="0" lvl="0" indent="-450850" algn="l" defTabSz="914400" rtl="0" eaLnBrk="0" fontAlgn="base" latinLnBrk="0" hangingPunct="0">
              <a:lnSpc>
                <a:spcPts val="2200"/>
              </a:lnSpc>
              <a:spcBef>
                <a:spcPct val="0"/>
              </a:spcBef>
              <a:spcAft>
                <a:spcPts val="1200"/>
              </a:spcAft>
              <a:buClrTx/>
              <a:buSzTx/>
              <a:buFontTx/>
              <a:buNone/>
              <a:tabLst/>
            </a:pPr>
            <a:r>
              <a:rPr kumimoji="1" lang="en-US" altLang="zh-TW" sz="2000" i="0" u="none" strike="noStrike" cap="none" normalizeH="0" baseline="0" dirty="0" smtClean="0">
                <a:ln>
                  <a:noFill/>
                </a:ln>
                <a:solidFill>
                  <a:schemeClr val="bg2">
                    <a:lumMod val="25000"/>
                  </a:schemeClr>
                </a:solidFill>
                <a:effectLst/>
                <a:latin typeface="+mj-ea"/>
                <a:ea typeface="+mj-ea"/>
                <a:cs typeface="Arial" pitchFamily="34" charset="0"/>
              </a:rPr>
              <a:t>7</a:t>
            </a:r>
            <a:r>
              <a:rPr kumimoji="1" lang="zh-TW" altLang="en-US" sz="2000" i="0" u="none" strike="noStrike" cap="none" normalizeH="0" baseline="0" dirty="0" smtClean="0">
                <a:ln>
                  <a:noFill/>
                </a:ln>
                <a:solidFill>
                  <a:schemeClr val="bg2">
                    <a:lumMod val="25000"/>
                  </a:schemeClr>
                </a:solidFill>
                <a:effectLst/>
                <a:latin typeface="+mj-ea"/>
                <a:ea typeface="+mj-ea"/>
                <a:cs typeface="Arial" pitchFamily="34" charset="0"/>
              </a:rPr>
              <a:t>，百度百家自媒體平臺 </a:t>
            </a:r>
            <a:r>
              <a:rPr kumimoji="1" lang="en-US" altLang="zh-TW" sz="2000" i="0" u="none" strike="noStrike" cap="none" normalizeH="0" baseline="0" dirty="0" smtClean="0">
                <a:ln>
                  <a:noFill/>
                </a:ln>
                <a:solidFill>
                  <a:schemeClr val="bg2">
                    <a:lumMod val="25000"/>
                  </a:schemeClr>
                </a:solidFill>
                <a:effectLst/>
                <a:latin typeface="+mj-ea"/>
                <a:ea typeface="+mj-ea"/>
                <a:cs typeface="Arial" pitchFamily="34" charset="0"/>
                <a:hlinkClick r:id="rId8"/>
              </a:rPr>
              <a:t>http://baijia.baidu.com/</a:t>
            </a:r>
            <a:endParaRPr kumimoji="1" lang="en-US" altLang="zh-TW" sz="2000" i="0" u="none" strike="noStrike" cap="none" normalizeH="0" baseline="0" dirty="0" smtClean="0">
              <a:ln>
                <a:noFill/>
              </a:ln>
              <a:solidFill>
                <a:schemeClr val="bg2">
                  <a:lumMod val="25000"/>
                </a:schemeClr>
              </a:solidFill>
              <a:effectLst/>
              <a:latin typeface="+mj-ea"/>
              <a:ea typeface="+mj-ea"/>
              <a:cs typeface="新細明體" pitchFamily="18" charset="-120"/>
            </a:endParaRPr>
          </a:p>
          <a:p>
            <a:pPr marL="450850" marR="0" lvl="0" indent="-450850" algn="l" defTabSz="914400" rtl="0" eaLnBrk="0" fontAlgn="base" latinLnBrk="0" hangingPunct="0">
              <a:lnSpc>
                <a:spcPts val="2200"/>
              </a:lnSpc>
              <a:spcBef>
                <a:spcPct val="0"/>
              </a:spcBef>
              <a:spcAft>
                <a:spcPts val="1200"/>
              </a:spcAft>
              <a:buClrTx/>
              <a:buSzTx/>
              <a:buFontTx/>
              <a:buNone/>
              <a:tabLst/>
            </a:pPr>
            <a:r>
              <a:rPr kumimoji="1" lang="en-US" altLang="zh-TW" sz="2000" i="0" u="none" strike="noStrike" cap="none" normalizeH="0" baseline="0" dirty="0" smtClean="0">
                <a:ln>
                  <a:noFill/>
                </a:ln>
                <a:solidFill>
                  <a:schemeClr val="bg2">
                    <a:lumMod val="25000"/>
                  </a:schemeClr>
                </a:solidFill>
                <a:effectLst/>
                <a:latin typeface="+mj-ea"/>
                <a:ea typeface="+mj-ea"/>
                <a:cs typeface="Arial" pitchFamily="34" charset="0"/>
              </a:rPr>
              <a:t>8</a:t>
            </a:r>
            <a:r>
              <a:rPr kumimoji="1" lang="zh-TW" altLang="en-US" sz="2000" i="0" u="none" strike="noStrike" cap="none" normalizeH="0" baseline="0" dirty="0" smtClean="0">
                <a:ln>
                  <a:noFill/>
                </a:ln>
                <a:solidFill>
                  <a:schemeClr val="bg2">
                    <a:lumMod val="25000"/>
                  </a:schemeClr>
                </a:solidFill>
                <a:effectLst/>
                <a:latin typeface="+mj-ea"/>
                <a:ea typeface="+mj-ea"/>
                <a:cs typeface="Arial" pitchFamily="34" charset="0"/>
              </a:rPr>
              <a:t>，今日頭條媒體平臺 </a:t>
            </a:r>
            <a:r>
              <a:rPr kumimoji="1" lang="en-US" altLang="zh-TW" sz="2000" i="0" u="none" strike="noStrike" cap="none" normalizeH="0" baseline="0" dirty="0" smtClean="0">
                <a:ln>
                  <a:noFill/>
                </a:ln>
                <a:solidFill>
                  <a:schemeClr val="bg2">
                    <a:lumMod val="25000"/>
                  </a:schemeClr>
                </a:solidFill>
                <a:effectLst/>
                <a:latin typeface="+mj-ea"/>
                <a:ea typeface="+mj-ea"/>
                <a:cs typeface="Arial" pitchFamily="34" charset="0"/>
                <a:hlinkClick r:id="rId9"/>
              </a:rPr>
              <a:t>http://mp.toutiao.com/</a:t>
            </a:r>
            <a:endParaRPr kumimoji="1" lang="en-US" altLang="zh-TW" sz="2000" i="0" u="none" strike="noStrike" cap="none" normalizeH="0" baseline="0" dirty="0" smtClean="0">
              <a:ln>
                <a:noFill/>
              </a:ln>
              <a:solidFill>
                <a:schemeClr val="bg2">
                  <a:lumMod val="25000"/>
                </a:schemeClr>
              </a:solidFill>
              <a:effectLst/>
              <a:latin typeface="+mj-ea"/>
              <a:ea typeface="+mj-ea"/>
              <a:cs typeface="新細明體" pitchFamily="18" charset="-120"/>
            </a:endParaRPr>
          </a:p>
        </p:txBody>
      </p:sp>
      <p:sp>
        <p:nvSpPr>
          <p:cNvPr id="4" name="文字方塊 3"/>
          <p:cNvSpPr txBox="1"/>
          <p:nvPr/>
        </p:nvSpPr>
        <p:spPr>
          <a:xfrm>
            <a:off x="539552" y="1115452"/>
            <a:ext cx="3600400" cy="523220"/>
          </a:xfrm>
          <a:prstGeom prst="rect">
            <a:avLst/>
          </a:prstGeom>
          <a:noFill/>
        </p:spPr>
        <p:txBody>
          <a:bodyPr wrap="square" rtlCol="0">
            <a:spAutoFit/>
          </a:bodyPr>
          <a:lstStyle/>
          <a:p>
            <a:pPr>
              <a:buSzPct val="80000"/>
              <a:buFont typeface="Wingdings" pitchFamily="2" charset="2"/>
              <a:buChar char="u"/>
            </a:pPr>
            <a:r>
              <a:rPr lang="zh-TW" altLang="en-US" sz="2800" b="1" dirty="0" smtClean="0">
                <a:solidFill>
                  <a:schemeClr val="bg2">
                    <a:lumMod val="25000"/>
                  </a:schemeClr>
                </a:solidFill>
                <a:latin typeface="微軟正黑體" pitchFamily="34" charset="-120"/>
                <a:ea typeface="微軟正黑體" pitchFamily="34" charset="-120"/>
              </a:rPr>
              <a:t>自媒體平台例舉</a:t>
            </a:r>
            <a:endParaRPr lang="zh-TW" altLang="en-US" sz="2800" b="1"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a:blip r:embed="rId2" cstate="print"/>
          <a:srcRect l="-2469" t="16107"/>
          <a:stretch>
            <a:fillRect/>
          </a:stretch>
        </p:blipFill>
        <p:spPr>
          <a:xfrm>
            <a:off x="0" y="1916832"/>
            <a:ext cx="8964488" cy="3960440"/>
          </a:xfrm>
          <a:prstGeom prst="rect">
            <a:avLst/>
          </a:prstGeom>
        </p:spPr>
      </p:pic>
      <p:sp>
        <p:nvSpPr>
          <p:cNvPr id="5" name="文字方塊 4"/>
          <p:cNvSpPr txBox="1"/>
          <p:nvPr/>
        </p:nvSpPr>
        <p:spPr>
          <a:xfrm>
            <a:off x="395536" y="1268760"/>
            <a:ext cx="3384376" cy="461665"/>
          </a:xfrm>
          <a:prstGeom prst="rect">
            <a:avLst/>
          </a:prstGeom>
          <a:noFill/>
        </p:spPr>
        <p:txBody>
          <a:bodyPr wrap="square" rtlCol="0">
            <a:spAutoFit/>
          </a:bodyPr>
          <a:lstStyle/>
          <a:p>
            <a:pPr marL="355600" indent="-355600">
              <a:buSzPct val="80000"/>
              <a:buFont typeface="Wingdings" pitchFamily="2" charset="2"/>
              <a:buChar char="l"/>
            </a:pPr>
            <a:r>
              <a:rPr lang="zh-TW" altLang="en-US" sz="2400" dirty="0" smtClean="0">
                <a:solidFill>
                  <a:schemeClr val="bg2">
                    <a:lumMod val="25000"/>
                  </a:schemeClr>
                </a:solidFill>
                <a:latin typeface="+mj-ea"/>
                <a:ea typeface="+mj-ea"/>
              </a:rPr>
              <a:t>內容創業者數量井噴</a:t>
            </a:r>
            <a:endParaRPr lang="zh-TW" altLang="en-US" sz="2400" dirty="0">
              <a:solidFill>
                <a:schemeClr val="bg2">
                  <a:lumMod val="25000"/>
                </a:schemeClr>
              </a:solidFill>
              <a:latin typeface="+mj-ea"/>
              <a:ea typeface="+mj-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827584" y="1289660"/>
            <a:ext cx="7596336"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ts val="2500"/>
              </a:lnSpc>
              <a:spcBef>
                <a:spcPct val="0"/>
              </a:spcBef>
              <a:spcAft>
                <a:spcPct val="0"/>
              </a:spcAft>
              <a:buClrTx/>
              <a:buSzTx/>
              <a:buFontTx/>
              <a:buNone/>
              <a:tabLst/>
            </a:pPr>
            <a:r>
              <a:rPr kumimoji="1" lang="en-US" altLang="zh-CN"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t>2015</a:t>
            </a:r>
            <a:r>
              <a:rPr kumimoji="1" lang="zh-TW" altLang="en-US"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t>年中國線上直播平臺數量接近</a:t>
            </a:r>
            <a:r>
              <a:rPr kumimoji="1" lang="en-US" altLang="zh-CN"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t>200</a:t>
            </a:r>
            <a:r>
              <a:rPr kumimoji="1" lang="zh-TW" altLang="en-US"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t>家，其中網路直播的市場規模約為</a:t>
            </a:r>
            <a:r>
              <a:rPr kumimoji="1" lang="en-US" altLang="zh-CN"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t>90</a:t>
            </a:r>
            <a:r>
              <a:rPr kumimoji="1" lang="zh-TW" altLang="en-US"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t>億元，網路直播平臺使用者數量已經達到</a:t>
            </a:r>
            <a:r>
              <a:rPr kumimoji="1" lang="en-US" altLang="zh-CN"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t>2</a:t>
            </a:r>
            <a:r>
              <a:rPr kumimoji="1" lang="zh-CN" altLang="en-US"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t>億人。</a:t>
            </a:r>
            <a:endParaRPr kumimoji="1" lang="en-US" altLang="zh-CN"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endParaRPr>
          </a:p>
          <a:p>
            <a:pPr marR="0" lvl="0" algn="l" defTabSz="914400" rtl="0" eaLnBrk="1" fontAlgn="base" latinLnBrk="0" hangingPunct="1">
              <a:lnSpc>
                <a:spcPts val="2500"/>
              </a:lnSpc>
              <a:spcBef>
                <a:spcPct val="0"/>
              </a:spcBef>
              <a:spcAft>
                <a:spcPct val="0"/>
              </a:spcAft>
              <a:buClrTx/>
              <a:buSzTx/>
              <a:buFontTx/>
              <a:buNone/>
              <a:tabLst/>
            </a:pPr>
            <a:endParaRPr kumimoji="1" lang="en-US" altLang="zh-CN"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endParaRPr>
          </a:p>
          <a:p>
            <a:pPr marL="514350" marR="0" lvl="0" indent="-514350" algn="l" defTabSz="914400" rtl="0" eaLnBrk="1" fontAlgn="base" latinLnBrk="0" hangingPunct="1">
              <a:lnSpc>
                <a:spcPts val="2500"/>
              </a:lnSpc>
              <a:spcBef>
                <a:spcPct val="0"/>
              </a:spcBef>
              <a:spcAft>
                <a:spcPct val="0"/>
              </a:spcAft>
              <a:buClrTx/>
              <a:buSzTx/>
              <a:buFont typeface="+mj-lt"/>
              <a:buAutoNum type="arabicPeriod"/>
              <a:tabLst/>
            </a:pPr>
            <a:r>
              <a:rPr kumimoji="1" lang="en-US" altLang="zh-TW"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hlinkClick r:id="rId3"/>
              </a:rPr>
              <a:t>YY</a:t>
            </a:r>
            <a:r>
              <a:rPr kumimoji="1" lang="zh-TW" altLang="en-US"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t>、</a:t>
            </a:r>
            <a:r>
              <a:rPr kumimoji="1" lang="en-US" altLang="zh-TW"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hlinkClick r:id="rId4"/>
              </a:rPr>
              <a:t>9158</a:t>
            </a:r>
            <a:r>
              <a:rPr kumimoji="1" lang="zh-TW" altLang="en-US"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t>、</a:t>
            </a:r>
            <a:r>
              <a:rPr kumimoji="1" lang="zh-TW" altLang="en-US"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hlinkClick r:id="rId5"/>
              </a:rPr>
              <a:t>六間房</a:t>
            </a:r>
            <a:r>
              <a:rPr kumimoji="1" lang="zh-TW" altLang="en-US"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t>、</a:t>
            </a:r>
            <a:r>
              <a:rPr kumimoji="1" lang="zh-TW" altLang="en-US"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hlinkClick r:id="rId6"/>
              </a:rPr>
              <a:t>呱呱視頻</a:t>
            </a:r>
            <a:r>
              <a:rPr kumimoji="1" lang="zh-TW" altLang="en-US" sz="2000" dirty="0" smtClean="0">
                <a:solidFill>
                  <a:schemeClr val="bg2">
                    <a:lumMod val="25000"/>
                  </a:schemeClr>
                </a:solidFill>
                <a:latin typeface="微軟正黑體" pitchFamily="34" charset="-120"/>
                <a:ea typeface="微軟正黑體" pitchFamily="34" charset="-120"/>
                <a:cs typeface="新細明體" pitchFamily="18" charset="-120"/>
              </a:rPr>
              <a:t>以</a:t>
            </a:r>
            <a:r>
              <a:rPr kumimoji="1" lang="en-US" altLang="zh-TW" sz="2000" dirty="0" smtClean="0">
                <a:solidFill>
                  <a:schemeClr val="bg2">
                    <a:lumMod val="25000"/>
                  </a:schemeClr>
                </a:solidFill>
                <a:latin typeface="微軟正黑體" pitchFamily="34" charset="-120"/>
                <a:ea typeface="微軟正黑體" pitchFamily="34" charset="-120"/>
                <a:cs typeface="新細明體" pitchFamily="18" charset="-120"/>
              </a:rPr>
              <a:t>PC</a:t>
            </a:r>
            <a:r>
              <a:rPr kumimoji="1" lang="zh-TW" altLang="en-US" sz="2000" dirty="0" smtClean="0">
                <a:solidFill>
                  <a:schemeClr val="bg2">
                    <a:lumMod val="25000"/>
                  </a:schemeClr>
                </a:solidFill>
                <a:latin typeface="微軟正黑體" pitchFamily="34" charset="-120"/>
                <a:ea typeface="微軟正黑體" pitchFamily="34" charset="-120"/>
                <a:cs typeface="新細明體" pitchFamily="18" charset="-120"/>
              </a:rPr>
              <a:t>直播為主</a:t>
            </a:r>
            <a:endParaRPr kumimoji="1" lang="en-US" altLang="zh-TW"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endParaRPr>
          </a:p>
          <a:p>
            <a:pPr marL="514350" marR="0" lvl="0" indent="-514350" algn="l" defTabSz="914400" rtl="0" eaLnBrk="1" fontAlgn="base" latinLnBrk="0" hangingPunct="1">
              <a:lnSpc>
                <a:spcPts val="2500"/>
              </a:lnSpc>
              <a:spcBef>
                <a:spcPct val="0"/>
              </a:spcBef>
              <a:spcAft>
                <a:spcPct val="0"/>
              </a:spcAft>
              <a:buClrTx/>
              <a:buSzTx/>
              <a:buFont typeface="+mj-lt"/>
              <a:buAutoNum type="arabicPeriod"/>
              <a:tabLst/>
            </a:pPr>
            <a:r>
              <a:rPr kumimoji="1" lang="zh-TW" altLang="en-US" sz="2000" dirty="0" smtClean="0">
                <a:solidFill>
                  <a:schemeClr val="bg2">
                    <a:lumMod val="25000"/>
                  </a:schemeClr>
                </a:solidFill>
                <a:latin typeface="微軟正黑體" pitchFamily="34" charset="-120"/>
                <a:ea typeface="微軟正黑體" pitchFamily="34" charset="-120"/>
                <a:cs typeface="新細明體" pitchFamily="18" charset="-120"/>
              </a:rPr>
              <a:t>映客、花椒、秒拍為移動直播平台</a:t>
            </a:r>
            <a:endParaRPr kumimoji="1" lang="en-US" altLang="zh-TW" sz="2000" dirty="0" smtClean="0">
              <a:solidFill>
                <a:schemeClr val="bg2">
                  <a:lumMod val="25000"/>
                </a:schemeClr>
              </a:solidFill>
              <a:latin typeface="微軟正黑體" pitchFamily="34" charset="-120"/>
              <a:ea typeface="微軟正黑體" pitchFamily="34" charset="-120"/>
              <a:cs typeface="新細明體" pitchFamily="18" charset="-120"/>
            </a:endParaRPr>
          </a:p>
          <a:p>
            <a:pPr marL="514350" marR="0" lvl="0" indent="-514350" algn="l" defTabSz="914400" rtl="0" eaLnBrk="1" fontAlgn="base" latinLnBrk="0" hangingPunct="1">
              <a:lnSpc>
                <a:spcPts val="2500"/>
              </a:lnSpc>
              <a:spcBef>
                <a:spcPct val="0"/>
              </a:spcBef>
              <a:spcAft>
                <a:spcPct val="0"/>
              </a:spcAft>
              <a:buClrTx/>
              <a:buSzTx/>
              <a:buFont typeface="+mj-lt"/>
              <a:buAutoNum type="arabicPeriod"/>
              <a:tabLst/>
            </a:pPr>
            <a:r>
              <a:rPr kumimoji="1" lang="zh-TW" altLang="en-US" sz="2000" dirty="0" smtClean="0">
                <a:solidFill>
                  <a:schemeClr val="bg2">
                    <a:lumMod val="25000"/>
                  </a:schemeClr>
                </a:solidFill>
                <a:latin typeface="微軟正黑體" pitchFamily="34" charset="-120"/>
                <a:ea typeface="微軟正黑體" pitchFamily="34" charset="-120"/>
                <a:cs typeface="新細明體" pitchFamily="18" charset="-120"/>
              </a:rPr>
              <a:t>陌陌、微博則為由社交平台進軍移動直播</a:t>
            </a:r>
            <a:endParaRPr kumimoji="1" lang="en-US" altLang="zh-TW" sz="2000" dirty="0" smtClean="0">
              <a:solidFill>
                <a:schemeClr val="bg2">
                  <a:lumMod val="25000"/>
                </a:schemeClr>
              </a:solidFill>
              <a:latin typeface="微軟正黑體" pitchFamily="34" charset="-120"/>
              <a:ea typeface="微軟正黑體" pitchFamily="34" charset="-120"/>
              <a:cs typeface="新細明體" pitchFamily="18" charset="-120"/>
            </a:endParaRPr>
          </a:p>
          <a:p>
            <a:pPr marL="514350" marR="0" lvl="0" indent="-514350" algn="l" defTabSz="914400" rtl="0" eaLnBrk="1" fontAlgn="base" latinLnBrk="0" hangingPunct="1">
              <a:lnSpc>
                <a:spcPts val="2500"/>
              </a:lnSpc>
              <a:spcBef>
                <a:spcPct val="0"/>
              </a:spcBef>
              <a:spcAft>
                <a:spcPct val="0"/>
              </a:spcAft>
              <a:buClrTx/>
              <a:buSzTx/>
              <a:buFont typeface="+mj-lt"/>
              <a:buAutoNum type="arabicPeriod"/>
              <a:tabLst/>
            </a:pPr>
            <a:r>
              <a:rPr kumimoji="1" lang="en-US" altLang="zh-TW" sz="2000" dirty="0" smtClean="0">
                <a:solidFill>
                  <a:schemeClr val="bg2">
                    <a:lumMod val="25000"/>
                  </a:schemeClr>
                </a:solidFill>
                <a:latin typeface="微軟正黑體" pitchFamily="34" charset="-120"/>
                <a:ea typeface="微軟正黑體" pitchFamily="34" charset="-120"/>
                <a:cs typeface="新細明體" pitchFamily="18" charset="-120"/>
                <a:hlinkClick r:id="rId7"/>
              </a:rPr>
              <a:t>KK</a:t>
            </a:r>
            <a:r>
              <a:rPr kumimoji="1" lang="zh-TW" altLang="en-US" sz="2000" dirty="0" smtClean="0">
                <a:solidFill>
                  <a:schemeClr val="bg2">
                    <a:lumMod val="25000"/>
                  </a:schemeClr>
                </a:solidFill>
                <a:latin typeface="微軟正黑體" pitchFamily="34" charset="-120"/>
                <a:ea typeface="微軟正黑體" pitchFamily="34" charset="-120"/>
                <a:cs typeface="新細明體" pitchFamily="18" charset="-120"/>
              </a:rPr>
              <a:t>唱響、</a:t>
            </a:r>
            <a:r>
              <a:rPr kumimoji="1" lang="zh-TW" altLang="en-US" sz="2000" dirty="0" smtClean="0">
                <a:solidFill>
                  <a:schemeClr val="bg2">
                    <a:lumMod val="25000"/>
                  </a:schemeClr>
                </a:solidFill>
                <a:latin typeface="微軟正黑體" pitchFamily="34" charset="-120"/>
                <a:ea typeface="微軟正黑體" pitchFamily="34" charset="-120"/>
                <a:cs typeface="新細明體" pitchFamily="18" charset="-120"/>
                <a:hlinkClick r:id="rId8"/>
              </a:rPr>
              <a:t>網易</a:t>
            </a:r>
            <a:r>
              <a:rPr kumimoji="1" lang="en-US" altLang="zh-TW" sz="2000" dirty="0" smtClean="0">
                <a:solidFill>
                  <a:schemeClr val="bg2">
                    <a:lumMod val="25000"/>
                  </a:schemeClr>
                </a:solidFill>
                <a:latin typeface="微軟正黑體" pitchFamily="34" charset="-120"/>
                <a:ea typeface="微軟正黑體" pitchFamily="34" charset="-120"/>
                <a:cs typeface="新細明體" pitchFamily="18" charset="-120"/>
                <a:hlinkClick r:id="rId8"/>
              </a:rPr>
              <a:t>BOBO</a:t>
            </a:r>
            <a:r>
              <a:rPr kumimoji="1" lang="zh-TW" altLang="en-US" sz="2000" dirty="0" smtClean="0">
                <a:solidFill>
                  <a:schemeClr val="bg2">
                    <a:lumMod val="25000"/>
                  </a:schemeClr>
                </a:solidFill>
                <a:latin typeface="微軟正黑體" pitchFamily="34" charset="-120"/>
                <a:ea typeface="微軟正黑體" pitchFamily="34" charset="-120"/>
                <a:cs typeface="新細明體" pitchFamily="18" charset="-120"/>
              </a:rPr>
              <a:t>、</a:t>
            </a:r>
            <a:r>
              <a:rPr kumimoji="1" lang="zh-TW" altLang="en-US" sz="2000" dirty="0" smtClean="0">
                <a:solidFill>
                  <a:schemeClr val="bg2">
                    <a:lumMod val="25000"/>
                  </a:schemeClr>
                </a:solidFill>
                <a:latin typeface="微軟正黑體" pitchFamily="34" charset="-120"/>
                <a:ea typeface="微軟正黑體" pitchFamily="34" charset="-120"/>
                <a:cs typeface="新細明體" pitchFamily="18" charset="-120"/>
                <a:hlinkClick r:id="rId9"/>
              </a:rPr>
              <a:t>秀色</a:t>
            </a:r>
            <a:r>
              <a:rPr kumimoji="1" lang="zh-TW" altLang="en-US" sz="2000" dirty="0" smtClean="0">
                <a:solidFill>
                  <a:schemeClr val="bg2">
                    <a:lumMod val="25000"/>
                  </a:schemeClr>
                </a:solidFill>
                <a:latin typeface="微軟正黑體" pitchFamily="34" charset="-120"/>
                <a:ea typeface="微軟正黑體" pitchFamily="34" charset="-120"/>
                <a:cs typeface="新細明體" pitchFamily="18" charset="-120"/>
              </a:rPr>
              <a:t>早期為</a:t>
            </a:r>
            <a:r>
              <a:rPr kumimoji="1" lang="en-US" altLang="zh-TW" sz="2000" dirty="0" smtClean="0">
                <a:solidFill>
                  <a:schemeClr val="bg2">
                    <a:lumMod val="25000"/>
                  </a:schemeClr>
                </a:solidFill>
                <a:latin typeface="微軟正黑體" pitchFamily="34" charset="-120"/>
                <a:ea typeface="微軟正黑體" pitchFamily="34" charset="-120"/>
                <a:cs typeface="新細明體" pitchFamily="18" charset="-120"/>
              </a:rPr>
              <a:t>PC</a:t>
            </a:r>
            <a:r>
              <a:rPr kumimoji="1" lang="zh-TW" altLang="en-US" sz="2000" dirty="0" smtClean="0">
                <a:solidFill>
                  <a:schemeClr val="bg2">
                    <a:lumMod val="25000"/>
                  </a:schemeClr>
                </a:solidFill>
                <a:latin typeface="微軟正黑體" pitchFamily="34" charset="-120"/>
                <a:ea typeface="微軟正黑體" pitchFamily="34" charset="-120"/>
                <a:cs typeface="新細明體" pitchFamily="18" charset="-120"/>
              </a:rPr>
              <a:t>直播，但在手機端也有一定的實力</a:t>
            </a:r>
            <a:endParaRPr kumimoji="1" lang="en-US" altLang="zh-TW" sz="2000" dirty="0" smtClean="0">
              <a:solidFill>
                <a:schemeClr val="bg2">
                  <a:lumMod val="25000"/>
                </a:schemeClr>
              </a:solidFill>
              <a:latin typeface="微軟正黑體" pitchFamily="34" charset="-120"/>
              <a:ea typeface="微軟正黑體" pitchFamily="34" charset="-120"/>
              <a:cs typeface="新細明體" pitchFamily="18" charset="-120"/>
            </a:endParaRPr>
          </a:p>
          <a:p>
            <a:pPr marL="514350" marR="0" lvl="0" indent="-514350" algn="l" defTabSz="914400" rtl="0" eaLnBrk="1" fontAlgn="base" latinLnBrk="0" hangingPunct="1">
              <a:lnSpc>
                <a:spcPts val="2500"/>
              </a:lnSpc>
              <a:spcBef>
                <a:spcPct val="0"/>
              </a:spcBef>
              <a:spcAft>
                <a:spcPct val="0"/>
              </a:spcAft>
              <a:buClrTx/>
              <a:buSzTx/>
              <a:buFont typeface="+mj-lt"/>
              <a:buAutoNum type="arabicPeriod"/>
              <a:tabLst/>
            </a:pPr>
            <a:r>
              <a:rPr kumimoji="1" lang="zh-TW" altLang="en-US" sz="2000" dirty="0" smtClean="0">
                <a:solidFill>
                  <a:schemeClr val="bg2">
                    <a:lumMod val="25000"/>
                  </a:schemeClr>
                </a:solidFill>
                <a:latin typeface="微軟正黑體" pitchFamily="34" charset="-120"/>
                <a:ea typeface="微軟正黑體" pitchFamily="34" charset="-120"/>
                <a:cs typeface="新細明體" pitchFamily="18" charset="-120"/>
                <a:hlinkClick r:id="rId10"/>
              </a:rPr>
              <a:t>鬥魚</a:t>
            </a:r>
            <a:r>
              <a:rPr kumimoji="1" lang="zh-TW" altLang="en-US" sz="2000" dirty="0" smtClean="0">
                <a:solidFill>
                  <a:schemeClr val="bg2">
                    <a:lumMod val="25000"/>
                  </a:schemeClr>
                </a:solidFill>
                <a:latin typeface="微軟正黑體" pitchFamily="34" charset="-120"/>
                <a:ea typeface="微軟正黑體" pitchFamily="34" charset="-120"/>
                <a:cs typeface="新細明體" pitchFamily="18" charset="-120"/>
              </a:rPr>
              <a:t>、熊貓、戰旗、龍珠為</a:t>
            </a:r>
            <a:r>
              <a:rPr kumimoji="1" lang="zh-TW" altLang="en-US" sz="2000" dirty="0" smtClean="0">
                <a:solidFill>
                  <a:schemeClr val="bg2">
                    <a:lumMod val="25000"/>
                  </a:schemeClr>
                </a:solidFill>
                <a:latin typeface="微軟正黑體" pitchFamily="34" charset="-120"/>
                <a:ea typeface="微軟正黑體" pitchFamily="34" charset="-120"/>
                <a:cs typeface="新細明體" pitchFamily="18" charset="-120"/>
                <a:hlinkClick r:id="rId11"/>
              </a:rPr>
              <a:t>遊戲</a:t>
            </a:r>
            <a:r>
              <a:rPr kumimoji="1" lang="zh-TW" altLang="en-US" sz="2000" dirty="0" smtClean="0">
                <a:solidFill>
                  <a:schemeClr val="bg2">
                    <a:lumMod val="25000"/>
                  </a:schemeClr>
                </a:solidFill>
                <a:latin typeface="微軟正黑體" pitchFamily="34" charset="-120"/>
                <a:ea typeface="微軟正黑體" pitchFamily="34" charset="-120"/>
                <a:cs typeface="新細明體" pitchFamily="18" charset="-120"/>
              </a:rPr>
              <a:t>直播</a:t>
            </a:r>
            <a:endParaRPr kumimoji="1" lang="en-US" altLang="zh-TW" sz="2000" dirty="0" smtClean="0">
              <a:solidFill>
                <a:schemeClr val="bg2">
                  <a:lumMod val="25000"/>
                </a:schemeClr>
              </a:solidFill>
              <a:latin typeface="微軟正黑體" pitchFamily="34" charset="-120"/>
              <a:ea typeface="微軟正黑體" pitchFamily="34" charset="-120"/>
              <a:cs typeface="新細明體" pitchFamily="18" charset="-120"/>
            </a:endParaRPr>
          </a:p>
          <a:p>
            <a:pPr marL="514350" marR="0" lvl="0" indent="-514350" algn="l" defTabSz="914400" rtl="0" eaLnBrk="1" fontAlgn="base" latinLnBrk="0" hangingPunct="1">
              <a:lnSpc>
                <a:spcPts val="2500"/>
              </a:lnSpc>
              <a:spcBef>
                <a:spcPct val="0"/>
              </a:spcBef>
              <a:spcAft>
                <a:spcPct val="0"/>
              </a:spcAft>
              <a:buClrTx/>
              <a:buSzTx/>
              <a:buFont typeface="+mj-lt"/>
              <a:buAutoNum type="arabicPeriod"/>
              <a:tabLst/>
            </a:pPr>
            <a:endParaRPr kumimoji="1" lang="en-US" altLang="zh-TW" sz="2000" dirty="0" smtClean="0">
              <a:solidFill>
                <a:schemeClr val="bg2">
                  <a:lumMod val="25000"/>
                </a:schemeClr>
              </a:solidFill>
              <a:latin typeface="微軟正黑體" pitchFamily="34" charset="-120"/>
              <a:ea typeface="微軟正黑體" pitchFamily="34" charset="-120"/>
              <a:cs typeface="新細明體" pitchFamily="18" charset="-120"/>
            </a:endParaRPr>
          </a:p>
          <a:p>
            <a:pPr marL="514350" marR="0" lvl="0" indent="-514350" algn="l" defTabSz="914400" rtl="0" eaLnBrk="1" fontAlgn="base" latinLnBrk="0" hangingPunct="1">
              <a:lnSpc>
                <a:spcPts val="2500"/>
              </a:lnSpc>
              <a:spcBef>
                <a:spcPct val="0"/>
              </a:spcBef>
              <a:spcAft>
                <a:spcPct val="0"/>
              </a:spcAft>
              <a:buClrTx/>
              <a:buSzTx/>
              <a:tabLst/>
            </a:pPr>
            <a:endParaRPr kumimoji="1" lang="en-US" altLang="zh-TW" sz="2000" dirty="0" smtClean="0">
              <a:solidFill>
                <a:schemeClr val="bg2">
                  <a:lumMod val="25000"/>
                </a:schemeClr>
              </a:solidFill>
              <a:latin typeface="微軟正黑體" pitchFamily="34" charset="-120"/>
              <a:ea typeface="微軟正黑體" pitchFamily="34" charset="-120"/>
              <a:cs typeface="新細明體" pitchFamily="18" charset="-120"/>
            </a:endParaRPr>
          </a:p>
          <a:p>
            <a:pPr marL="514350" marR="0" lvl="0" indent="-514350" algn="l" defTabSz="914400" rtl="0" eaLnBrk="1" fontAlgn="base" latinLnBrk="0" hangingPunct="1">
              <a:lnSpc>
                <a:spcPts val="2500"/>
              </a:lnSpc>
              <a:spcBef>
                <a:spcPct val="0"/>
              </a:spcBef>
              <a:spcAft>
                <a:spcPct val="0"/>
              </a:spcAft>
              <a:buClrTx/>
              <a:buSzTx/>
              <a:tabLst/>
            </a:pPr>
            <a:endParaRPr kumimoji="1" lang="zh-CN" altLang="en-US" sz="32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endParaRPr>
          </a:p>
        </p:txBody>
      </p:sp>
      <p:sp>
        <p:nvSpPr>
          <p:cNvPr id="2" name="標題 1"/>
          <p:cNvSpPr>
            <a:spLocks noGrp="1"/>
          </p:cNvSpPr>
          <p:nvPr>
            <p:ph type="title"/>
          </p:nvPr>
        </p:nvSpPr>
        <p:spPr/>
        <p:txBody>
          <a:bodyPr/>
          <a:lstStyle/>
          <a:p>
            <a:r>
              <a:rPr lang="zh-TW" altLang="en-US" sz="3200" dirty="0" smtClean="0"/>
              <a:t>直播</a:t>
            </a:r>
            <a:endParaRPr lang="zh-TW" altLang="en-US" sz="3200" dirty="0"/>
          </a:p>
        </p:txBody>
      </p:sp>
      <p:grpSp>
        <p:nvGrpSpPr>
          <p:cNvPr id="7" name="群組 6"/>
          <p:cNvGrpSpPr/>
          <p:nvPr/>
        </p:nvGrpSpPr>
        <p:grpSpPr>
          <a:xfrm>
            <a:off x="6660232" y="4581128"/>
            <a:ext cx="1872208" cy="1249424"/>
            <a:chOff x="7092280" y="1844824"/>
            <a:chExt cx="1357357" cy="955442"/>
          </a:xfrm>
        </p:grpSpPr>
        <p:pic>
          <p:nvPicPr>
            <p:cNvPr id="18433" name="Picture 1"/>
            <p:cNvPicPr>
              <a:picLocks noChangeAspect="1" noChangeArrowheads="1"/>
            </p:cNvPicPr>
            <p:nvPr/>
          </p:nvPicPr>
          <p:blipFill>
            <a:blip r:embed="rId12" cstate="print"/>
            <a:srcRect/>
            <a:stretch>
              <a:fillRect/>
            </a:stretch>
          </p:blipFill>
          <p:spPr bwMode="auto">
            <a:xfrm>
              <a:off x="7092280" y="1844824"/>
              <a:ext cx="936104" cy="936104"/>
            </a:xfrm>
            <a:prstGeom prst="rect">
              <a:avLst/>
            </a:prstGeom>
            <a:noFill/>
            <a:ln w="9525">
              <a:noFill/>
              <a:miter lim="800000"/>
              <a:headEnd/>
              <a:tailEnd/>
            </a:ln>
          </p:spPr>
        </p:pic>
        <p:sp>
          <p:nvSpPr>
            <p:cNvPr id="5" name="文字方塊 4"/>
            <p:cNvSpPr txBox="1"/>
            <p:nvPr/>
          </p:nvSpPr>
          <p:spPr>
            <a:xfrm>
              <a:off x="7801564" y="2564907"/>
              <a:ext cx="648073" cy="235359"/>
            </a:xfrm>
            <a:prstGeom prst="rect">
              <a:avLst/>
            </a:prstGeom>
            <a:noFill/>
          </p:spPr>
          <p:txBody>
            <a:bodyPr wrap="square" rtlCol="0">
              <a:spAutoFit/>
            </a:bodyPr>
            <a:lstStyle/>
            <a:p>
              <a:r>
                <a:rPr lang="zh-TW" altLang="en-US" sz="1400" b="1" dirty="0" smtClean="0">
                  <a:solidFill>
                    <a:schemeClr val="bg2">
                      <a:lumMod val="25000"/>
                    </a:schemeClr>
                  </a:solidFill>
                  <a:latin typeface="+mj-ea"/>
                  <a:ea typeface="+mj-ea"/>
                </a:rPr>
                <a:t>映客</a:t>
              </a:r>
              <a:endParaRPr lang="zh-TW" altLang="en-US" sz="1400" b="1" dirty="0">
                <a:solidFill>
                  <a:schemeClr val="bg2">
                    <a:lumMod val="25000"/>
                  </a:schemeClr>
                </a:solidFill>
                <a:latin typeface="+mj-ea"/>
                <a:ea typeface="+mj-ea"/>
              </a:endParaRPr>
            </a:p>
          </p:txBody>
        </p:sp>
      </p:grpSp>
      <p:grpSp>
        <p:nvGrpSpPr>
          <p:cNvPr id="12" name="群組 11"/>
          <p:cNvGrpSpPr/>
          <p:nvPr/>
        </p:nvGrpSpPr>
        <p:grpSpPr>
          <a:xfrm>
            <a:off x="899592" y="4581128"/>
            <a:ext cx="5633240" cy="1440160"/>
            <a:chOff x="899592" y="4581128"/>
            <a:chExt cx="5633240" cy="1440160"/>
          </a:xfrm>
        </p:grpSpPr>
        <p:pic>
          <p:nvPicPr>
            <p:cNvPr id="18434" name="Picture 2"/>
            <p:cNvPicPr>
              <a:picLocks noChangeAspect="1" noChangeArrowheads="1"/>
            </p:cNvPicPr>
            <p:nvPr/>
          </p:nvPicPr>
          <p:blipFill>
            <a:blip r:embed="rId13" cstate="print"/>
            <a:srcRect/>
            <a:stretch>
              <a:fillRect/>
            </a:stretch>
          </p:blipFill>
          <p:spPr bwMode="auto">
            <a:xfrm>
              <a:off x="3707903" y="4797152"/>
              <a:ext cx="2824929" cy="1224136"/>
            </a:xfrm>
            <a:prstGeom prst="rect">
              <a:avLst/>
            </a:prstGeom>
            <a:noFill/>
            <a:ln w="9525">
              <a:noFill/>
              <a:miter lim="800000"/>
              <a:headEnd/>
              <a:tailEnd/>
            </a:ln>
          </p:spPr>
        </p:pic>
        <p:pic>
          <p:nvPicPr>
            <p:cNvPr id="1026" name="Picture 2" descr="C:\Users\Cindy Yang\Desktop\personal\5070\網紅經濟\照片\秒拍.png"/>
            <p:cNvPicPr>
              <a:picLocks noChangeAspect="1" noChangeArrowheads="1"/>
            </p:cNvPicPr>
            <p:nvPr/>
          </p:nvPicPr>
          <p:blipFill>
            <a:blip r:embed="rId14" cstate="print"/>
            <a:srcRect/>
            <a:stretch>
              <a:fillRect/>
            </a:stretch>
          </p:blipFill>
          <p:spPr bwMode="auto">
            <a:xfrm>
              <a:off x="2421632" y="4797152"/>
              <a:ext cx="1070248" cy="1070248"/>
            </a:xfrm>
            <a:prstGeom prst="rect">
              <a:avLst/>
            </a:prstGeom>
            <a:noFill/>
          </p:spPr>
        </p:pic>
        <p:pic>
          <p:nvPicPr>
            <p:cNvPr id="1027" name="Picture 3" descr="C:\Users\Cindy Yang\Desktop\personal\5070\網紅經濟\照片\陌陌.png"/>
            <p:cNvPicPr>
              <a:picLocks noChangeAspect="1" noChangeArrowheads="1"/>
            </p:cNvPicPr>
            <p:nvPr/>
          </p:nvPicPr>
          <p:blipFill>
            <a:blip r:embed="rId15" cstate="print"/>
            <a:srcRect/>
            <a:stretch>
              <a:fillRect/>
            </a:stretch>
          </p:blipFill>
          <p:spPr bwMode="auto">
            <a:xfrm>
              <a:off x="899592" y="4581128"/>
              <a:ext cx="1368152" cy="1368152"/>
            </a:xfrm>
            <a:prstGeom prst="rect">
              <a:avLst/>
            </a:prstGeom>
            <a:noFill/>
          </p:spPr>
        </p:pic>
        <p:sp>
          <p:nvSpPr>
            <p:cNvPr id="10" name="文字方塊 9"/>
            <p:cNvSpPr txBox="1"/>
            <p:nvPr/>
          </p:nvSpPr>
          <p:spPr>
            <a:xfrm>
              <a:off x="1547664" y="5589240"/>
              <a:ext cx="648072" cy="307777"/>
            </a:xfrm>
            <a:prstGeom prst="rect">
              <a:avLst/>
            </a:prstGeom>
            <a:noFill/>
          </p:spPr>
          <p:txBody>
            <a:bodyPr wrap="square" rtlCol="0">
              <a:spAutoFit/>
            </a:bodyPr>
            <a:lstStyle/>
            <a:p>
              <a:r>
                <a:rPr lang="zh-TW" altLang="en-US" sz="1400" b="1" dirty="0" smtClean="0">
                  <a:solidFill>
                    <a:schemeClr val="bg2">
                      <a:lumMod val="25000"/>
                    </a:schemeClr>
                  </a:solidFill>
                  <a:latin typeface="+mj-ea"/>
                  <a:ea typeface="+mj-ea"/>
                </a:rPr>
                <a:t>陌陌</a:t>
              </a:r>
              <a:endParaRPr lang="zh-TW" altLang="en-US" sz="1400" b="1" dirty="0">
                <a:solidFill>
                  <a:schemeClr val="bg2">
                    <a:lumMod val="25000"/>
                  </a:schemeClr>
                </a:solidFill>
                <a:latin typeface="+mj-ea"/>
                <a:ea typeface="+mj-ea"/>
              </a:endParaRPr>
            </a:p>
          </p:txBody>
        </p:sp>
        <p:sp>
          <p:nvSpPr>
            <p:cNvPr id="11" name="文字方塊 10"/>
            <p:cNvSpPr txBox="1"/>
            <p:nvPr/>
          </p:nvSpPr>
          <p:spPr>
            <a:xfrm>
              <a:off x="3131840" y="5589240"/>
              <a:ext cx="648072" cy="307777"/>
            </a:xfrm>
            <a:prstGeom prst="rect">
              <a:avLst/>
            </a:prstGeom>
            <a:noFill/>
          </p:spPr>
          <p:txBody>
            <a:bodyPr wrap="square" rtlCol="0">
              <a:spAutoFit/>
            </a:bodyPr>
            <a:lstStyle/>
            <a:p>
              <a:r>
                <a:rPr lang="zh-TW" altLang="en-US" sz="1400" b="1" dirty="0" smtClean="0">
                  <a:solidFill>
                    <a:schemeClr val="bg2">
                      <a:lumMod val="25000"/>
                    </a:schemeClr>
                  </a:solidFill>
                  <a:latin typeface="+mj-ea"/>
                  <a:ea typeface="+mj-ea"/>
                </a:rPr>
                <a:t>秒拍</a:t>
              </a:r>
              <a:endParaRPr lang="zh-TW" altLang="en-US" sz="1400" b="1" dirty="0">
                <a:solidFill>
                  <a:schemeClr val="bg2">
                    <a:lumMod val="25000"/>
                  </a:schemeClr>
                </a:solidFill>
                <a:latin typeface="+mj-ea"/>
                <a:ea typeface="+mj-ea"/>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p:nvPr/>
        </p:nvPicPr>
        <p:blipFill>
          <a:blip r:embed="rId2" cstate="print"/>
          <a:srcRect l="19143" t="36213" r="41849" b="18971"/>
          <a:stretch>
            <a:fillRect/>
          </a:stretch>
        </p:blipFill>
        <p:spPr bwMode="auto">
          <a:xfrm>
            <a:off x="1403648" y="3284984"/>
            <a:ext cx="6336704" cy="3573016"/>
          </a:xfrm>
          <a:prstGeom prst="rect">
            <a:avLst/>
          </a:prstGeom>
          <a:noFill/>
          <a:ln w="9525">
            <a:noFill/>
            <a:miter lim="800000"/>
            <a:headEnd/>
            <a:tailEnd/>
          </a:ln>
        </p:spPr>
      </p:pic>
      <p:sp>
        <p:nvSpPr>
          <p:cNvPr id="4" name="文字方塊 3"/>
          <p:cNvSpPr txBox="1"/>
          <p:nvPr/>
        </p:nvSpPr>
        <p:spPr>
          <a:xfrm>
            <a:off x="467544" y="1599183"/>
            <a:ext cx="3744416" cy="461665"/>
          </a:xfrm>
          <a:prstGeom prst="rect">
            <a:avLst/>
          </a:prstGeom>
          <a:noFill/>
        </p:spPr>
        <p:txBody>
          <a:bodyPr wrap="square" rtlCol="0">
            <a:spAutoFit/>
          </a:bodyPr>
          <a:lstStyle/>
          <a:p>
            <a:pPr marL="355600" indent="-355600">
              <a:buSzPct val="80000"/>
              <a:buFont typeface="Wingdings" pitchFamily="2" charset="2"/>
              <a:buChar char="l"/>
            </a:pPr>
            <a:r>
              <a:rPr lang="zh-TW" altLang="en-US" sz="2400" dirty="0" smtClean="0">
                <a:solidFill>
                  <a:schemeClr val="bg2">
                    <a:lumMod val="25000"/>
                  </a:schemeClr>
                </a:solidFill>
                <a:latin typeface="+mj-ea"/>
                <a:ea typeface="+mj-ea"/>
              </a:rPr>
              <a:t>移動媒體用戶急速增長</a:t>
            </a:r>
            <a:endParaRPr lang="zh-TW" altLang="en-US" sz="2400" dirty="0">
              <a:solidFill>
                <a:schemeClr val="bg2">
                  <a:lumMod val="25000"/>
                </a:schemeClr>
              </a:solidFill>
              <a:latin typeface="+mj-ea"/>
              <a:ea typeface="+mj-ea"/>
            </a:endParaRPr>
          </a:p>
        </p:txBody>
      </p:sp>
      <p:sp>
        <p:nvSpPr>
          <p:cNvPr id="5" name="矩形 4"/>
          <p:cNvSpPr/>
          <p:nvPr/>
        </p:nvSpPr>
        <p:spPr>
          <a:xfrm>
            <a:off x="971600" y="1988840"/>
            <a:ext cx="7200800" cy="1374735"/>
          </a:xfrm>
          <a:prstGeom prst="rect">
            <a:avLst/>
          </a:prstGeom>
        </p:spPr>
        <p:txBody>
          <a:bodyPr wrap="square">
            <a:spAutoFit/>
          </a:bodyPr>
          <a:lstStyle/>
          <a:p>
            <a:pPr marL="514350" indent="-514350" fontAlgn="base">
              <a:lnSpc>
                <a:spcPts val="2500"/>
              </a:lnSpc>
              <a:spcBef>
                <a:spcPct val="0"/>
              </a:spcBef>
              <a:spcAft>
                <a:spcPct val="0"/>
              </a:spcAft>
            </a:pPr>
            <a:r>
              <a:rPr lang="zh-TW" altLang="en-US" dirty="0" smtClean="0">
                <a:solidFill>
                  <a:schemeClr val="bg2">
                    <a:lumMod val="25000"/>
                  </a:schemeClr>
                </a:solidFill>
                <a:latin typeface="微軟正黑體" pitchFamily="34" charset="-120"/>
                <a:ea typeface="微軟正黑體" pitchFamily="34" charset="-120"/>
              </a:rPr>
              <a:t>中國國內</a:t>
            </a:r>
            <a:r>
              <a:rPr lang="zh-TW" altLang="zh-TW" dirty="0" smtClean="0">
                <a:solidFill>
                  <a:schemeClr val="bg2">
                    <a:lumMod val="25000"/>
                  </a:schemeClr>
                </a:solidFill>
                <a:latin typeface="微軟正黑體" pitchFamily="34" charset="-120"/>
                <a:ea typeface="微軟正黑體" pitchFamily="34" charset="-120"/>
              </a:rPr>
              <a:t>移動視頻總使用者數量從</a:t>
            </a:r>
            <a:r>
              <a:rPr lang="en-US" altLang="zh-TW" dirty="0" smtClean="0">
                <a:solidFill>
                  <a:schemeClr val="bg2">
                    <a:lumMod val="25000"/>
                  </a:schemeClr>
                </a:solidFill>
                <a:latin typeface="微軟正黑體" pitchFamily="34" charset="-120"/>
                <a:ea typeface="微軟正黑體" pitchFamily="34" charset="-120"/>
              </a:rPr>
              <a:t>2015</a:t>
            </a:r>
            <a:r>
              <a:rPr lang="zh-TW" altLang="zh-TW" dirty="0" smtClean="0">
                <a:solidFill>
                  <a:schemeClr val="bg2">
                    <a:lumMod val="25000"/>
                  </a:schemeClr>
                </a:solidFill>
                <a:latin typeface="微軟正黑體" pitchFamily="34" charset="-120"/>
                <a:ea typeface="微軟正黑體" pitchFamily="34" charset="-120"/>
              </a:rPr>
              <a:t>年</a:t>
            </a:r>
            <a:r>
              <a:rPr lang="en-US" altLang="zh-TW" dirty="0" smtClean="0">
                <a:solidFill>
                  <a:schemeClr val="bg2">
                    <a:lumMod val="25000"/>
                  </a:schemeClr>
                </a:solidFill>
                <a:latin typeface="微軟正黑體" pitchFamily="34" charset="-120"/>
                <a:ea typeface="微軟正黑體" pitchFamily="34" charset="-120"/>
              </a:rPr>
              <a:t>1</a:t>
            </a:r>
            <a:r>
              <a:rPr lang="zh-TW" altLang="zh-TW" dirty="0" smtClean="0">
                <a:solidFill>
                  <a:schemeClr val="bg2">
                    <a:lumMod val="25000"/>
                  </a:schemeClr>
                </a:solidFill>
                <a:latin typeface="微軟正黑體" pitchFamily="34" charset="-120"/>
                <a:ea typeface="微軟正黑體" pitchFamily="34" charset="-120"/>
              </a:rPr>
              <a:t>月的</a:t>
            </a:r>
            <a:r>
              <a:rPr lang="en-US" altLang="zh-TW" dirty="0" smtClean="0">
                <a:solidFill>
                  <a:schemeClr val="bg2">
                    <a:lumMod val="25000"/>
                  </a:schemeClr>
                </a:solidFill>
                <a:latin typeface="微軟正黑體" pitchFamily="34" charset="-120"/>
                <a:ea typeface="微軟正黑體" pitchFamily="34" charset="-120"/>
              </a:rPr>
              <a:t>5.1</a:t>
            </a:r>
            <a:r>
              <a:rPr lang="zh-TW" altLang="zh-TW" dirty="0" smtClean="0">
                <a:solidFill>
                  <a:schemeClr val="bg2">
                    <a:lumMod val="25000"/>
                  </a:schemeClr>
                </a:solidFill>
                <a:latin typeface="微軟正黑體" pitchFamily="34" charset="-120"/>
                <a:ea typeface="微軟正黑體" pitchFamily="34" charset="-120"/>
              </a:rPr>
              <a:t>億增長至</a:t>
            </a:r>
            <a:r>
              <a:rPr lang="en-US" altLang="zh-TW" dirty="0" smtClean="0">
                <a:solidFill>
                  <a:schemeClr val="bg2">
                    <a:lumMod val="25000"/>
                  </a:schemeClr>
                </a:solidFill>
                <a:latin typeface="微軟正黑體" pitchFamily="34" charset="-120"/>
                <a:ea typeface="微軟正黑體" pitchFamily="34" charset="-120"/>
              </a:rPr>
              <a:t>2016</a:t>
            </a:r>
            <a:r>
              <a:rPr lang="zh-TW" altLang="zh-TW" dirty="0" smtClean="0">
                <a:solidFill>
                  <a:schemeClr val="bg2">
                    <a:lumMod val="25000"/>
                  </a:schemeClr>
                </a:solidFill>
                <a:latin typeface="微軟正黑體" pitchFamily="34" charset="-120"/>
                <a:ea typeface="微軟正黑體" pitchFamily="34" charset="-120"/>
              </a:rPr>
              <a:t>年</a:t>
            </a:r>
            <a:r>
              <a:rPr lang="en-US" altLang="zh-TW" dirty="0" smtClean="0">
                <a:solidFill>
                  <a:schemeClr val="bg2">
                    <a:lumMod val="25000"/>
                  </a:schemeClr>
                </a:solidFill>
                <a:latin typeface="微軟正黑體" pitchFamily="34" charset="-120"/>
                <a:ea typeface="微軟正黑體" pitchFamily="34" charset="-120"/>
              </a:rPr>
              <a:t>1</a:t>
            </a:r>
            <a:r>
              <a:rPr lang="zh-TW" altLang="zh-TW" dirty="0" smtClean="0">
                <a:solidFill>
                  <a:schemeClr val="bg2">
                    <a:lumMod val="25000"/>
                  </a:schemeClr>
                </a:solidFill>
                <a:latin typeface="微軟正黑體" pitchFamily="34" charset="-120"/>
                <a:ea typeface="微軟正黑體" pitchFamily="34" charset="-120"/>
              </a:rPr>
              <a:t>月的</a:t>
            </a:r>
            <a:r>
              <a:rPr lang="en-US" altLang="zh-TW" dirty="0" smtClean="0">
                <a:solidFill>
                  <a:schemeClr val="bg2">
                    <a:lumMod val="25000"/>
                  </a:schemeClr>
                </a:solidFill>
                <a:latin typeface="微軟正黑體" pitchFamily="34" charset="-120"/>
                <a:ea typeface="微軟正黑體" pitchFamily="34" charset="-120"/>
              </a:rPr>
              <a:t>7.1</a:t>
            </a:r>
            <a:r>
              <a:rPr lang="zh-TW" altLang="zh-TW" dirty="0" smtClean="0">
                <a:solidFill>
                  <a:schemeClr val="bg2">
                    <a:lumMod val="25000"/>
                  </a:schemeClr>
                </a:solidFill>
                <a:latin typeface="微軟正黑體" pitchFamily="34" charset="-120"/>
                <a:ea typeface="微軟正黑體" pitchFamily="34" charset="-120"/>
              </a:rPr>
              <a:t>億。由於移動直播行業營收與總用戶數成高度相關性，預計市場規模將呈指數型增長，預計</a:t>
            </a:r>
            <a:r>
              <a:rPr lang="en-US" altLang="zh-TW" dirty="0" smtClean="0">
                <a:solidFill>
                  <a:schemeClr val="bg2">
                    <a:lumMod val="25000"/>
                  </a:schemeClr>
                </a:solidFill>
                <a:latin typeface="微軟正黑體" pitchFamily="34" charset="-120"/>
                <a:ea typeface="微軟正黑體" pitchFamily="34" charset="-120"/>
              </a:rPr>
              <a:t>2017</a:t>
            </a:r>
            <a:r>
              <a:rPr lang="zh-TW" altLang="zh-TW" dirty="0" smtClean="0">
                <a:solidFill>
                  <a:schemeClr val="bg2">
                    <a:lumMod val="25000"/>
                  </a:schemeClr>
                </a:solidFill>
                <a:latin typeface="微軟正黑體" pitchFamily="34" charset="-120"/>
                <a:ea typeface="微軟正黑體" pitchFamily="34" charset="-120"/>
              </a:rPr>
              <a:t>年將達到</a:t>
            </a:r>
            <a:r>
              <a:rPr lang="en-US" altLang="zh-TW" dirty="0" smtClean="0">
                <a:solidFill>
                  <a:schemeClr val="bg2">
                    <a:lumMod val="25000"/>
                  </a:schemeClr>
                </a:solidFill>
                <a:latin typeface="微軟正黑體" pitchFamily="34" charset="-120"/>
                <a:ea typeface="微軟正黑體" pitchFamily="34" charset="-120"/>
              </a:rPr>
              <a:t>80</a:t>
            </a:r>
            <a:r>
              <a:rPr lang="zh-TW" altLang="zh-TW" dirty="0" smtClean="0">
                <a:solidFill>
                  <a:schemeClr val="bg2">
                    <a:lumMod val="25000"/>
                  </a:schemeClr>
                </a:solidFill>
                <a:latin typeface="微軟正黑體" pitchFamily="34" charset="-120"/>
                <a:ea typeface="微軟正黑體" pitchFamily="34" charset="-120"/>
              </a:rPr>
              <a:t>億元，</a:t>
            </a:r>
            <a:r>
              <a:rPr lang="en-US" altLang="zh-TW" dirty="0" smtClean="0">
                <a:solidFill>
                  <a:schemeClr val="bg2">
                    <a:lumMod val="25000"/>
                  </a:schemeClr>
                </a:solidFill>
                <a:latin typeface="微軟正黑體" pitchFamily="34" charset="-120"/>
                <a:ea typeface="微軟正黑體" pitchFamily="34" charset="-120"/>
              </a:rPr>
              <a:t>2020</a:t>
            </a:r>
            <a:r>
              <a:rPr lang="zh-TW" altLang="zh-TW" dirty="0" smtClean="0">
                <a:solidFill>
                  <a:schemeClr val="bg2">
                    <a:lumMod val="25000"/>
                  </a:schemeClr>
                </a:solidFill>
                <a:latin typeface="微軟正黑體" pitchFamily="34" charset="-120"/>
                <a:ea typeface="微軟正黑體" pitchFamily="34" charset="-120"/>
              </a:rPr>
              <a:t>年有望達到</a:t>
            </a:r>
            <a:r>
              <a:rPr lang="en-US" altLang="zh-TW" dirty="0" smtClean="0">
                <a:solidFill>
                  <a:schemeClr val="bg2">
                    <a:lumMod val="25000"/>
                  </a:schemeClr>
                </a:solidFill>
                <a:latin typeface="微軟正黑體" pitchFamily="34" charset="-120"/>
                <a:ea typeface="微軟正黑體" pitchFamily="34" charset="-120"/>
              </a:rPr>
              <a:t>200</a:t>
            </a:r>
            <a:r>
              <a:rPr lang="zh-TW" altLang="zh-TW" dirty="0" smtClean="0">
                <a:solidFill>
                  <a:schemeClr val="bg2">
                    <a:lumMod val="25000"/>
                  </a:schemeClr>
                </a:solidFill>
                <a:latin typeface="微軟正黑體" pitchFamily="34" charset="-120"/>
                <a:ea typeface="微軟正黑體" pitchFamily="34" charset="-120"/>
              </a:rPr>
              <a:t>億</a:t>
            </a:r>
            <a:r>
              <a:rPr lang="en-US" altLang="zh-TW" dirty="0" smtClean="0">
                <a:solidFill>
                  <a:schemeClr val="bg2">
                    <a:lumMod val="25000"/>
                  </a:schemeClr>
                </a:solidFill>
                <a:latin typeface="微軟正黑體" pitchFamily="34" charset="-120"/>
                <a:ea typeface="微軟正黑體" pitchFamily="34" charset="-120"/>
              </a:rPr>
              <a:t>—300</a:t>
            </a:r>
            <a:r>
              <a:rPr lang="zh-TW" altLang="zh-TW" dirty="0" smtClean="0">
                <a:solidFill>
                  <a:schemeClr val="bg2">
                    <a:lumMod val="25000"/>
                  </a:schemeClr>
                </a:solidFill>
                <a:latin typeface="微軟正黑體" pitchFamily="34" charset="-120"/>
                <a:ea typeface="微軟正黑體" pitchFamily="34" charset="-120"/>
              </a:rPr>
              <a:t>億元。</a:t>
            </a:r>
          </a:p>
        </p:txBody>
      </p:sp>
      <p:sp>
        <p:nvSpPr>
          <p:cNvPr id="6" name="文字方塊 5"/>
          <p:cNvSpPr txBox="1"/>
          <p:nvPr/>
        </p:nvSpPr>
        <p:spPr>
          <a:xfrm>
            <a:off x="323528" y="1033572"/>
            <a:ext cx="3168352" cy="523220"/>
          </a:xfrm>
          <a:prstGeom prst="rect">
            <a:avLst/>
          </a:prstGeom>
          <a:noFill/>
        </p:spPr>
        <p:txBody>
          <a:bodyPr wrap="square" rtlCol="0">
            <a:spAutoFit/>
          </a:bodyPr>
          <a:lstStyle/>
          <a:p>
            <a:pPr>
              <a:buSzPct val="80000"/>
              <a:buFont typeface="Wingdings" pitchFamily="2" charset="2"/>
              <a:buChar char="u"/>
            </a:pPr>
            <a:r>
              <a:rPr lang="zh-TW" altLang="en-US" sz="2800" b="1" dirty="0" smtClean="0">
                <a:solidFill>
                  <a:schemeClr val="bg2">
                    <a:lumMod val="25000"/>
                  </a:schemeClr>
                </a:solidFill>
                <a:latin typeface="微軟正黑體" pitchFamily="34" charset="-120"/>
                <a:ea typeface="微軟正黑體" pitchFamily="34" charset="-120"/>
              </a:rPr>
              <a:t>直播普及的推力</a:t>
            </a:r>
            <a:endParaRPr lang="zh-TW" altLang="en-US" sz="2800" b="1"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p:cNvPicPr>
            <a:picLocks noChangeAspect="1"/>
          </p:cNvPicPr>
          <p:nvPr/>
        </p:nvPicPr>
        <p:blipFill>
          <a:blip r:embed="rId2" cstate="print"/>
          <a:stretch>
            <a:fillRect/>
          </a:stretch>
        </p:blipFill>
        <p:spPr>
          <a:xfrm>
            <a:off x="2734381" y="116632"/>
            <a:ext cx="5221995" cy="6652822"/>
          </a:xfrm>
          <a:prstGeom prst="rect">
            <a:avLst/>
          </a:prstGeom>
        </p:spPr>
      </p:pic>
      <p:sp>
        <p:nvSpPr>
          <p:cNvPr id="4" name="文字方塊 3"/>
          <p:cNvSpPr txBox="1"/>
          <p:nvPr/>
        </p:nvSpPr>
        <p:spPr>
          <a:xfrm>
            <a:off x="395536" y="1268760"/>
            <a:ext cx="2592288" cy="461665"/>
          </a:xfrm>
          <a:prstGeom prst="rect">
            <a:avLst/>
          </a:prstGeom>
          <a:noFill/>
        </p:spPr>
        <p:txBody>
          <a:bodyPr vert="horz" wrap="square" rtlCol="0">
            <a:spAutoFit/>
          </a:bodyPr>
          <a:lstStyle/>
          <a:p>
            <a:pPr marL="355600" indent="-355600">
              <a:buSzPct val="80000"/>
              <a:buFont typeface="Wingdings" pitchFamily="2" charset="2"/>
              <a:buChar char="l"/>
            </a:pPr>
            <a:r>
              <a:rPr lang="zh-TW" altLang="en-US" sz="2400" dirty="0" smtClean="0">
                <a:solidFill>
                  <a:schemeClr val="bg2">
                    <a:lumMod val="25000"/>
                  </a:schemeClr>
                </a:solidFill>
                <a:latin typeface="+mj-ea"/>
                <a:ea typeface="+mj-ea"/>
              </a:rPr>
              <a:t>直播</a:t>
            </a:r>
            <a:r>
              <a:rPr lang="en-US" altLang="zh-TW" sz="2400" dirty="0" smtClean="0">
                <a:solidFill>
                  <a:schemeClr val="bg2">
                    <a:lumMod val="25000"/>
                  </a:schemeClr>
                </a:solidFill>
                <a:latin typeface="+mj-ea"/>
                <a:ea typeface="+mj-ea"/>
              </a:rPr>
              <a:t>APP</a:t>
            </a:r>
            <a:r>
              <a:rPr lang="zh-TW" altLang="en-US" sz="2400" dirty="0" smtClean="0">
                <a:solidFill>
                  <a:schemeClr val="bg2">
                    <a:lumMod val="25000"/>
                  </a:schemeClr>
                </a:solidFill>
                <a:latin typeface="+mj-ea"/>
                <a:ea typeface="+mj-ea"/>
              </a:rPr>
              <a:t>驟增</a:t>
            </a:r>
            <a:endParaRPr lang="zh-TW" altLang="en-US" sz="2400" dirty="0">
              <a:solidFill>
                <a:schemeClr val="bg2">
                  <a:lumMod val="25000"/>
                </a:schemeClr>
              </a:solidFill>
              <a:latin typeface="+mj-ea"/>
              <a:ea typeface="+mj-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a:t>
            </a:r>
            <a:r>
              <a:rPr lang="zh-TW" altLang="en-US" dirty="0" smtClean="0"/>
              <a:t>網紅</a:t>
            </a:r>
            <a:r>
              <a:rPr lang="en-US" altLang="zh-TW" dirty="0" smtClean="0"/>
              <a:t>”</a:t>
            </a:r>
            <a:r>
              <a:rPr lang="zh-TW" altLang="en-US" dirty="0" smtClean="0"/>
              <a:t>如何產生經濟效益</a:t>
            </a:r>
            <a:r>
              <a:rPr lang="en-US" altLang="zh-TW" dirty="0" smtClean="0"/>
              <a:t>?</a:t>
            </a:r>
            <a:endParaRPr lang="zh-TW" altLang="en-US" dirty="0"/>
          </a:p>
        </p:txBody>
      </p:sp>
      <p:sp>
        <p:nvSpPr>
          <p:cNvPr id="4" name="文字方塊 3"/>
          <p:cNvSpPr txBox="1"/>
          <p:nvPr/>
        </p:nvSpPr>
        <p:spPr>
          <a:xfrm>
            <a:off x="395536" y="1412776"/>
            <a:ext cx="7776864" cy="5196294"/>
          </a:xfrm>
          <a:prstGeom prst="rect">
            <a:avLst/>
          </a:prstGeom>
          <a:noFill/>
        </p:spPr>
        <p:txBody>
          <a:bodyPr wrap="square" rtlCol="0">
            <a:spAutoFit/>
          </a:bodyPr>
          <a:lstStyle/>
          <a:p>
            <a:pPr marL="177800" indent="-177800">
              <a:lnSpc>
                <a:spcPts val="2600"/>
              </a:lnSpc>
              <a:spcAft>
                <a:spcPts val="1200"/>
              </a:spcAft>
              <a:buSzPct val="80000"/>
              <a:buFont typeface="Wingdings" pitchFamily="2" charset="2"/>
              <a:buChar char="u"/>
            </a:pPr>
            <a:r>
              <a:rPr lang="zh-TW" altLang="en-US" sz="2800" b="1" dirty="0" smtClean="0">
                <a:solidFill>
                  <a:schemeClr val="bg2">
                    <a:lumMod val="25000"/>
                  </a:schemeClr>
                </a:solidFill>
                <a:latin typeface="+mj-ea"/>
                <a:ea typeface="+mj-ea"/>
              </a:rPr>
              <a:t>流量變現</a:t>
            </a:r>
            <a:r>
              <a:rPr lang="en-US" altLang="zh-TW" sz="2800" b="1" dirty="0" smtClean="0">
                <a:solidFill>
                  <a:schemeClr val="bg2">
                    <a:lumMod val="25000"/>
                  </a:schemeClr>
                </a:solidFill>
                <a:latin typeface="+mj-ea"/>
                <a:ea typeface="+mj-ea"/>
              </a:rPr>
              <a:t>—</a:t>
            </a:r>
            <a:r>
              <a:rPr lang="zh-TW" altLang="en-US" sz="2000" b="1" dirty="0" smtClean="0">
                <a:solidFill>
                  <a:schemeClr val="bg2">
                    <a:lumMod val="25000"/>
                  </a:schemeClr>
                </a:solidFill>
                <a:latin typeface="+mj-ea"/>
                <a:ea typeface="+mj-ea"/>
              </a:rPr>
              <a:t>廣告、活動、代言</a:t>
            </a:r>
            <a:r>
              <a:rPr lang="en-US" altLang="zh-TW" sz="2400" b="1" dirty="0" smtClean="0">
                <a:solidFill>
                  <a:schemeClr val="bg2">
                    <a:lumMod val="25000"/>
                  </a:schemeClr>
                </a:solidFill>
                <a:latin typeface="+mj-ea"/>
                <a:ea typeface="+mj-ea"/>
              </a:rPr>
              <a:t/>
            </a:r>
            <a:br>
              <a:rPr lang="en-US" altLang="zh-TW" sz="2400" b="1" dirty="0" smtClean="0">
                <a:solidFill>
                  <a:schemeClr val="bg2">
                    <a:lumMod val="25000"/>
                  </a:schemeClr>
                </a:solidFill>
                <a:latin typeface="+mj-ea"/>
                <a:ea typeface="+mj-ea"/>
              </a:rPr>
            </a:br>
            <a:endParaRPr lang="en-US" altLang="zh-TW" sz="2400" b="1" dirty="0" smtClean="0">
              <a:solidFill>
                <a:schemeClr val="bg2">
                  <a:lumMod val="25000"/>
                </a:schemeClr>
              </a:solidFill>
              <a:latin typeface="+mj-ea"/>
              <a:ea typeface="+mj-ea"/>
            </a:endParaRPr>
          </a:p>
          <a:p>
            <a:pPr marL="723900" indent="-368300">
              <a:lnSpc>
                <a:spcPts val="2600"/>
              </a:lnSpc>
              <a:spcAft>
                <a:spcPts val="1200"/>
              </a:spcAft>
              <a:buSzPct val="80000"/>
              <a:buFont typeface="Wingdings" pitchFamily="2" charset="2"/>
              <a:buChar char="l"/>
            </a:pPr>
            <a:r>
              <a:rPr lang="zh-TW" altLang="en-US" sz="2000" dirty="0" smtClean="0">
                <a:solidFill>
                  <a:schemeClr val="bg2">
                    <a:lumMod val="25000"/>
                  </a:schemeClr>
                </a:solidFill>
                <a:latin typeface="+mj-ea"/>
                <a:ea typeface="+mj-ea"/>
              </a:rPr>
              <a:t>“內容創業”網紅，如</a:t>
            </a:r>
            <a:r>
              <a:rPr lang="en-US" altLang="zh-CN" sz="2000" dirty="0" err="1" smtClean="0">
                <a:solidFill>
                  <a:schemeClr val="bg2">
                    <a:lumMod val="25000"/>
                  </a:schemeClr>
                </a:solidFill>
                <a:latin typeface="+mj-ea"/>
                <a:ea typeface="+mj-ea"/>
              </a:rPr>
              <a:t>papi</a:t>
            </a:r>
            <a:r>
              <a:rPr lang="zh-TW" altLang="en-US" sz="2000" dirty="0" smtClean="0">
                <a:solidFill>
                  <a:schemeClr val="bg2">
                    <a:lumMod val="25000"/>
                  </a:schemeClr>
                </a:solidFill>
                <a:latin typeface="+mj-ea"/>
                <a:ea typeface="+mj-ea"/>
              </a:rPr>
              <a:t>醬、</a:t>
            </a:r>
            <a:r>
              <a:rPr lang="zh-TW" altLang="en-US" sz="2000" dirty="0" smtClean="0">
                <a:solidFill>
                  <a:schemeClr val="bg2">
                    <a:lumMod val="25000"/>
                  </a:schemeClr>
                </a:solidFill>
                <a:latin typeface="+mj-ea"/>
                <a:ea typeface="+mj-ea"/>
                <a:hlinkClick r:id="rId2"/>
              </a:rPr>
              <a:t>咪蒙</a:t>
            </a:r>
            <a:r>
              <a:rPr lang="zh-TW" altLang="en-US" sz="2000" dirty="0" smtClean="0">
                <a:solidFill>
                  <a:schemeClr val="bg2">
                    <a:lumMod val="25000"/>
                  </a:schemeClr>
                </a:solidFill>
                <a:latin typeface="+mj-ea"/>
                <a:ea typeface="+mj-ea"/>
              </a:rPr>
              <a:t>、</a:t>
            </a:r>
            <a:r>
              <a:rPr lang="zh-TW" altLang="en-US" sz="2000" dirty="0" smtClean="0">
                <a:solidFill>
                  <a:schemeClr val="bg2">
                    <a:lumMod val="25000"/>
                  </a:schemeClr>
                </a:solidFill>
                <a:latin typeface="+mj-ea"/>
                <a:ea typeface="+mj-ea"/>
                <a:hlinkClick r:id="rId3"/>
              </a:rPr>
              <a:t>黎貝卡的異想世界</a:t>
            </a:r>
            <a:r>
              <a:rPr lang="zh-TW" altLang="en-US" sz="2000" dirty="0" smtClean="0">
                <a:solidFill>
                  <a:schemeClr val="bg2">
                    <a:lumMod val="25000"/>
                  </a:schemeClr>
                </a:solidFill>
                <a:latin typeface="+mj-ea"/>
                <a:ea typeface="+mj-ea"/>
              </a:rPr>
              <a:t>等利用視頻、圖片、文字等多媒體形式迅速吸引了大量粉絲。</a:t>
            </a:r>
            <a:endParaRPr lang="en-US" altLang="zh-TW" sz="2000" dirty="0" smtClean="0">
              <a:solidFill>
                <a:schemeClr val="bg2">
                  <a:lumMod val="25000"/>
                </a:schemeClr>
              </a:solidFill>
              <a:latin typeface="+mj-ea"/>
              <a:ea typeface="+mj-ea"/>
            </a:endParaRPr>
          </a:p>
          <a:p>
            <a:pPr marL="723900" indent="-368300">
              <a:lnSpc>
                <a:spcPts val="2600"/>
              </a:lnSpc>
              <a:spcAft>
                <a:spcPts val="1200"/>
              </a:spcAft>
              <a:buSzPct val="80000"/>
              <a:buFont typeface="Wingdings" pitchFamily="2" charset="2"/>
              <a:buChar char="l"/>
            </a:pPr>
            <a:r>
              <a:rPr lang="en-US" altLang="zh-CN" sz="2000" dirty="0" smtClean="0">
                <a:solidFill>
                  <a:schemeClr val="bg2">
                    <a:lumMod val="25000"/>
                  </a:schemeClr>
                </a:solidFill>
                <a:latin typeface="+mj-ea"/>
                <a:ea typeface="+mj-ea"/>
              </a:rPr>
              <a:t>2016</a:t>
            </a:r>
            <a:r>
              <a:rPr lang="zh-CN" altLang="en-US" sz="2000" dirty="0" smtClean="0">
                <a:solidFill>
                  <a:schemeClr val="bg2">
                    <a:lumMod val="25000"/>
                  </a:schemeClr>
                </a:solidFill>
                <a:latin typeface="+mj-ea"/>
                <a:ea typeface="+mj-ea"/>
              </a:rPr>
              <a:t>年</a:t>
            </a:r>
            <a:r>
              <a:rPr lang="en-US" altLang="zh-CN" sz="2000" dirty="0" smtClean="0">
                <a:solidFill>
                  <a:schemeClr val="bg2">
                    <a:lumMod val="25000"/>
                  </a:schemeClr>
                </a:solidFill>
                <a:latin typeface="+mj-ea"/>
                <a:ea typeface="+mj-ea"/>
              </a:rPr>
              <a:t>3</a:t>
            </a:r>
            <a:r>
              <a:rPr lang="zh-CN" altLang="en-US" sz="2000" dirty="0" smtClean="0">
                <a:solidFill>
                  <a:schemeClr val="bg2">
                    <a:lumMod val="25000"/>
                  </a:schemeClr>
                </a:solidFill>
                <a:latin typeface="+mj-ea"/>
                <a:ea typeface="+mj-ea"/>
              </a:rPr>
              <a:t>月，</a:t>
            </a:r>
            <a:r>
              <a:rPr lang="en-US" altLang="zh-CN" sz="2000" dirty="0" err="1" smtClean="0">
                <a:solidFill>
                  <a:schemeClr val="bg2">
                    <a:lumMod val="25000"/>
                  </a:schemeClr>
                </a:solidFill>
                <a:latin typeface="+mj-ea"/>
                <a:ea typeface="+mj-ea"/>
              </a:rPr>
              <a:t>papi</a:t>
            </a:r>
            <a:r>
              <a:rPr lang="zh-TW" altLang="en-US" sz="2000" dirty="0" smtClean="0">
                <a:solidFill>
                  <a:schemeClr val="bg2">
                    <a:lumMod val="25000"/>
                  </a:schemeClr>
                </a:solidFill>
                <a:latin typeface="+mj-ea"/>
                <a:ea typeface="+mj-ea"/>
              </a:rPr>
              <a:t>醬獲得真格基金、羅輯思維、光源資本和星圖資本共計</a:t>
            </a:r>
            <a:r>
              <a:rPr lang="en-US" altLang="zh-CN" sz="2000" dirty="0" smtClean="0">
                <a:solidFill>
                  <a:schemeClr val="bg2">
                    <a:lumMod val="25000"/>
                  </a:schemeClr>
                </a:solidFill>
                <a:latin typeface="+mj-ea"/>
                <a:ea typeface="+mj-ea"/>
              </a:rPr>
              <a:t>1200</a:t>
            </a:r>
            <a:r>
              <a:rPr lang="zh-TW" altLang="en-US" sz="2000" dirty="0" smtClean="0">
                <a:solidFill>
                  <a:schemeClr val="bg2">
                    <a:lumMod val="25000"/>
                  </a:schemeClr>
                </a:solidFill>
                <a:latin typeface="+mj-ea"/>
                <a:ea typeface="+mj-ea"/>
              </a:rPr>
              <a:t>萬人民幣融資，估值</a:t>
            </a:r>
            <a:r>
              <a:rPr lang="en-US" altLang="zh-CN" sz="2000" dirty="0" smtClean="0">
                <a:solidFill>
                  <a:schemeClr val="bg2">
                    <a:lumMod val="25000"/>
                  </a:schemeClr>
                </a:solidFill>
                <a:latin typeface="+mj-ea"/>
                <a:ea typeface="+mj-ea"/>
              </a:rPr>
              <a:t>1.2</a:t>
            </a:r>
            <a:r>
              <a:rPr lang="zh-TW" altLang="en-US" sz="2000" dirty="0" smtClean="0">
                <a:solidFill>
                  <a:schemeClr val="bg2">
                    <a:lumMod val="25000"/>
                  </a:schemeClr>
                </a:solidFill>
                <a:latin typeface="+mj-ea"/>
                <a:ea typeface="+mj-ea"/>
              </a:rPr>
              <a:t>億人民幣左右。</a:t>
            </a:r>
            <a:r>
              <a:rPr lang="en-US" altLang="zh-CN" sz="2000" dirty="0" smtClean="0">
                <a:solidFill>
                  <a:schemeClr val="bg2">
                    <a:lumMod val="25000"/>
                  </a:schemeClr>
                </a:solidFill>
                <a:latin typeface="+mj-ea"/>
                <a:ea typeface="+mj-ea"/>
              </a:rPr>
              <a:t>2016</a:t>
            </a:r>
            <a:r>
              <a:rPr lang="zh-CN" altLang="en-US" sz="2000" dirty="0" smtClean="0">
                <a:solidFill>
                  <a:schemeClr val="bg2">
                    <a:lumMod val="25000"/>
                  </a:schemeClr>
                </a:solidFill>
                <a:latin typeface="+mj-ea"/>
                <a:ea typeface="+mj-ea"/>
              </a:rPr>
              <a:t>年</a:t>
            </a:r>
            <a:r>
              <a:rPr lang="en-US" altLang="zh-CN" sz="2000" dirty="0" smtClean="0">
                <a:solidFill>
                  <a:schemeClr val="bg2">
                    <a:lumMod val="25000"/>
                  </a:schemeClr>
                </a:solidFill>
                <a:latin typeface="+mj-ea"/>
                <a:ea typeface="+mj-ea"/>
              </a:rPr>
              <a:t>4</a:t>
            </a:r>
            <a:r>
              <a:rPr lang="zh-CN" altLang="en-US" sz="2000" dirty="0" smtClean="0">
                <a:solidFill>
                  <a:schemeClr val="bg2">
                    <a:lumMod val="25000"/>
                  </a:schemeClr>
                </a:solidFill>
                <a:latin typeface="+mj-ea"/>
                <a:ea typeface="+mj-ea"/>
              </a:rPr>
              <a:t>月</a:t>
            </a:r>
            <a:r>
              <a:rPr lang="en-US" altLang="zh-CN" sz="2000" dirty="0" smtClean="0">
                <a:solidFill>
                  <a:schemeClr val="bg2">
                    <a:lumMod val="25000"/>
                  </a:schemeClr>
                </a:solidFill>
                <a:latin typeface="+mj-ea"/>
                <a:ea typeface="+mj-ea"/>
              </a:rPr>
              <a:t>21</a:t>
            </a:r>
            <a:r>
              <a:rPr lang="zh-CN" altLang="en-US" sz="2000" dirty="0" smtClean="0">
                <a:solidFill>
                  <a:schemeClr val="bg2">
                    <a:lumMod val="25000"/>
                  </a:schemeClr>
                </a:solidFill>
                <a:latin typeface="+mj-ea"/>
                <a:ea typeface="+mj-ea"/>
              </a:rPr>
              <a:t>日，</a:t>
            </a:r>
            <a:r>
              <a:rPr lang="en-US" altLang="zh-CN" sz="2000" dirty="0" err="1" smtClean="0">
                <a:solidFill>
                  <a:schemeClr val="bg2">
                    <a:lumMod val="25000"/>
                  </a:schemeClr>
                </a:solidFill>
                <a:latin typeface="+mj-ea"/>
                <a:ea typeface="+mj-ea"/>
              </a:rPr>
              <a:t>papi</a:t>
            </a:r>
            <a:r>
              <a:rPr lang="zh-TW" altLang="en-US" sz="2000" dirty="0" smtClean="0">
                <a:solidFill>
                  <a:schemeClr val="bg2">
                    <a:lumMod val="25000"/>
                  </a:schemeClr>
                </a:solidFill>
                <a:latin typeface="+mj-ea"/>
                <a:ea typeface="+mj-ea"/>
              </a:rPr>
              <a:t>醬彈跳式廣告拍出</a:t>
            </a:r>
            <a:r>
              <a:rPr lang="en-US" altLang="zh-CN" sz="2000" dirty="0" smtClean="0">
                <a:solidFill>
                  <a:schemeClr val="bg2">
                    <a:lumMod val="25000"/>
                  </a:schemeClr>
                </a:solidFill>
                <a:latin typeface="+mj-ea"/>
                <a:ea typeface="+mj-ea"/>
              </a:rPr>
              <a:t>2200</a:t>
            </a:r>
            <a:r>
              <a:rPr lang="zh-CN" altLang="en-US" sz="2000" dirty="0" smtClean="0">
                <a:solidFill>
                  <a:schemeClr val="bg2">
                    <a:lumMod val="25000"/>
                  </a:schemeClr>
                </a:solidFill>
                <a:latin typeface="+mj-ea"/>
                <a:ea typeface="+mj-ea"/>
              </a:rPr>
              <a:t>萬人民幣</a:t>
            </a:r>
            <a:r>
              <a:rPr lang="zh-TW" altLang="en-US" sz="2000" dirty="0" smtClean="0">
                <a:solidFill>
                  <a:schemeClr val="bg2">
                    <a:lumMod val="25000"/>
                  </a:schemeClr>
                </a:solidFill>
                <a:latin typeface="+mj-ea"/>
                <a:ea typeface="+mj-ea"/>
              </a:rPr>
              <a:t>。</a:t>
            </a:r>
            <a:endParaRPr lang="en-US" altLang="zh-TW" sz="2000" dirty="0" smtClean="0">
              <a:solidFill>
                <a:schemeClr val="bg2">
                  <a:lumMod val="25000"/>
                </a:schemeClr>
              </a:solidFill>
              <a:latin typeface="+mj-ea"/>
              <a:ea typeface="+mj-ea"/>
            </a:endParaRPr>
          </a:p>
          <a:p>
            <a:pPr marL="723900" indent="-368300">
              <a:lnSpc>
                <a:spcPts val="2600"/>
              </a:lnSpc>
              <a:spcAft>
                <a:spcPts val="1200"/>
              </a:spcAft>
              <a:buSzPct val="80000"/>
              <a:buFont typeface="Wingdings" pitchFamily="2" charset="2"/>
              <a:buChar char="l"/>
            </a:pPr>
            <a:r>
              <a:rPr lang="zh-TW" altLang="zh-TW" sz="2000" dirty="0" smtClean="0">
                <a:solidFill>
                  <a:schemeClr val="bg2">
                    <a:lumMod val="25000"/>
                  </a:schemeClr>
                </a:solidFill>
                <a:latin typeface="+mj-ea"/>
                <a:ea typeface="+mj-ea"/>
              </a:rPr>
              <a:t>微信公</a:t>
            </a:r>
            <a:r>
              <a:rPr lang="zh-TW" altLang="en-US" sz="2000" dirty="0" smtClean="0">
                <a:solidFill>
                  <a:schemeClr val="bg2">
                    <a:lumMod val="25000"/>
                  </a:schemeClr>
                </a:solidFill>
                <a:latin typeface="+mj-ea"/>
                <a:ea typeface="+mj-ea"/>
              </a:rPr>
              <a:t>眾</a:t>
            </a:r>
            <a:r>
              <a:rPr lang="zh-TW" altLang="zh-TW" sz="2000" dirty="0" smtClean="0">
                <a:solidFill>
                  <a:schemeClr val="bg2">
                    <a:lumMod val="25000"/>
                  </a:schemeClr>
                </a:solidFill>
                <a:latin typeface="+mj-ea"/>
                <a:ea typeface="+mj-ea"/>
              </a:rPr>
              <a:t>號</a:t>
            </a:r>
            <a:r>
              <a:rPr lang="en-US" altLang="zh-TW" sz="2000" dirty="0" smtClean="0">
                <a:solidFill>
                  <a:schemeClr val="bg2">
                    <a:lumMod val="25000"/>
                  </a:schemeClr>
                </a:solidFill>
                <a:latin typeface="+mj-ea"/>
                <a:ea typeface="+mj-ea"/>
              </a:rPr>
              <a:t>“</a:t>
            </a:r>
            <a:r>
              <a:rPr lang="zh-TW" altLang="zh-TW" sz="2000" dirty="0" smtClean="0">
                <a:solidFill>
                  <a:schemeClr val="bg2">
                    <a:lumMod val="25000"/>
                  </a:schemeClr>
                </a:solidFill>
                <a:latin typeface="+mj-ea"/>
                <a:ea typeface="+mj-ea"/>
              </a:rPr>
              <a:t>黎貝卡的異想世界</a:t>
            </a:r>
            <a:r>
              <a:rPr lang="en-US" altLang="zh-TW" sz="2000" dirty="0" smtClean="0">
                <a:solidFill>
                  <a:schemeClr val="bg2">
                    <a:lumMod val="25000"/>
                  </a:schemeClr>
                </a:solidFill>
                <a:latin typeface="+mj-ea"/>
                <a:ea typeface="+mj-ea"/>
              </a:rPr>
              <a:t>”</a:t>
            </a:r>
            <a:r>
              <a:rPr lang="zh-TW" altLang="zh-TW" sz="2000" dirty="0" smtClean="0">
                <a:solidFill>
                  <a:schemeClr val="bg2">
                    <a:lumMod val="25000"/>
                  </a:schemeClr>
                </a:solidFill>
                <a:latin typeface="+mj-ea"/>
                <a:ea typeface="+mj-ea"/>
              </a:rPr>
              <a:t>粉絲已達</a:t>
            </a:r>
            <a:r>
              <a:rPr lang="en-US" altLang="zh-TW" sz="2000" dirty="0" smtClean="0">
                <a:solidFill>
                  <a:schemeClr val="bg2">
                    <a:lumMod val="25000"/>
                  </a:schemeClr>
                </a:solidFill>
                <a:latin typeface="+mj-ea"/>
                <a:ea typeface="+mj-ea"/>
              </a:rPr>
              <a:t>80</a:t>
            </a:r>
            <a:r>
              <a:rPr lang="zh-TW" altLang="zh-TW" sz="2000" dirty="0" smtClean="0">
                <a:solidFill>
                  <a:schemeClr val="bg2">
                    <a:lumMod val="25000"/>
                  </a:schemeClr>
                </a:solidFill>
                <a:latin typeface="+mj-ea"/>
                <a:ea typeface="+mj-ea"/>
              </a:rPr>
              <a:t>多萬，一條廣告平均收費大約在</a:t>
            </a:r>
            <a:r>
              <a:rPr lang="en-US" altLang="zh-TW" sz="2000" dirty="0" smtClean="0">
                <a:solidFill>
                  <a:schemeClr val="bg2">
                    <a:lumMod val="25000"/>
                  </a:schemeClr>
                </a:solidFill>
                <a:latin typeface="+mj-ea"/>
                <a:ea typeface="+mj-ea"/>
              </a:rPr>
              <a:t>5</a:t>
            </a:r>
            <a:r>
              <a:rPr lang="zh-TW" altLang="en-US" sz="2000" dirty="0" smtClean="0">
                <a:solidFill>
                  <a:schemeClr val="bg2">
                    <a:lumMod val="25000"/>
                  </a:schemeClr>
                </a:solidFill>
                <a:latin typeface="+mj-ea"/>
                <a:ea typeface="+mj-ea"/>
              </a:rPr>
              <a:t>萬</a:t>
            </a:r>
            <a:r>
              <a:rPr lang="zh-TW" altLang="zh-TW" sz="2000" dirty="0" smtClean="0">
                <a:solidFill>
                  <a:schemeClr val="bg2">
                    <a:lumMod val="25000"/>
                  </a:schemeClr>
                </a:solidFill>
                <a:latin typeface="+mj-ea"/>
                <a:ea typeface="+mj-ea"/>
              </a:rPr>
              <a:t>元到</a:t>
            </a:r>
            <a:r>
              <a:rPr lang="en-US" altLang="zh-TW" sz="2000" dirty="0" smtClean="0">
                <a:solidFill>
                  <a:schemeClr val="bg2">
                    <a:lumMod val="25000"/>
                  </a:schemeClr>
                </a:solidFill>
                <a:latin typeface="+mj-ea"/>
                <a:ea typeface="+mj-ea"/>
              </a:rPr>
              <a:t>15</a:t>
            </a:r>
            <a:r>
              <a:rPr lang="zh-TW" altLang="zh-TW" sz="2000" dirty="0" smtClean="0">
                <a:solidFill>
                  <a:schemeClr val="bg2">
                    <a:lumMod val="25000"/>
                  </a:schemeClr>
                </a:solidFill>
                <a:latin typeface="+mj-ea"/>
                <a:ea typeface="+mj-ea"/>
              </a:rPr>
              <a:t>萬元之間，有時可達</a:t>
            </a:r>
            <a:r>
              <a:rPr lang="en-US" altLang="zh-TW" sz="2000" dirty="0" smtClean="0">
                <a:solidFill>
                  <a:schemeClr val="bg2">
                    <a:lumMod val="25000"/>
                  </a:schemeClr>
                </a:solidFill>
                <a:latin typeface="+mj-ea"/>
                <a:ea typeface="+mj-ea"/>
              </a:rPr>
              <a:t>20</a:t>
            </a:r>
            <a:r>
              <a:rPr lang="zh-TW" altLang="zh-TW" sz="2000" dirty="0" smtClean="0">
                <a:solidFill>
                  <a:schemeClr val="bg2">
                    <a:lumMod val="25000"/>
                  </a:schemeClr>
                </a:solidFill>
                <a:latin typeface="+mj-ea"/>
                <a:ea typeface="+mj-ea"/>
              </a:rPr>
              <a:t>萬</a:t>
            </a:r>
            <a:r>
              <a:rPr lang="en-US" altLang="zh-TW" sz="2000" dirty="0" smtClean="0">
                <a:solidFill>
                  <a:schemeClr val="bg2">
                    <a:lumMod val="25000"/>
                  </a:schemeClr>
                </a:solidFill>
                <a:latin typeface="+mj-ea"/>
                <a:ea typeface="+mj-ea"/>
              </a:rPr>
              <a:t>~30</a:t>
            </a:r>
            <a:r>
              <a:rPr lang="zh-TW" altLang="zh-TW" sz="2000" dirty="0" smtClean="0">
                <a:solidFill>
                  <a:schemeClr val="bg2">
                    <a:lumMod val="25000"/>
                  </a:schemeClr>
                </a:solidFill>
                <a:latin typeface="+mj-ea"/>
                <a:ea typeface="+mj-ea"/>
              </a:rPr>
              <a:t>萬元。</a:t>
            </a:r>
            <a:endParaRPr lang="en-US" altLang="zh-TW" sz="2000" dirty="0" smtClean="0">
              <a:solidFill>
                <a:schemeClr val="bg2">
                  <a:lumMod val="25000"/>
                </a:schemeClr>
              </a:solidFill>
              <a:latin typeface="+mj-ea"/>
              <a:ea typeface="+mj-ea"/>
            </a:endParaRPr>
          </a:p>
          <a:p>
            <a:pPr marL="723900" indent="-368300">
              <a:lnSpc>
                <a:spcPts val="2600"/>
              </a:lnSpc>
              <a:spcAft>
                <a:spcPts val="1200"/>
              </a:spcAft>
              <a:buSzPct val="80000"/>
              <a:buFont typeface="Wingdings" pitchFamily="2" charset="2"/>
              <a:buChar char="l"/>
            </a:pPr>
            <a:r>
              <a:rPr lang="en-US" altLang="zh-TW" sz="2000" dirty="0" smtClean="0">
                <a:solidFill>
                  <a:schemeClr val="bg2">
                    <a:lumMod val="25000"/>
                  </a:schemeClr>
                </a:solidFill>
                <a:latin typeface="+mj-ea"/>
                <a:ea typeface="+mj-ea"/>
              </a:rPr>
              <a:t>2015</a:t>
            </a:r>
            <a:r>
              <a:rPr lang="zh-TW" altLang="zh-TW" sz="2000" dirty="0" smtClean="0">
                <a:solidFill>
                  <a:schemeClr val="bg2">
                    <a:lumMod val="25000"/>
                  </a:schemeClr>
                </a:solidFill>
                <a:latin typeface="+mj-ea"/>
                <a:ea typeface="+mj-ea"/>
              </a:rPr>
              <a:t>年十大</a:t>
            </a:r>
            <a:r>
              <a:rPr lang="en-US" altLang="zh-TW" sz="2000" dirty="0" smtClean="0">
                <a:solidFill>
                  <a:schemeClr val="bg2">
                    <a:lumMod val="25000"/>
                  </a:schemeClr>
                </a:solidFill>
                <a:latin typeface="+mj-ea"/>
                <a:ea typeface="+mj-ea"/>
              </a:rPr>
              <a:t>“</a:t>
            </a:r>
            <a:r>
              <a:rPr lang="zh-TW" altLang="zh-TW" sz="2000" dirty="0" smtClean="0">
                <a:solidFill>
                  <a:schemeClr val="bg2">
                    <a:lumMod val="25000"/>
                  </a:schemeClr>
                </a:solidFill>
                <a:latin typeface="+mj-ea"/>
                <a:ea typeface="+mj-ea"/>
              </a:rPr>
              <a:t>網紅</a:t>
            </a:r>
            <a:r>
              <a:rPr lang="en-US" altLang="zh-TW" sz="2000" dirty="0" smtClean="0">
                <a:solidFill>
                  <a:schemeClr val="bg2">
                    <a:lumMod val="25000"/>
                  </a:schemeClr>
                </a:solidFill>
                <a:latin typeface="+mj-ea"/>
                <a:ea typeface="+mj-ea"/>
              </a:rPr>
              <a:t>”</a:t>
            </a:r>
            <a:r>
              <a:rPr lang="zh-TW" altLang="zh-TW" sz="2000" dirty="0" smtClean="0">
                <a:solidFill>
                  <a:schemeClr val="bg2">
                    <a:lumMod val="25000"/>
                  </a:schemeClr>
                </a:solidFill>
                <a:latin typeface="+mj-ea"/>
                <a:ea typeface="+mj-ea"/>
              </a:rPr>
              <a:t>之一的咪蒙，</a:t>
            </a:r>
            <a:r>
              <a:rPr lang="zh-TW" altLang="en-US" sz="2000" dirty="0" smtClean="0">
                <a:solidFill>
                  <a:schemeClr val="bg2">
                    <a:lumMod val="25000"/>
                  </a:schemeClr>
                </a:solidFill>
                <a:latin typeface="+mj-ea"/>
                <a:ea typeface="+mj-ea"/>
              </a:rPr>
              <a:t>在微博上的粉絲有</a:t>
            </a:r>
            <a:r>
              <a:rPr lang="en-US" altLang="zh-TW" sz="2000" dirty="0" smtClean="0">
                <a:solidFill>
                  <a:schemeClr val="bg2">
                    <a:lumMod val="25000"/>
                  </a:schemeClr>
                </a:solidFill>
                <a:latin typeface="+mj-ea"/>
                <a:ea typeface="+mj-ea"/>
              </a:rPr>
              <a:t>171</a:t>
            </a:r>
            <a:r>
              <a:rPr lang="zh-TW" altLang="en-US" sz="2000" dirty="0" smtClean="0">
                <a:solidFill>
                  <a:schemeClr val="bg2">
                    <a:lumMod val="25000"/>
                  </a:schemeClr>
                </a:solidFill>
                <a:latin typeface="+mj-ea"/>
                <a:ea typeface="+mj-ea"/>
              </a:rPr>
              <a:t>萬，</a:t>
            </a:r>
            <a:r>
              <a:rPr lang="zh-TW" altLang="zh-TW" sz="2000" dirty="0" smtClean="0">
                <a:solidFill>
                  <a:schemeClr val="bg2">
                    <a:lumMod val="25000"/>
                  </a:schemeClr>
                </a:solidFill>
                <a:latin typeface="+mj-ea"/>
                <a:ea typeface="+mj-ea"/>
              </a:rPr>
              <a:t>據傳一條廣告</a:t>
            </a:r>
            <a:r>
              <a:rPr lang="en-US" altLang="zh-TW" sz="2000" dirty="0" smtClean="0">
                <a:solidFill>
                  <a:schemeClr val="bg2">
                    <a:lumMod val="25000"/>
                  </a:schemeClr>
                </a:solidFill>
                <a:latin typeface="+mj-ea"/>
                <a:ea typeface="+mj-ea"/>
              </a:rPr>
              <a:t>30</a:t>
            </a:r>
            <a:r>
              <a:rPr lang="zh-TW" altLang="zh-TW" sz="2000" dirty="0" smtClean="0">
                <a:solidFill>
                  <a:schemeClr val="bg2">
                    <a:lumMod val="25000"/>
                  </a:schemeClr>
                </a:solidFill>
                <a:latin typeface="+mj-ea"/>
                <a:ea typeface="+mj-ea"/>
              </a:rPr>
              <a:t>萬元左右價格。</a:t>
            </a:r>
            <a:endParaRPr lang="zh-CN" altLang="en-US" sz="2000" dirty="0" smtClean="0">
              <a:solidFill>
                <a:schemeClr val="bg2">
                  <a:lumMod val="25000"/>
                </a:schemeClr>
              </a:solidFill>
              <a:latin typeface="+mj-ea"/>
              <a:ea typeface="+mj-ea"/>
            </a:endParaRPr>
          </a:p>
          <a:p>
            <a:pPr marL="533400" lvl="1" indent="-350838">
              <a:lnSpc>
                <a:spcPts val="2600"/>
              </a:lnSpc>
              <a:spcAft>
                <a:spcPts val="1200"/>
              </a:spcAft>
              <a:buSzPct val="80000"/>
              <a:buFont typeface="Wingdings" pitchFamily="2" charset="2"/>
              <a:buChar char="l"/>
            </a:pPr>
            <a:endParaRPr lang="en-US" altLang="zh-TW" sz="2000" dirty="0" smtClean="0">
              <a:solidFill>
                <a:schemeClr val="bg2">
                  <a:lumMod val="25000"/>
                </a:schemeClr>
              </a:solidFill>
              <a:latin typeface="+mj-ea"/>
              <a:ea typeface="+mj-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http://mmbiz.qpic.cn/mmbiz/iaIPDzjYFlA7mGYlhy9jZuNmERIhiaSqpl6l1KB07CSiacEUPdh11HQ0ZUqrs1fibHyygYyN0ShVrV1NOOZsjO46iaw/640?wx_fmt=jpeg&amp;wxfrom=5&amp;wx_lazy=1">
            <a:hlinkClick r:id="rId3"/>
          </p:cNvPr>
          <p:cNvPicPr/>
          <p:nvPr/>
        </p:nvPicPr>
        <p:blipFill>
          <a:blip r:embed="rId4" cstate="print"/>
          <a:srcRect/>
          <a:stretch>
            <a:fillRect/>
          </a:stretch>
        </p:blipFill>
        <p:spPr bwMode="auto">
          <a:xfrm>
            <a:off x="755576" y="2852936"/>
            <a:ext cx="7704856" cy="3600400"/>
          </a:xfrm>
          <a:prstGeom prst="rect">
            <a:avLst/>
          </a:prstGeom>
          <a:noFill/>
          <a:ln w="9525">
            <a:noFill/>
            <a:miter lim="800000"/>
            <a:headEnd/>
            <a:tailEnd/>
          </a:ln>
        </p:spPr>
      </p:pic>
      <p:sp>
        <p:nvSpPr>
          <p:cNvPr id="4" name="文字方塊 3"/>
          <p:cNvSpPr txBox="1"/>
          <p:nvPr/>
        </p:nvSpPr>
        <p:spPr>
          <a:xfrm>
            <a:off x="395536" y="1340768"/>
            <a:ext cx="8424936" cy="1446550"/>
          </a:xfrm>
          <a:prstGeom prst="rect">
            <a:avLst/>
          </a:prstGeom>
          <a:noFill/>
        </p:spPr>
        <p:txBody>
          <a:bodyPr wrap="square" rtlCol="0">
            <a:spAutoFit/>
          </a:bodyPr>
          <a:lstStyle/>
          <a:p>
            <a:pPr marL="342900" indent="-342900">
              <a:buSzPct val="80000"/>
              <a:buFont typeface="Wingdings" pitchFamily="2" charset="2"/>
              <a:buChar char="u"/>
            </a:pPr>
            <a:r>
              <a:rPr lang="zh-TW" altLang="en-US" sz="2800" b="1" dirty="0" smtClean="0">
                <a:solidFill>
                  <a:schemeClr val="bg2">
                    <a:lumMod val="25000"/>
                  </a:schemeClr>
                </a:solidFill>
                <a:latin typeface="+mj-ea"/>
                <a:ea typeface="+mj-ea"/>
              </a:rPr>
              <a:t>電商變現</a:t>
            </a:r>
            <a:endParaRPr lang="en-US" altLang="zh-TW" sz="2800" b="1" dirty="0" smtClean="0">
              <a:solidFill>
                <a:schemeClr val="bg2">
                  <a:lumMod val="25000"/>
                </a:schemeClr>
              </a:solidFill>
              <a:latin typeface="+mj-ea"/>
              <a:ea typeface="+mj-ea"/>
            </a:endParaRPr>
          </a:p>
          <a:p>
            <a:pPr marL="182563" lvl="1"/>
            <a:r>
              <a:rPr lang="en-US" altLang="zh-TW" sz="2000" dirty="0" smtClean="0">
                <a:solidFill>
                  <a:schemeClr val="bg2">
                    <a:lumMod val="25000"/>
                  </a:schemeClr>
                </a:solidFill>
                <a:latin typeface="+mj-ea"/>
                <a:ea typeface="+mj-ea"/>
              </a:rPr>
              <a:t>82.5%</a:t>
            </a:r>
            <a:r>
              <a:rPr lang="zh-TW" altLang="en-US" sz="2000" dirty="0" smtClean="0">
                <a:solidFill>
                  <a:schemeClr val="bg2">
                    <a:lumMod val="25000"/>
                  </a:schemeClr>
                </a:solidFill>
                <a:latin typeface="+mj-ea"/>
                <a:ea typeface="+mj-ea"/>
              </a:rPr>
              <a:t>的網紅是美女，美女電商網紅的商業模式是：憑藉自己在特定領域，如服飾、美容、護膚、美食等方面的號召力，精準的向粉絲推廣特定產品，通過電商平台變現</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87624" y="2204864"/>
            <a:ext cx="6624736" cy="887422"/>
          </a:xfrm>
          <a:prstGeom prst="rect">
            <a:avLst/>
          </a:prstGeom>
        </p:spPr>
        <p:txBody>
          <a:bodyPr wrap="square">
            <a:spAutoFit/>
          </a:bodyPr>
          <a:lstStyle/>
          <a:p>
            <a:pPr>
              <a:lnSpc>
                <a:spcPts val="2200"/>
              </a:lnSpc>
              <a:spcAft>
                <a:spcPts val="1800"/>
              </a:spcAft>
            </a:pPr>
            <a:endParaRPr lang="en-US" altLang="zh-CN" dirty="0" smtClean="0">
              <a:latin typeface="微軟正黑體" pitchFamily="34" charset="-120"/>
              <a:ea typeface="微軟正黑體" pitchFamily="34" charset="-120"/>
            </a:endParaRPr>
          </a:p>
          <a:p>
            <a:pPr>
              <a:lnSpc>
                <a:spcPts val="2200"/>
              </a:lnSpc>
              <a:spcAft>
                <a:spcPts val="1800"/>
              </a:spcAft>
            </a:pPr>
            <a:endParaRPr lang="zh-TW" altLang="en-US" dirty="0">
              <a:latin typeface="微軟正黑體" pitchFamily="34" charset="-120"/>
              <a:ea typeface="微軟正黑體" pitchFamily="34" charset="-120"/>
            </a:endParaRPr>
          </a:p>
        </p:txBody>
      </p:sp>
      <p:sp>
        <p:nvSpPr>
          <p:cNvPr id="1026" name="Rectangle 2"/>
          <p:cNvSpPr>
            <a:spLocks noChangeArrowheads="1"/>
          </p:cNvSpPr>
          <p:nvPr/>
        </p:nvSpPr>
        <p:spPr bwMode="auto">
          <a:xfrm>
            <a:off x="539552" y="1196752"/>
            <a:ext cx="7704856" cy="37600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65113" marR="0" lvl="0" indent="-179388" algn="l" defTabSz="914400" rtl="0" eaLnBrk="1" fontAlgn="base" latinLnBrk="0" hangingPunct="1">
              <a:lnSpc>
                <a:spcPts val="2200"/>
              </a:lnSpc>
              <a:spcBef>
                <a:spcPct val="0"/>
              </a:spcBef>
              <a:spcAft>
                <a:spcPts val="1200"/>
              </a:spcAft>
              <a:buClrTx/>
              <a:buSzTx/>
              <a:buFontTx/>
              <a:buNone/>
              <a:tabLst/>
            </a:pPr>
            <a:r>
              <a:rPr kumimoji="1" lang="zh-TW" altLang="en-US" sz="2800" b="1" i="0" u="none" strike="noStrike" cap="none" normalizeH="0" baseline="0" dirty="0" smtClean="0">
                <a:ln>
                  <a:noFill/>
                </a:ln>
                <a:solidFill>
                  <a:schemeClr val="bg2">
                    <a:lumMod val="25000"/>
                  </a:schemeClr>
                </a:solidFill>
                <a:effectLst/>
                <a:latin typeface="+mj-ea"/>
                <a:ea typeface="+mj-ea"/>
                <a:cs typeface="新細明體" pitchFamily="18" charset="-120"/>
              </a:rPr>
              <a:t>網紅電商</a:t>
            </a:r>
            <a:r>
              <a:rPr kumimoji="1" lang="zh-TW" sz="2800" b="1" i="0" u="none" strike="noStrike" cap="none" normalizeH="0" baseline="0" dirty="0" smtClean="0">
                <a:ln>
                  <a:noFill/>
                </a:ln>
                <a:solidFill>
                  <a:schemeClr val="bg2">
                    <a:lumMod val="25000"/>
                  </a:schemeClr>
                </a:solidFill>
                <a:effectLst/>
                <a:latin typeface="+mj-ea"/>
                <a:ea typeface="+mj-ea"/>
                <a:cs typeface="新細明體" pitchFamily="18" charset="-120"/>
              </a:rPr>
              <a:t>模式的競爭力在</a:t>
            </a:r>
            <a:r>
              <a:rPr kumimoji="1" lang="zh-TW" altLang="en-US" sz="2800" b="1" i="0" u="none" strike="noStrike" cap="none" normalizeH="0" baseline="0" dirty="0" smtClean="0">
                <a:ln>
                  <a:noFill/>
                </a:ln>
                <a:solidFill>
                  <a:schemeClr val="bg2">
                    <a:lumMod val="25000"/>
                  </a:schemeClr>
                </a:solidFill>
                <a:effectLst/>
                <a:latin typeface="+mj-ea"/>
                <a:ea typeface="+mj-ea"/>
                <a:cs typeface="新細明體" pitchFamily="18" charset="-120"/>
              </a:rPr>
              <a:t>於</a:t>
            </a:r>
            <a:r>
              <a:rPr kumimoji="1" lang="zh-TW" sz="2800" b="0" i="0" u="none" strike="noStrike" cap="none" normalizeH="0" baseline="0" dirty="0" smtClean="0">
                <a:ln>
                  <a:noFill/>
                </a:ln>
                <a:solidFill>
                  <a:schemeClr val="bg2">
                    <a:lumMod val="25000"/>
                  </a:schemeClr>
                </a:solidFill>
                <a:effectLst/>
                <a:latin typeface="+mj-ea"/>
                <a:ea typeface="+mj-ea"/>
                <a:cs typeface="新細明體" pitchFamily="18" charset="-120"/>
              </a:rPr>
              <a:t>：</a:t>
            </a:r>
            <a:endParaRPr kumimoji="1" lang="en-US" altLang="zh-TW" sz="2800" b="0" i="0" u="none" strike="noStrike" cap="none" normalizeH="0" baseline="0" dirty="0" smtClean="0">
              <a:ln>
                <a:noFill/>
              </a:ln>
              <a:solidFill>
                <a:schemeClr val="bg2">
                  <a:lumMod val="25000"/>
                </a:schemeClr>
              </a:solidFill>
              <a:effectLst/>
              <a:latin typeface="+mj-ea"/>
              <a:ea typeface="+mj-ea"/>
              <a:cs typeface="新細明體" pitchFamily="18" charset="-120"/>
            </a:endParaRPr>
          </a:p>
          <a:p>
            <a:pPr marL="804863" marR="0" lvl="0" indent="-273050" algn="l" defTabSz="914400" rtl="0" eaLnBrk="1" fontAlgn="base" latinLnBrk="0" hangingPunct="1">
              <a:lnSpc>
                <a:spcPts val="2200"/>
              </a:lnSpc>
              <a:spcBef>
                <a:spcPct val="0"/>
              </a:spcBef>
              <a:spcAft>
                <a:spcPts val="1800"/>
              </a:spcAft>
              <a:buClrTx/>
              <a:buSzPct val="80000"/>
              <a:buFont typeface="Wingdings" pitchFamily="2" charset="2"/>
              <a:buChar char="l"/>
              <a:tabLst/>
            </a:pPr>
            <a:r>
              <a:rPr kumimoji="1" lang="zh-TW" sz="2400" b="0" i="0" u="none" strike="noStrike" cap="none" normalizeH="0" baseline="0" dirty="0" smtClean="0">
                <a:ln>
                  <a:noFill/>
                </a:ln>
                <a:solidFill>
                  <a:schemeClr val="bg2">
                    <a:lumMod val="25000"/>
                  </a:schemeClr>
                </a:solidFill>
                <a:effectLst/>
                <a:latin typeface="+mj-ea"/>
                <a:ea typeface="+mj-ea"/>
                <a:cs typeface="新細明體" pitchFamily="18" charset="-120"/>
              </a:rPr>
              <a:t>選款能力強</a:t>
            </a:r>
            <a:r>
              <a:rPr kumimoji="1" lang="zh-TW" altLang="en-US" sz="2400" b="0" i="0" u="none" strike="noStrike" cap="none" normalizeH="0" baseline="0" dirty="0" smtClean="0">
                <a:ln>
                  <a:noFill/>
                </a:ln>
                <a:solidFill>
                  <a:schemeClr val="bg2">
                    <a:lumMod val="25000"/>
                  </a:schemeClr>
                </a:solidFill>
                <a:effectLst/>
                <a:latin typeface="+mj-ea"/>
                <a:ea typeface="+mj-ea"/>
                <a:cs typeface="新細明體" pitchFamily="18" charset="-120"/>
              </a:rPr>
              <a:t>：時尚度高，市場反應快，對粉絲有說服力</a:t>
            </a:r>
            <a:endParaRPr kumimoji="1" lang="en-US" altLang="zh-TW" sz="2400" b="0" i="0" u="none" strike="noStrike" cap="none" normalizeH="0" baseline="0" dirty="0" smtClean="0">
              <a:ln>
                <a:noFill/>
              </a:ln>
              <a:solidFill>
                <a:schemeClr val="bg2">
                  <a:lumMod val="25000"/>
                </a:schemeClr>
              </a:solidFill>
              <a:effectLst/>
              <a:latin typeface="+mj-ea"/>
              <a:ea typeface="+mj-ea"/>
              <a:cs typeface="新細明體" pitchFamily="18" charset="-120"/>
            </a:endParaRPr>
          </a:p>
          <a:p>
            <a:pPr marL="804863" marR="0" lvl="0" indent="-273050" algn="l" defTabSz="914400" rtl="0" eaLnBrk="1" fontAlgn="base" latinLnBrk="0" hangingPunct="1">
              <a:lnSpc>
                <a:spcPts val="2200"/>
              </a:lnSpc>
              <a:spcBef>
                <a:spcPct val="0"/>
              </a:spcBef>
              <a:spcAft>
                <a:spcPts val="1200"/>
              </a:spcAft>
              <a:buClrTx/>
              <a:buSzPct val="80000"/>
              <a:buFont typeface="Wingdings" pitchFamily="2" charset="2"/>
              <a:buChar char="l"/>
              <a:tabLst/>
            </a:pPr>
            <a:r>
              <a:rPr kumimoji="1" lang="zh-TW" altLang="en-US" sz="2400" b="0" i="0" u="none" strike="noStrike" cap="none" normalizeH="0" baseline="0" dirty="0" smtClean="0">
                <a:ln>
                  <a:noFill/>
                </a:ln>
                <a:solidFill>
                  <a:schemeClr val="bg2">
                    <a:lumMod val="25000"/>
                  </a:schemeClr>
                </a:solidFill>
                <a:effectLst/>
                <a:latin typeface="+mj-ea"/>
                <a:ea typeface="+mj-ea"/>
                <a:cs typeface="新細明體" pitchFamily="18" charset="-120"/>
              </a:rPr>
              <a:t>測款成本低：庫存低，利潤高</a:t>
            </a:r>
            <a:endParaRPr kumimoji="1" lang="en-US" altLang="zh-TW" sz="2400" b="0" i="0" u="none" strike="noStrike" cap="none" normalizeH="0" baseline="0" dirty="0" smtClean="0">
              <a:ln>
                <a:noFill/>
              </a:ln>
              <a:solidFill>
                <a:schemeClr val="bg2">
                  <a:lumMod val="25000"/>
                </a:schemeClr>
              </a:solidFill>
              <a:effectLst/>
              <a:latin typeface="+mj-ea"/>
              <a:ea typeface="+mj-ea"/>
              <a:cs typeface="新細明體" pitchFamily="18" charset="-120"/>
            </a:endParaRPr>
          </a:p>
          <a:p>
            <a:pPr marL="804863" lvl="1" indent="-273050" fontAlgn="base">
              <a:lnSpc>
                <a:spcPts val="2200"/>
              </a:lnSpc>
              <a:spcBef>
                <a:spcPct val="0"/>
              </a:spcBef>
              <a:spcAft>
                <a:spcPts val="1200"/>
              </a:spcAft>
              <a:buSzPct val="80000"/>
              <a:buFont typeface="Wingdings" pitchFamily="2" charset="2"/>
              <a:buChar char="ü"/>
            </a:pPr>
            <a:r>
              <a:rPr kumimoji="1" lang="zh-TW" altLang="en-US" sz="2000" dirty="0" smtClean="0">
                <a:solidFill>
                  <a:schemeClr val="bg2">
                    <a:lumMod val="25000"/>
                  </a:schemeClr>
                </a:solidFill>
                <a:latin typeface="+mj-ea"/>
                <a:ea typeface="+mj-ea"/>
                <a:cs typeface="Times New Roman" pitchFamily="18" charset="0"/>
              </a:rPr>
              <a:t>網紅模式為：出樣衣拍美照＞粉絲評論回饋＞挑選受歡迎的款式打版＞投產＞正式上架淘寶店</a:t>
            </a:r>
            <a:r>
              <a:rPr kumimoji="1" lang="zh-CN" altLang="en-US" sz="2000" dirty="0" smtClean="0">
                <a:solidFill>
                  <a:schemeClr val="bg2">
                    <a:lumMod val="25000"/>
                  </a:schemeClr>
                </a:solidFill>
                <a:latin typeface="+mj-ea"/>
                <a:ea typeface="+mj-ea"/>
                <a:cs typeface="Times New Roman" pitchFamily="18" charset="0"/>
              </a:rPr>
              <a:t> </a:t>
            </a:r>
            <a:endParaRPr kumimoji="1" lang="en-US" altLang="zh-TW" sz="2000" dirty="0" smtClean="0">
              <a:solidFill>
                <a:schemeClr val="bg2">
                  <a:lumMod val="25000"/>
                </a:schemeClr>
              </a:solidFill>
              <a:latin typeface="+mj-ea"/>
              <a:ea typeface="+mj-ea"/>
              <a:cs typeface="新細明體" pitchFamily="18" charset="-120"/>
            </a:endParaRPr>
          </a:p>
          <a:p>
            <a:pPr marL="804863" lvl="1" indent="-273050" fontAlgn="base">
              <a:lnSpc>
                <a:spcPts val="2200"/>
              </a:lnSpc>
              <a:spcBef>
                <a:spcPct val="0"/>
              </a:spcBef>
              <a:spcAft>
                <a:spcPts val="1200"/>
              </a:spcAft>
              <a:buSzPct val="80000"/>
            </a:pPr>
            <a:r>
              <a:rPr kumimoji="1" lang="zh-TW" altLang="en-US" sz="2000" dirty="0" smtClean="0">
                <a:solidFill>
                  <a:schemeClr val="bg2">
                    <a:lumMod val="25000"/>
                  </a:schemeClr>
                </a:solidFill>
                <a:latin typeface="+mj-ea"/>
                <a:ea typeface="+mj-ea"/>
                <a:cs typeface="Times New Roman" pitchFamily="18" charset="0"/>
              </a:rPr>
              <a:t> </a:t>
            </a:r>
            <a:r>
              <a:rPr kumimoji="1" lang="en-US" altLang="zh-TW" sz="2000" dirty="0" smtClean="0">
                <a:solidFill>
                  <a:schemeClr val="bg2">
                    <a:lumMod val="25000"/>
                  </a:schemeClr>
                </a:solidFill>
                <a:latin typeface="+mj-ea"/>
                <a:ea typeface="+mj-ea"/>
                <a:cs typeface="Times New Roman" pitchFamily="18" charset="0"/>
              </a:rPr>
              <a:t>(</a:t>
            </a:r>
            <a:r>
              <a:rPr kumimoji="1" lang="zh-TW" altLang="zh-TW" sz="2000" dirty="0" smtClean="0">
                <a:solidFill>
                  <a:schemeClr val="bg2">
                    <a:lumMod val="25000"/>
                  </a:schemeClr>
                </a:solidFill>
                <a:latin typeface="+mj-ea"/>
                <a:ea typeface="+mj-ea"/>
                <a:cs typeface="Times New Roman" pitchFamily="18" charset="0"/>
              </a:rPr>
              <a:t>淘寶店鋪的常規模式為：選款</a:t>
            </a:r>
            <a:r>
              <a:rPr kumimoji="1" lang="zh-TW" altLang="en-US" sz="2000" dirty="0" smtClean="0">
                <a:solidFill>
                  <a:schemeClr val="bg2">
                    <a:lumMod val="25000"/>
                  </a:schemeClr>
                </a:solidFill>
                <a:latin typeface="+mj-ea"/>
                <a:ea typeface="+mj-ea"/>
                <a:cs typeface="Times New Roman" pitchFamily="18" charset="0"/>
              </a:rPr>
              <a:t>＞上新＞平銷＞商業流量＞折扣</a:t>
            </a:r>
            <a:r>
              <a:rPr kumimoji="1" lang="en-US" altLang="zh-TW" sz="2000" dirty="0" smtClean="0">
                <a:solidFill>
                  <a:schemeClr val="bg2">
                    <a:lumMod val="25000"/>
                  </a:schemeClr>
                </a:solidFill>
                <a:latin typeface="+mj-ea"/>
                <a:ea typeface="+mj-ea"/>
                <a:cs typeface="Times New Roman" pitchFamily="18" charset="0"/>
              </a:rPr>
              <a:t>)</a:t>
            </a:r>
            <a:endParaRPr kumimoji="1" lang="zh-TW" altLang="en-US" sz="2000" dirty="0" smtClean="0">
              <a:solidFill>
                <a:schemeClr val="bg2">
                  <a:lumMod val="25000"/>
                </a:schemeClr>
              </a:solidFill>
              <a:latin typeface="+mj-ea"/>
              <a:ea typeface="+mj-ea"/>
              <a:cs typeface="新細明體" pitchFamily="18" charset="-120"/>
            </a:endParaRPr>
          </a:p>
          <a:p>
            <a:pPr marL="804863" marR="0" lvl="0" indent="-273050" algn="l" defTabSz="914400" rtl="0" eaLnBrk="1" fontAlgn="base" latinLnBrk="0" hangingPunct="1">
              <a:lnSpc>
                <a:spcPts val="2200"/>
              </a:lnSpc>
              <a:spcBef>
                <a:spcPct val="0"/>
              </a:spcBef>
              <a:spcAft>
                <a:spcPts val="1800"/>
              </a:spcAft>
              <a:buClrTx/>
              <a:buSzPct val="80000"/>
              <a:buFont typeface="Wingdings" pitchFamily="2" charset="2"/>
              <a:buChar char="l"/>
              <a:tabLst/>
            </a:pPr>
            <a:r>
              <a:rPr kumimoji="1" lang="zh-TW" altLang="en-US" sz="2400" b="0" i="0" u="none" strike="noStrike" cap="none" normalizeH="0" baseline="0" dirty="0" smtClean="0">
                <a:ln>
                  <a:noFill/>
                </a:ln>
                <a:solidFill>
                  <a:schemeClr val="bg2">
                    <a:lumMod val="25000"/>
                  </a:schemeClr>
                </a:solidFill>
                <a:effectLst/>
                <a:latin typeface="+mj-ea"/>
                <a:ea typeface="+mj-ea"/>
                <a:cs typeface="新細明體" pitchFamily="18" charset="-120"/>
              </a:rPr>
              <a:t>推廣成本低：自有流量，不依賴活動，且粉絲忠誠度高</a:t>
            </a:r>
            <a:endParaRPr kumimoji="1" lang="zh-CN" altLang="en-US" sz="3600" b="0" i="0" u="none" strike="noStrike" cap="none" normalizeH="0" baseline="0" dirty="0" smtClean="0">
              <a:ln>
                <a:noFill/>
              </a:ln>
              <a:solidFill>
                <a:schemeClr val="bg2">
                  <a:lumMod val="25000"/>
                </a:schemeClr>
              </a:solidFill>
              <a:effectLst/>
              <a:latin typeface="+mj-ea"/>
              <a:ea typeface="+mj-ea"/>
              <a:cs typeface="新細明體" pitchFamily="18"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t>報告人</a:t>
            </a:r>
            <a:r>
              <a:rPr lang="en-US" altLang="zh-TW" dirty="0" smtClean="0"/>
              <a:t>:</a:t>
            </a:r>
            <a:r>
              <a:rPr lang="zh-TW" altLang="en-US" dirty="0" smtClean="0"/>
              <a:t>楊金娣 </a:t>
            </a:r>
            <a:r>
              <a:rPr lang="en-US" altLang="zh-TW" i="1" dirty="0" smtClean="0"/>
              <a:t>Cindy Yang</a:t>
            </a:r>
            <a:endParaRPr lang="zh-TW" altLang="en-US" i="1" dirty="0"/>
          </a:p>
        </p:txBody>
      </p:sp>
      <p:sp>
        <p:nvSpPr>
          <p:cNvPr id="3" name="文字方塊 2"/>
          <p:cNvSpPr txBox="1"/>
          <p:nvPr/>
        </p:nvSpPr>
        <p:spPr>
          <a:xfrm>
            <a:off x="1331640" y="1340768"/>
            <a:ext cx="7272808" cy="4801314"/>
          </a:xfrm>
          <a:prstGeom prst="rect">
            <a:avLst/>
          </a:prstGeom>
          <a:noFill/>
        </p:spPr>
        <p:txBody>
          <a:bodyPr wrap="square" rtlCol="0">
            <a:spAutoFit/>
          </a:bodyPr>
          <a:lstStyle/>
          <a:p>
            <a:pPr marL="342900" indent="-342900"/>
            <a:r>
              <a:rPr lang="zh-TW" altLang="en-US" dirty="0" smtClean="0">
                <a:solidFill>
                  <a:schemeClr val="bg2">
                    <a:lumMod val="25000"/>
                  </a:schemeClr>
                </a:solidFill>
                <a:latin typeface="+mj-ea"/>
                <a:ea typeface="+mj-ea"/>
              </a:rPr>
              <a:t>學歷：</a:t>
            </a:r>
            <a:endParaRPr lang="en-US" altLang="zh-TW" dirty="0" smtClean="0">
              <a:solidFill>
                <a:schemeClr val="bg2">
                  <a:lumMod val="25000"/>
                </a:schemeClr>
              </a:solidFill>
              <a:latin typeface="+mj-ea"/>
              <a:ea typeface="+mj-ea"/>
            </a:endParaRPr>
          </a:p>
          <a:p>
            <a:pPr marL="342900" indent="-342900">
              <a:buAutoNum type="arabicPlain" startAt="1976"/>
            </a:pPr>
            <a:r>
              <a:rPr lang="zh-TW" altLang="en-US" dirty="0" smtClean="0">
                <a:solidFill>
                  <a:schemeClr val="bg2">
                    <a:lumMod val="25000"/>
                  </a:schemeClr>
                </a:solidFill>
                <a:latin typeface="+mj-ea"/>
                <a:ea typeface="+mj-ea"/>
              </a:rPr>
              <a:t>台灣大學考古人類學畢</a:t>
            </a:r>
            <a:endParaRPr lang="en-US" altLang="zh-TW" dirty="0" smtClean="0">
              <a:solidFill>
                <a:schemeClr val="bg2">
                  <a:lumMod val="25000"/>
                </a:schemeClr>
              </a:solidFill>
              <a:latin typeface="+mj-ea"/>
              <a:ea typeface="+mj-ea"/>
            </a:endParaRPr>
          </a:p>
          <a:p>
            <a:pPr marL="342900" indent="-342900">
              <a:buAutoNum type="arabicPlain" startAt="2002"/>
            </a:pPr>
            <a:r>
              <a:rPr lang="zh-TW" altLang="en-US" dirty="0" smtClean="0">
                <a:solidFill>
                  <a:schemeClr val="bg2">
                    <a:lumMod val="25000"/>
                  </a:schemeClr>
                </a:solidFill>
                <a:latin typeface="+mj-ea"/>
                <a:ea typeface="+mj-ea"/>
              </a:rPr>
              <a:t>台灣大學管理學院商學所</a:t>
            </a:r>
            <a:r>
              <a:rPr lang="en-US" altLang="zh-TW" dirty="0" smtClean="0">
                <a:solidFill>
                  <a:schemeClr val="bg2">
                    <a:lumMod val="25000"/>
                  </a:schemeClr>
                </a:solidFill>
                <a:latin typeface="+mj-ea"/>
                <a:ea typeface="+mj-ea"/>
              </a:rPr>
              <a:t>EMBA</a:t>
            </a:r>
            <a:r>
              <a:rPr lang="zh-TW" altLang="en-US" dirty="0" smtClean="0">
                <a:solidFill>
                  <a:schemeClr val="bg2">
                    <a:lumMod val="25000"/>
                  </a:schemeClr>
                </a:solidFill>
                <a:latin typeface="+mj-ea"/>
                <a:ea typeface="+mj-ea"/>
              </a:rPr>
              <a:t>畢</a:t>
            </a:r>
            <a:endParaRPr lang="en-US" altLang="zh-TW" dirty="0" smtClean="0">
              <a:solidFill>
                <a:schemeClr val="bg2">
                  <a:lumMod val="25000"/>
                </a:schemeClr>
              </a:solidFill>
              <a:latin typeface="+mj-ea"/>
              <a:ea typeface="+mj-ea"/>
            </a:endParaRPr>
          </a:p>
          <a:p>
            <a:pPr marL="342900" indent="-342900">
              <a:buAutoNum type="arabicPlain" startAt="2002"/>
            </a:pPr>
            <a:endParaRPr lang="en-US" altLang="zh-TW" dirty="0">
              <a:solidFill>
                <a:schemeClr val="bg2">
                  <a:lumMod val="25000"/>
                </a:schemeClr>
              </a:solidFill>
              <a:latin typeface="+mj-ea"/>
              <a:ea typeface="+mj-ea"/>
            </a:endParaRPr>
          </a:p>
          <a:p>
            <a:pPr marL="342900" indent="-342900"/>
            <a:r>
              <a:rPr lang="zh-TW" altLang="en-US" dirty="0" smtClean="0">
                <a:solidFill>
                  <a:schemeClr val="bg2">
                    <a:lumMod val="25000"/>
                  </a:schemeClr>
                </a:solidFill>
                <a:latin typeface="+mj-ea"/>
                <a:ea typeface="+mj-ea"/>
              </a:rPr>
              <a:t>經歷：</a:t>
            </a:r>
            <a:endParaRPr lang="en-US" altLang="zh-TW" dirty="0" smtClean="0">
              <a:solidFill>
                <a:schemeClr val="bg2">
                  <a:lumMod val="25000"/>
                </a:schemeClr>
              </a:solidFill>
              <a:latin typeface="+mj-ea"/>
              <a:ea typeface="+mj-ea"/>
            </a:endParaRPr>
          </a:p>
          <a:p>
            <a:pPr marL="342900" indent="-342900"/>
            <a:r>
              <a:rPr lang="zh-TW" altLang="en-US" dirty="0" smtClean="0">
                <a:solidFill>
                  <a:schemeClr val="bg2">
                    <a:lumMod val="25000"/>
                  </a:schemeClr>
                </a:solidFill>
                <a:latin typeface="+mj-ea"/>
                <a:ea typeface="+mj-ea"/>
              </a:rPr>
              <a:t>台灣</a:t>
            </a:r>
            <a:r>
              <a:rPr lang="en-US" altLang="zh-TW" dirty="0" smtClean="0">
                <a:solidFill>
                  <a:schemeClr val="bg2">
                    <a:lumMod val="25000"/>
                  </a:schemeClr>
                </a:solidFill>
                <a:latin typeface="+mj-ea"/>
                <a:ea typeface="+mj-ea"/>
              </a:rPr>
              <a:t>---1977~2002</a:t>
            </a:r>
          </a:p>
          <a:p>
            <a:pPr marL="342900" indent="-342900"/>
            <a:r>
              <a:rPr lang="zh-TW" altLang="en-US" dirty="0" smtClean="0">
                <a:solidFill>
                  <a:schemeClr val="bg2">
                    <a:lumMod val="25000"/>
                  </a:schemeClr>
                </a:solidFill>
                <a:latin typeface="+mj-ea"/>
                <a:ea typeface="+mj-ea"/>
              </a:rPr>
              <a:t>來</a:t>
            </a:r>
            <a:r>
              <a:rPr lang="zh-TW" altLang="en-US" dirty="0">
                <a:solidFill>
                  <a:schemeClr val="bg2">
                    <a:lumMod val="25000"/>
                  </a:schemeClr>
                </a:solidFill>
                <a:latin typeface="+mj-ea"/>
                <a:ea typeface="+mj-ea"/>
              </a:rPr>
              <a:t>來百貨 </a:t>
            </a:r>
            <a:r>
              <a:rPr lang="zh-TW" altLang="en-US" dirty="0" smtClean="0">
                <a:solidFill>
                  <a:schemeClr val="bg2">
                    <a:lumMod val="25000"/>
                  </a:schemeClr>
                </a:solidFill>
                <a:latin typeface="+mj-ea"/>
                <a:ea typeface="+mj-ea"/>
              </a:rPr>
              <a:t> 企劃課長</a:t>
            </a:r>
            <a:endParaRPr lang="en-US" altLang="zh-TW" dirty="0" smtClean="0">
              <a:solidFill>
                <a:schemeClr val="bg2">
                  <a:lumMod val="25000"/>
                </a:schemeClr>
              </a:solidFill>
              <a:latin typeface="+mj-ea"/>
              <a:ea typeface="+mj-ea"/>
            </a:endParaRPr>
          </a:p>
          <a:p>
            <a:pPr marL="342900" indent="-342900"/>
            <a:r>
              <a:rPr lang="zh-TW" altLang="en-US" dirty="0">
                <a:solidFill>
                  <a:schemeClr val="bg2">
                    <a:lumMod val="25000"/>
                  </a:schemeClr>
                </a:solidFill>
                <a:latin typeface="+mj-ea"/>
                <a:ea typeface="+mj-ea"/>
              </a:rPr>
              <a:t>蘭克斯</a:t>
            </a:r>
            <a:r>
              <a:rPr lang="zh-TW" altLang="en-US" dirty="0" smtClean="0">
                <a:solidFill>
                  <a:schemeClr val="bg2">
                    <a:lumMod val="25000"/>
                  </a:schemeClr>
                </a:solidFill>
                <a:latin typeface="+mj-ea"/>
                <a:ea typeface="+mj-ea"/>
              </a:rPr>
              <a:t>西服  營業</a:t>
            </a:r>
            <a:r>
              <a:rPr lang="zh-TW" altLang="en-US" dirty="0">
                <a:solidFill>
                  <a:schemeClr val="bg2">
                    <a:lumMod val="25000"/>
                  </a:schemeClr>
                </a:solidFill>
                <a:latin typeface="+mj-ea"/>
                <a:ea typeface="+mj-ea"/>
              </a:rPr>
              <a:t>經理</a:t>
            </a:r>
            <a:r>
              <a:rPr lang="en-US" altLang="zh-TW" dirty="0">
                <a:solidFill>
                  <a:schemeClr val="bg2">
                    <a:lumMod val="25000"/>
                  </a:schemeClr>
                </a:solidFill>
                <a:latin typeface="+mj-ea"/>
                <a:ea typeface="+mj-ea"/>
              </a:rPr>
              <a:t>/</a:t>
            </a:r>
            <a:r>
              <a:rPr lang="zh-TW" altLang="en-US" dirty="0">
                <a:solidFill>
                  <a:schemeClr val="bg2">
                    <a:lumMod val="25000"/>
                  </a:schemeClr>
                </a:solidFill>
                <a:latin typeface="+mj-ea"/>
                <a:ea typeface="+mj-ea"/>
              </a:rPr>
              <a:t>副總</a:t>
            </a:r>
            <a:r>
              <a:rPr lang="zh-TW" altLang="en-US" dirty="0" smtClean="0">
                <a:solidFill>
                  <a:schemeClr val="bg2">
                    <a:lumMod val="25000"/>
                  </a:schemeClr>
                </a:solidFill>
                <a:latin typeface="+mj-ea"/>
                <a:ea typeface="+mj-ea"/>
              </a:rPr>
              <a:t>經理</a:t>
            </a:r>
            <a:endParaRPr lang="en-US" altLang="zh-TW" dirty="0" smtClean="0">
              <a:solidFill>
                <a:schemeClr val="bg2">
                  <a:lumMod val="25000"/>
                </a:schemeClr>
              </a:solidFill>
              <a:latin typeface="+mj-ea"/>
              <a:ea typeface="+mj-ea"/>
            </a:endParaRPr>
          </a:p>
          <a:p>
            <a:pPr marL="342900" indent="-342900"/>
            <a:r>
              <a:rPr lang="zh-TW" altLang="en-US" dirty="0">
                <a:solidFill>
                  <a:schemeClr val="bg2">
                    <a:lumMod val="25000"/>
                  </a:schemeClr>
                </a:solidFill>
                <a:latin typeface="+mj-ea"/>
                <a:ea typeface="+mj-ea"/>
              </a:rPr>
              <a:t>先施百貨 </a:t>
            </a:r>
            <a:r>
              <a:rPr lang="zh-TW" altLang="en-US" dirty="0" smtClean="0">
                <a:solidFill>
                  <a:schemeClr val="bg2">
                    <a:lumMod val="25000"/>
                  </a:schemeClr>
                </a:solidFill>
                <a:latin typeface="+mj-ea"/>
                <a:ea typeface="+mj-ea"/>
              </a:rPr>
              <a:t> 商品</a:t>
            </a:r>
            <a:r>
              <a:rPr lang="zh-TW" altLang="en-US" dirty="0">
                <a:solidFill>
                  <a:schemeClr val="bg2">
                    <a:lumMod val="25000"/>
                  </a:schemeClr>
                </a:solidFill>
                <a:latin typeface="+mj-ea"/>
                <a:ea typeface="+mj-ea"/>
              </a:rPr>
              <a:t>部</a:t>
            </a:r>
            <a:r>
              <a:rPr lang="zh-TW" altLang="en-US" dirty="0" smtClean="0">
                <a:solidFill>
                  <a:schemeClr val="bg2">
                    <a:lumMod val="25000"/>
                  </a:schemeClr>
                </a:solidFill>
                <a:latin typeface="+mj-ea"/>
                <a:ea typeface="+mj-ea"/>
              </a:rPr>
              <a:t>協理</a:t>
            </a:r>
            <a:endParaRPr lang="en-US" altLang="zh-TW" dirty="0" smtClean="0">
              <a:solidFill>
                <a:schemeClr val="bg2">
                  <a:lumMod val="25000"/>
                </a:schemeClr>
              </a:solidFill>
              <a:latin typeface="+mj-ea"/>
              <a:ea typeface="+mj-ea"/>
            </a:endParaRPr>
          </a:p>
          <a:p>
            <a:pPr marL="342900" indent="-342900"/>
            <a:r>
              <a:rPr lang="zh-TW" altLang="en-US" dirty="0">
                <a:solidFill>
                  <a:schemeClr val="bg2">
                    <a:lumMod val="25000"/>
                  </a:schemeClr>
                </a:solidFill>
                <a:latin typeface="+mj-ea"/>
                <a:ea typeface="+mj-ea"/>
              </a:rPr>
              <a:t>繽湛公司</a:t>
            </a:r>
            <a:r>
              <a:rPr lang="en-US" altLang="zh-TW" dirty="0">
                <a:solidFill>
                  <a:schemeClr val="bg2">
                    <a:lumMod val="25000"/>
                  </a:schemeClr>
                </a:solidFill>
                <a:latin typeface="+mj-ea"/>
                <a:ea typeface="+mj-ea"/>
              </a:rPr>
              <a:t>(GUESS</a:t>
            </a:r>
            <a:r>
              <a:rPr lang="zh-TW" altLang="en-US" dirty="0">
                <a:solidFill>
                  <a:schemeClr val="bg2">
                    <a:lumMod val="25000"/>
                  </a:schemeClr>
                </a:solidFill>
                <a:latin typeface="+mj-ea"/>
                <a:ea typeface="+mj-ea"/>
              </a:rPr>
              <a:t>台灣總代理</a:t>
            </a:r>
            <a:r>
              <a:rPr lang="en-US" altLang="zh-TW" dirty="0">
                <a:solidFill>
                  <a:schemeClr val="bg2">
                    <a:lumMod val="25000"/>
                  </a:schemeClr>
                </a:solidFill>
                <a:latin typeface="+mj-ea"/>
                <a:ea typeface="+mj-ea"/>
              </a:rPr>
              <a:t>)   </a:t>
            </a:r>
            <a:r>
              <a:rPr lang="zh-TW" altLang="en-US" dirty="0" smtClean="0">
                <a:solidFill>
                  <a:schemeClr val="bg2">
                    <a:lumMod val="25000"/>
                  </a:schemeClr>
                </a:solidFill>
                <a:latin typeface="+mj-ea"/>
                <a:ea typeface="+mj-ea"/>
              </a:rPr>
              <a:t>總經理</a:t>
            </a:r>
            <a:endParaRPr lang="en-US" altLang="zh-TW" dirty="0" smtClean="0">
              <a:solidFill>
                <a:schemeClr val="bg2">
                  <a:lumMod val="25000"/>
                </a:schemeClr>
              </a:solidFill>
              <a:latin typeface="+mj-ea"/>
              <a:ea typeface="+mj-ea"/>
            </a:endParaRPr>
          </a:p>
          <a:p>
            <a:pPr marL="342900" indent="-342900"/>
            <a:endParaRPr lang="en-US" altLang="zh-TW" dirty="0">
              <a:solidFill>
                <a:schemeClr val="bg2">
                  <a:lumMod val="25000"/>
                </a:schemeClr>
              </a:solidFill>
              <a:latin typeface="+mj-ea"/>
              <a:ea typeface="+mj-ea"/>
            </a:endParaRPr>
          </a:p>
          <a:p>
            <a:pPr marL="342900" indent="-342900"/>
            <a:r>
              <a:rPr lang="zh-TW" altLang="en-US" dirty="0">
                <a:solidFill>
                  <a:schemeClr val="bg2">
                    <a:lumMod val="25000"/>
                  </a:schemeClr>
                </a:solidFill>
                <a:latin typeface="+mj-ea"/>
                <a:ea typeface="+mj-ea"/>
              </a:rPr>
              <a:t>大陸</a:t>
            </a:r>
            <a:r>
              <a:rPr lang="en-US" altLang="zh-TW" dirty="0" smtClean="0">
                <a:solidFill>
                  <a:schemeClr val="bg2">
                    <a:lumMod val="25000"/>
                  </a:schemeClr>
                </a:solidFill>
                <a:latin typeface="+mj-ea"/>
                <a:ea typeface="+mj-ea"/>
              </a:rPr>
              <a:t>---2002~2015</a:t>
            </a:r>
          </a:p>
          <a:p>
            <a:pPr marL="342900" indent="-342900"/>
            <a:r>
              <a:rPr lang="zh-TW" altLang="en-US" dirty="0">
                <a:solidFill>
                  <a:schemeClr val="bg2">
                    <a:lumMod val="25000"/>
                  </a:schemeClr>
                </a:solidFill>
                <a:latin typeface="+mj-ea"/>
                <a:ea typeface="+mj-ea"/>
              </a:rPr>
              <a:t>仲量聯行   </a:t>
            </a:r>
            <a:r>
              <a:rPr lang="zh-TW" altLang="en-US" dirty="0" smtClean="0">
                <a:solidFill>
                  <a:schemeClr val="bg2">
                    <a:lumMod val="25000"/>
                  </a:schemeClr>
                </a:solidFill>
                <a:latin typeface="+mj-ea"/>
                <a:ea typeface="+mj-ea"/>
              </a:rPr>
              <a:t>商業地產部 中國</a:t>
            </a:r>
            <a:r>
              <a:rPr lang="zh-TW" altLang="en-US" dirty="0">
                <a:solidFill>
                  <a:schemeClr val="bg2">
                    <a:lumMod val="25000"/>
                  </a:schemeClr>
                </a:solidFill>
                <a:latin typeface="+mj-ea"/>
                <a:ea typeface="+mj-ea"/>
              </a:rPr>
              <a:t>區</a:t>
            </a:r>
            <a:r>
              <a:rPr lang="zh-TW" altLang="en-US" dirty="0" smtClean="0">
                <a:solidFill>
                  <a:schemeClr val="bg2">
                    <a:lumMod val="25000"/>
                  </a:schemeClr>
                </a:solidFill>
                <a:latin typeface="+mj-ea"/>
                <a:ea typeface="+mj-ea"/>
              </a:rPr>
              <a:t>董事</a:t>
            </a:r>
            <a:endParaRPr lang="en-US" altLang="zh-TW" dirty="0" smtClean="0">
              <a:solidFill>
                <a:schemeClr val="bg2">
                  <a:lumMod val="25000"/>
                </a:schemeClr>
              </a:solidFill>
              <a:latin typeface="+mj-ea"/>
              <a:ea typeface="+mj-ea"/>
            </a:endParaRPr>
          </a:p>
          <a:p>
            <a:pPr marL="342900" indent="-342900"/>
            <a:r>
              <a:rPr lang="zh-TW" altLang="en-US" dirty="0">
                <a:solidFill>
                  <a:schemeClr val="bg2">
                    <a:lumMod val="25000"/>
                  </a:schemeClr>
                </a:solidFill>
                <a:latin typeface="+mj-ea"/>
                <a:ea typeface="+mj-ea"/>
              </a:rPr>
              <a:t>儀華服裝公司  進口部  總經理 </a:t>
            </a:r>
            <a:endParaRPr lang="en-US" altLang="zh-TW" dirty="0" smtClean="0">
              <a:solidFill>
                <a:schemeClr val="bg2">
                  <a:lumMod val="25000"/>
                </a:schemeClr>
              </a:solidFill>
              <a:latin typeface="+mj-ea"/>
              <a:ea typeface="+mj-ea"/>
            </a:endParaRPr>
          </a:p>
          <a:p>
            <a:pPr marL="342900" indent="-342900"/>
            <a:r>
              <a:rPr lang="zh-TW" altLang="en-US" dirty="0">
                <a:solidFill>
                  <a:schemeClr val="bg2">
                    <a:lumMod val="25000"/>
                  </a:schemeClr>
                </a:solidFill>
                <a:latin typeface="+mj-ea"/>
                <a:ea typeface="+mj-ea"/>
              </a:rPr>
              <a:t>寶辰國際商貿</a:t>
            </a:r>
            <a:r>
              <a:rPr lang="zh-TW" altLang="en-US" dirty="0" smtClean="0">
                <a:solidFill>
                  <a:schemeClr val="bg2">
                    <a:lumMod val="25000"/>
                  </a:schemeClr>
                </a:solidFill>
                <a:latin typeface="+mj-ea"/>
                <a:ea typeface="+mj-ea"/>
              </a:rPr>
              <a:t>有限公司</a:t>
            </a:r>
            <a:r>
              <a:rPr lang="en-US" altLang="zh-TW" dirty="0" smtClean="0">
                <a:solidFill>
                  <a:schemeClr val="bg2">
                    <a:lumMod val="25000"/>
                  </a:schemeClr>
                </a:solidFill>
                <a:latin typeface="+mj-ea"/>
                <a:ea typeface="+mj-ea"/>
              </a:rPr>
              <a:t>(LINCS</a:t>
            </a:r>
            <a:r>
              <a:rPr lang="zh-TW" altLang="en-US" dirty="0" smtClean="0">
                <a:solidFill>
                  <a:schemeClr val="bg2">
                    <a:lumMod val="25000"/>
                  </a:schemeClr>
                </a:solidFill>
                <a:latin typeface="+mj-ea"/>
                <a:ea typeface="+mj-ea"/>
              </a:rPr>
              <a:t>男裝</a:t>
            </a:r>
            <a:r>
              <a:rPr lang="en-US" altLang="zh-TW" dirty="0" smtClean="0">
                <a:solidFill>
                  <a:schemeClr val="bg2">
                    <a:lumMod val="25000"/>
                  </a:schemeClr>
                </a:solidFill>
                <a:latin typeface="+mj-ea"/>
                <a:ea typeface="+mj-ea"/>
              </a:rPr>
              <a:t>)</a:t>
            </a:r>
            <a:r>
              <a:rPr lang="zh-TW" altLang="en-US" dirty="0" smtClean="0">
                <a:solidFill>
                  <a:schemeClr val="bg2">
                    <a:lumMod val="25000"/>
                  </a:schemeClr>
                </a:solidFill>
                <a:latin typeface="+mj-ea"/>
                <a:ea typeface="+mj-ea"/>
              </a:rPr>
              <a:t>  </a:t>
            </a:r>
            <a:r>
              <a:rPr lang="zh-TW" altLang="en-US" dirty="0">
                <a:solidFill>
                  <a:schemeClr val="bg2">
                    <a:lumMod val="25000"/>
                  </a:schemeClr>
                </a:solidFill>
                <a:latin typeface="+mj-ea"/>
                <a:ea typeface="+mj-ea"/>
              </a:rPr>
              <a:t>內銷部 </a:t>
            </a:r>
            <a:r>
              <a:rPr lang="zh-TW" altLang="en-US" dirty="0" smtClean="0">
                <a:solidFill>
                  <a:schemeClr val="bg2">
                    <a:lumMod val="25000"/>
                  </a:schemeClr>
                </a:solidFill>
                <a:latin typeface="+mj-ea"/>
                <a:ea typeface="+mj-ea"/>
              </a:rPr>
              <a:t>總經理</a:t>
            </a:r>
            <a:endParaRPr lang="en-US" altLang="zh-TW" dirty="0" smtClean="0">
              <a:solidFill>
                <a:schemeClr val="bg2">
                  <a:lumMod val="25000"/>
                </a:schemeClr>
              </a:solidFill>
              <a:latin typeface="+mj-ea"/>
              <a:ea typeface="+mj-ea"/>
            </a:endParaRPr>
          </a:p>
          <a:p>
            <a:pPr marL="342900" indent="-342900"/>
            <a:r>
              <a:rPr lang="zh-TW" altLang="en-US" dirty="0">
                <a:solidFill>
                  <a:schemeClr val="bg2">
                    <a:lumMod val="25000"/>
                  </a:schemeClr>
                </a:solidFill>
                <a:latin typeface="+mj-ea"/>
                <a:ea typeface="+mj-ea"/>
              </a:rPr>
              <a:t>喬治杰生</a:t>
            </a:r>
            <a:r>
              <a:rPr lang="en-US" altLang="zh-TW" dirty="0">
                <a:solidFill>
                  <a:schemeClr val="bg2">
                    <a:lumMod val="25000"/>
                  </a:schemeClr>
                </a:solidFill>
                <a:latin typeface="+mj-ea"/>
                <a:ea typeface="+mj-ea"/>
              </a:rPr>
              <a:t>(</a:t>
            </a:r>
            <a:r>
              <a:rPr lang="zh-TW" altLang="en-US" dirty="0">
                <a:solidFill>
                  <a:schemeClr val="bg2">
                    <a:lumMod val="25000"/>
                  </a:schemeClr>
                </a:solidFill>
                <a:latin typeface="+mj-ea"/>
                <a:ea typeface="+mj-ea"/>
              </a:rPr>
              <a:t>北京</a:t>
            </a:r>
            <a:r>
              <a:rPr lang="en-US" altLang="zh-TW" dirty="0">
                <a:solidFill>
                  <a:schemeClr val="bg2">
                    <a:lumMod val="25000"/>
                  </a:schemeClr>
                </a:solidFill>
                <a:latin typeface="+mj-ea"/>
                <a:ea typeface="+mj-ea"/>
              </a:rPr>
              <a:t>)</a:t>
            </a:r>
            <a:r>
              <a:rPr lang="zh-TW" altLang="en-US" dirty="0">
                <a:solidFill>
                  <a:schemeClr val="bg2">
                    <a:lumMod val="25000"/>
                  </a:schemeClr>
                </a:solidFill>
                <a:latin typeface="+mj-ea"/>
                <a:ea typeface="+mj-ea"/>
              </a:rPr>
              <a:t>公司  </a:t>
            </a:r>
            <a:r>
              <a:rPr lang="zh-TW" altLang="en-US" dirty="0" smtClean="0">
                <a:solidFill>
                  <a:schemeClr val="bg2">
                    <a:lumMod val="25000"/>
                  </a:schemeClr>
                </a:solidFill>
                <a:latin typeface="+mj-ea"/>
                <a:ea typeface="+mj-ea"/>
              </a:rPr>
              <a:t>家居精品部 總經理</a:t>
            </a:r>
            <a:endParaRPr lang="en-US" altLang="zh-TW" dirty="0">
              <a:solidFill>
                <a:schemeClr val="bg2">
                  <a:lumMod val="25000"/>
                </a:schemeClr>
              </a:solidFill>
              <a:latin typeface="+mj-ea"/>
              <a:ea typeface="+mj-ea"/>
            </a:endParaRPr>
          </a:p>
          <a:p>
            <a:pPr marL="342900" indent="-342900"/>
            <a:endParaRPr lang="zh-TW" altLang="en-US" dirty="0">
              <a:solidFill>
                <a:schemeClr val="bg2">
                  <a:lumMod val="25000"/>
                </a:schemeClr>
              </a:solidFill>
              <a:latin typeface="+mj-ea"/>
              <a:ea typeface="+mj-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http://mmbiz.qpic.cn/mmbiz/iaIPDzjYFlA7mGYlhy9jZuNmERIhiaSqplyxiccbfRicNEn6sbELIZiaMicNGicBPgZuq0vk6kjE8vM2Otps7pcAiathJA/640?wx_fmt=jpeg&amp;wxfrom=5&amp;wx_lazy=1"/>
          <p:cNvPicPr/>
          <p:nvPr/>
        </p:nvPicPr>
        <p:blipFill>
          <a:blip r:embed="rId2" cstate="print"/>
          <a:srcRect/>
          <a:stretch>
            <a:fillRect/>
          </a:stretch>
        </p:blipFill>
        <p:spPr bwMode="auto">
          <a:xfrm>
            <a:off x="395536" y="1340768"/>
            <a:ext cx="8424936" cy="5184576"/>
          </a:xfrm>
          <a:prstGeom prst="rect">
            <a:avLst/>
          </a:prstGeom>
          <a:noFill/>
          <a:ln w="9525">
            <a:noFill/>
            <a:miter lim="800000"/>
            <a:headEnd/>
            <a:tailEnd/>
          </a:ln>
        </p:spPr>
      </p:pic>
      <p:sp>
        <p:nvSpPr>
          <p:cNvPr id="4" name="文字方塊 3"/>
          <p:cNvSpPr txBox="1"/>
          <p:nvPr/>
        </p:nvSpPr>
        <p:spPr>
          <a:xfrm>
            <a:off x="323528" y="6433591"/>
            <a:ext cx="3672408" cy="276999"/>
          </a:xfrm>
          <a:prstGeom prst="rect">
            <a:avLst/>
          </a:prstGeom>
          <a:noFill/>
        </p:spPr>
        <p:txBody>
          <a:bodyPr wrap="square" rtlCol="0">
            <a:spAutoFit/>
          </a:bodyPr>
          <a:lstStyle/>
          <a:p>
            <a:r>
              <a:rPr lang="zh-CN" altLang="en-US" sz="1200" b="1" dirty="0" smtClean="0">
                <a:solidFill>
                  <a:schemeClr val="bg2">
                    <a:lumMod val="25000"/>
                  </a:schemeClr>
                </a:solidFill>
                <a:latin typeface="微軟正黑體" pitchFamily="34" charset="-120"/>
                <a:ea typeface="微軟正黑體" pitchFamily="34" charset="-120"/>
              </a:rPr>
              <a:t>数据来源：</a:t>
            </a:r>
            <a:r>
              <a:rPr lang="en-US" altLang="zh-CN" sz="1200" b="1" dirty="0" smtClean="0">
                <a:solidFill>
                  <a:schemeClr val="bg2">
                    <a:lumMod val="25000"/>
                  </a:schemeClr>
                </a:solidFill>
                <a:latin typeface="微軟正黑體" pitchFamily="34" charset="-120"/>
                <a:ea typeface="微軟正黑體" pitchFamily="34" charset="-120"/>
              </a:rPr>
              <a:t>《2016</a:t>
            </a:r>
            <a:r>
              <a:rPr lang="zh-CN" altLang="en-US" sz="1200" b="1" dirty="0" smtClean="0">
                <a:solidFill>
                  <a:schemeClr val="bg2">
                    <a:lumMod val="25000"/>
                  </a:schemeClr>
                </a:solidFill>
                <a:latin typeface="微軟正黑體" pitchFamily="34" charset="-120"/>
                <a:ea typeface="微軟正黑體" pitchFamily="34" charset="-120"/>
              </a:rPr>
              <a:t>中国电商红人大数据报告</a:t>
            </a:r>
            <a:r>
              <a:rPr lang="en-US" altLang="zh-CN" sz="1200" b="1" dirty="0" smtClean="0">
                <a:solidFill>
                  <a:schemeClr val="bg2">
                    <a:lumMod val="25000"/>
                  </a:schemeClr>
                </a:solidFill>
                <a:latin typeface="微軟正黑體" pitchFamily="34" charset="-120"/>
                <a:ea typeface="微軟正黑體" pitchFamily="34" charset="-120"/>
              </a:rPr>
              <a:t>》</a:t>
            </a:r>
            <a:endParaRPr lang="zh-TW" altLang="en-US" sz="1200" b="1" dirty="0">
              <a:solidFill>
                <a:schemeClr val="bg2">
                  <a:lumMod val="25000"/>
                </a:schemeClr>
              </a:solidFill>
              <a:latin typeface="微軟正黑體" pitchFamily="34" charset="-120"/>
              <a:ea typeface="微軟正黑體" pitchFamily="34" charset="-120"/>
            </a:endParaRPr>
          </a:p>
        </p:txBody>
      </p:sp>
      <p:sp>
        <p:nvSpPr>
          <p:cNvPr id="5" name="文字方塊 4"/>
          <p:cNvSpPr txBox="1"/>
          <p:nvPr/>
        </p:nvSpPr>
        <p:spPr>
          <a:xfrm>
            <a:off x="539552" y="1124744"/>
            <a:ext cx="4104456" cy="523220"/>
          </a:xfrm>
          <a:prstGeom prst="rect">
            <a:avLst/>
          </a:prstGeom>
          <a:noFill/>
        </p:spPr>
        <p:txBody>
          <a:bodyPr wrap="square" rtlCol="0">
            <a:spAutoFit/>
          </a:bodyPr>
          <a:lstStyle/>
          <a:p>
            <a:r>
              <a:rPr lang="zh-TW" altLang="en-US" sz="2800" b="1" dirty="0" smtClean="0">
                <a:solidFill>
                  <a:schemeClr val="bg2">
                    <a:lumMod val="25000"/>
                  </a:schemeClr>
                </a:solidFill>
                <a:latin typeface="微軟正黑體" pitchFamily="34" charset="-120"/>
                <a:ea typeface="微軟正黑體" pitchFamily="34" charset="-120"/>
              </a:rPr>
              <a:t>電商網紅的產業規模</a:t>
            </a:r>
            <a:endParaRPr lang="zh-TW" altLang="en-US" sz="2800" b="1"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17412" t="39634" r="5683" b="3116"/>
          <a:stretch>
            <a:fillRect/>
          </a:stretch>
        </p:blipFill>
        <p:spPr bwMode="auto">
          <a:xfrm>
            <a:off x="467544" y="3501008"/>
            <a:ext cx="3528392" cy="2596364"/>
          </a:xfrm>
          <a:prstGeom prst="rect">
            <a:avLst/>
          </a:prstGeom>
          <a:noFill/>
          <a:ln w="9525">
            <a:noFill/>
            <a:miter lim="800000"/>
            <a:headEnd/>
            <a:tailEnd/>
          </a:ln>
        </p:spPr>
      </p:pic>
      <p:sp>
        <p:nvSpPr>
          <p:cNvPr id="4" name="文字方塊 3"/>
          <p:cNvSpPr txBox="1"/>
          <p:nvPr/>
        </p:nvSpPr>
        <p:spPr>
          <a:xfrm>
            <a:off x="4067944" y="4590320"/>
            <a:ext cx="4752528" cy="1502976"/>
          </a:xfrm>
          <a:prstGeom prst="rect">
            <a:avLst/>
          </a:prstGeom>
          <a:noFill/>
        </p:spPr>
        <p:txBody>
          <a:bodyPr wrap="square" rtlCol="0">
            <a:spAutoFit/>
          </a:bodyPr>
          <a:lstStyle/>
          <a:p>
            <a:pPr>
              <a:lnSpc>
                <a:spcPts val="2200"/>
              </a:lnSpc>
            </a:pPr>
            <a:r>
              <a:rPr lang="zh-TW" altLang="en-US" sz="1600" dirty="0" smtClean="0">
                <a:solidFill>
                  <a:schemeClr val="bg2">
                    <a:lumMod val="25000"/>
                  </a:schemeClr>
                </a:solidFill>
                <a:latin typeface="+mj-ea"/>
                <a:ea typeface="+mj-ea"/>
              </a:rPr>
              <a:t>網路直播主播</a:t>
            </a:r>
            <a:r>
              <a:rPr lang="en-US" altLang="zh-TW" sz="1600" dirty="0" smtClean="0">
                <a:solidFill>
                  <a:schemeClr val="bg2">
                    <a:lumMod val="25000"/>
                  </a:schemeClr>
                </a:solidFill>
                <a:latin typeface="+mj-ea"/>
                <a:ea typeface="+mj-ea"/>
              </a:rPr>
              <a:t>---</a:t>
            </a:r>
            <a:r>
              <a:rPr lang="zh-TW" altLang="en-US" sz="1600" dirty="0" smtClean="0">
                <a:solidFill>
                  <a:schemeClr val="bg2">
                    <a:lumMod val="25000"/>
                  </a:schemeClr>
                </a:solidFill>
                <a:latin typeface="+mj-ea"/>
                <a:ea typeface="+mj-ea"/>
                <a:hlinkClick r:id="rId3"/>
              </a:rPr>
              <a:t>畢加索</a:t>
            </a:r>
            <a:endParaRPr lang="en-US" altLang="zh-TW" sz="1600" dirty="0" smtClean="0">
              <a:solidFill>
                <a:schemeClr val="bg2">
                  <a:lumMod val="25000"/>
                </a:schemeClr>
              </a:solidFill>
              <a:latin typeface="+mj-ea"/>
              <a:ea typeface="+mj-ea"/>
            </a:endParaRPr>
          </a:p>
          <a:p>
            <a:pPr>
              <a:lnSpc>
                <a:spcPts val="2200"/>
              </a:lnSpc>
            </a:pPr>
            <a:r>
              <a:rPr lang="zh-CN" altLang="zh-TW" sz="1600" dirty="0" smtClean="0">
                <a:solidFill>
                  <a:schemeClr val="bg2">
                    <a:lumMod val="25000"/>
                  </a:schemeClr>
                </a:solidFill>
                <a:latin typeface="+mj-ea"/>
                <a:ea typeface="+mj-ea"/>
              </a:rPr>
              <a:t>每天中午</a:t>
            </a:r>
            <a:r>
              <a:rPr lang="en-US" altLang="zh-TW" sz="1600" dirty="0" smtClean="0">
                <a:solidFill>
                  <a:schemeClr val="bg2">
                    <a:lumMod val="25000"/>
                  </a:schemeClr>
                </a:solidFill>
                <a:latin typeface="+mj-ea"/>
                <a:ea typeface="+mj-ea"/>
              </a:rPr>
              <a:t>12~14</a:t>
            </a:r>
            <a:r>
              <a:rPr lang="zh-CN" altLang="en-US" sz="1600" dirty="0" smtClean="0">
                <a:solidFill>
                  <a:schemeClr val="bg2">
                    <a:lumMod val="25000"/>
                  </a:schemeClr>
                </a:solidFill>
                <a:latin typeface="+mj-ea"/>
                <a:ea typeface="+mj-ea"/>
              </a:rPr>
              <a:t>時、晚上</a:t>
            </a:r>
            <a:r>
              <a:rPr lang="en-US" altLang="zh-TW" sz="1600" dirty="0" smtClean="0">
                <a:solidFill>
                  <a:schemeClr val="bg2">
                    <a:lumMod val="25000"/>
                  </a:schemeClr>
                </a:solidFill>
                <a:latin typeface="+mj-ea"/>
                <a:ea typeface="+mj-ea"/>
              </a:rPr>
              <a:t>21~24</a:t>
            </a:r>
            <a:r>
              <a:rPr lang="zh-TW" altLang="en-US" sz="1600" dirty="0" smtClean="0">
                <a:solidFill>
                  <a:schemeClr val="bg2">
                    <a:lumMod val="25000"/>
                  </a:schemeClr>
                </a:solidFill>
                <a:latin typeface="+mj-ea"/>
                <a:ea typeface="+mj-ea"/>
              </a:rPr>
              <a:t>時，網路當紅男主播畢加索都會開啟直播，線上觀看人數高達數萬。</a:t>
            </a:r>
            <a:endParaRPr lang="zh-TW" altLang="zh-TW" sz="1600" dirty="0" smtClean="0">
              <a:solidFill>
                <a:schemeClr val="bg2">
                  <a:lumMod val="25000"/>
                </a:schemeClr>
              </a:solidFill>
              <a:latin typeface="+mj-ea"/>
              <a:ea typeface="+mj-ea"/>
            </a:endParaRPr>
          </a:p>
          <a:p>
            <a:pPr>
              <a:lnSpc>
                <a:spcPts val="2200"/>
              </a:lnSpc>
            </a:pPr>
            <a:r>
              <a:rPr lang="en-US" altLang="zh-TW" sz="1600" dirty="0" smtClean="0">
                <a:solidFill>
                  <a:schemeClr val="bg2">
                    <a:lumMod val="25000"/>
                  </a:schemeClr>
                </a:solidFill>
                <a:latin typeface="+mj-ea"/>
                <a:ea typeface="+mj-ea"/>
              </a:rPr>
              <a:t>“</a:t>
            </a:r>
            <a:r>
              <a:rPr lang="zh-CN" altLang="zh-TW" sz="1600" dirty="0" smtClean="0">
                <a:solidFill>
                  <a:schemeClr val="bg2">
                    <a:lumMod val="25000"/>
                  </a:schemeClr>
                </a:solidFill>
                <a:latin typeface="+mj-ea"/>
                <a:ea typeface="+mj-ea"/>
              </a:rPr>
              <a:t>目前月收入</a:t>
            </a:r>
            <a:r>
              <a:rPr lang="en-US" altLang="zh-TW" sz="1600" dirty="0" smtClean="0">
                <a:solidFill>
                  <a:schemeClr val="bg2">
                    <a:lumMod val="25000"/>
                  </a:schemeClr>
                </a:solidFill>
                <a:latin typeface="+mj-ea"/>
                <a:ea typeface="+mj-ea"/>
              </a:rPr>
              <a:t>100</a:t>
            </a:r>
            <a:r>
              <a:rPr lang="zh-TW" altLang="en-US" sz="1600" dirty="0" smtClean="0">
                <a:solidFill>
                  <a:schemeClr val="bg2">
                    <a:lumMod val="25000"/>
                  </a:schemeClr>
                </a:solidFill>
                <a:latin typeface="+mj-ea"/>
                <a:ea typeface="+mj-ea"/>
              </a:rPr>
              <a:t>萬元左右，不過一個直播平臺月收入達百萬元的主播不超過十個。</a:t>
            </a:r>
            <a:endParaRPr lang="zh-TW" altLang="en-US" sz="1600" dirty="0">
              <a:solidFill>
                <a:schemeClr val="bg2">
                  <a:lumMod val="25000"/>
                </a:schemeClr>
              </a:solidFill>
              <a:latin typeface="+mj-ea"/>
              <a:ea typeface="+mj-ea"/>
            </a:endParaRPr>
          </a:p>
        </p:txBody>
      </p:sp>
      <p:sp>
        <p:nvSpPr>
          <p:cNvPr id="5" name="Rectangle 3"/>
          <p:cNvSpPr>
            <a:spLocks noChangeArrowheads="1"/>
          </p:cNvSpPr>
          <p:nvPr/>
        </p:nvSpPr>
        <p:spPr bwMode="auto">
          <a:xfrm>
            <a:off x="539552" y="1268760"/>
            <a:ext cx="8316416"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l" defTabSz="914400" rtl="0" eaLnBrk="1" fontAlgn="base" latinLnBrk="0" hangingPunct="1">
              <a:lnSpc>
                <a:spcPct val="100000"/>
              </a:lnSpc>
              <a:spcBef>
                <a:spcPct val="0"/>
              </a:spcBef>
              <a:spcAft>
                <a:spcPct val="0"/>
              </a:spcAft>
              <a:buClrTx/>
              <a:buSzTx/>
              <a:buFont typeface="Wingdings" pitchFamily="2" charset="2"/>
              <a:buChar char="u"/>
              <a:tabLst/>
            </a:pPr>
            <a:r>
              <a:rPr kumimoji="1" lang="zh-TW" altLang="en-US" sz="2400" b="1"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t>虛擬貨幣</a:t>
            </a:r>
            <a:r>
              <a:rPr kumimoji="1" lang="en-US" altLang="zh-TW" sz="2400" b="1"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t>/</a:t>
            </a:r>
            <a:r>
              <a:rPr kumimoji="1" lang="zh-TW" altLang="en-US" sz="2400" b="1"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t>道具變現</a:t>
            </a:r>
            <a:endParaRPr kumimoji="1" lang="en-US" altLang="zh-TW" sz="2400" b="1"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endParaRPr>
          </a:p>
          <a:p>
            <a:pPr marL="0" marR="0" lvl="0" indent="304800" algn="l" defTabSz="914400" rtl="0" eaLnBrk="1" fontAlgn="base" latinLnBrk="0" hangingPunct="1">
              <a:lnSpc>
                <a:spcPct val="100000"/>
              </a:lnSpc>
              <a:spcBef>
                <a:spcPct val="0"/>
              </a:spcBef>
              <a:spcAft>
                <a:spcPct val="0"/>
              </a:spcAft>
              <a:buClrTx/>
              <a:buSzTx/>
              <a:tabLst/>
            </a:pPr>
            <a:r>
              <a:rPr kumimoji="1" lang="en-US" altLang="zh-TW"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t/>
            </a:r>
            <a:br>
              <a:rPr kumimoji="1" lang="en-US" altLang="zh-TW"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br>
            <a:r>
              <a:rPr kumimoji="1" lang="zh-TW" altLang="en-US"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t>當前，國內網路秀場直播的主要收入是虛擬幣和虛擬道具，用戶充值後可購買虛擬道具送給心儀主播。產生的收益由平臺、主播、公會三方按照不同比例分成，大平臺的分成比例是</a:t>
            </a:r>
            <a:r>
              <a:rPr kumimoji="1" lang="en-US" altLang="zh-CN"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t>6</a:t>
            </a:r>
            <a:r>
              <a:rPr kumimoji="1" lang="zh-CN" altLang="en-US"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t>：</a:t>
            </a:r>
            <a:r>
              <a:rPr kumimoji="1" lang="en-US" altLang="zh-CN"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t>3</a:t>
            </a:r>
            <a:r>
              <a:rPr kumimoji="1" lang="zh-CN" altLang="en-US"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t>：</a:t>
            </a:r>
            <a:r>
              <a:rPr kumimoji="1" lang="en-US" altLang="zh-CN"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t>1</a:t>
            </a:r>
            <a:r>
              <a:rPr kumimoji="1" lang="zh-TW" altLang="en-US" sz="20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rPr>
              <a:t>，不同平臺分成比例不一。</a:t>
            </a:r>
            <a:endParaRPr kumimoji="1" lang="zh-CN" altLang="en-US" sz="3200" b="0" i="0" u="none" strike="noStrike" cap="none" normalizeH="0" baseline="0" dirty="0" smtClean="0">
              <a:ln>
                <a:noFill/>
              </a:ln>
              <a:solidFill>
                <a:schemeClr val="bg2">
                  <a:lumMod val="25000"/>
                </a:schemeClr>
              </a:solidFill>
              <a:effectLst/>
              <a:latin typeface="微軟正黑體" pitchFamily="34" charset="-120"/>
              <a:ea typeface="微軟正黑體" pitchFamily="34" charset="-120"/>
              <a:cs typeface="新細明體" pitchFamily="18"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115616" y="5192032"/>
            <a:ext cx="6912768" cy="369332"/>
          </a:xfrm>
          <a:prstGeom prst="rect">
            <a:avLst/>
          </a:prstGeom>
          <a:noFill/>
        </p:spPr>
        <p:txBody>
          <a:bodyPr wrap="square" rtlCol="0">
            <a:spAutoFit/>
          </a:bodyPr>
          <a:lstStyle/>
          <a:p>
            <a:r>
              <a:rPr lang="zh-CN" altLang="zh-TW" dirty="0" smtClean="0"/>
              <a:t>。</a:t>
            </a:r>
            <a:endParaRPr lang="zh-TW" altLang="en-US" dirty="0">
              <a:solidFill>
                <a:schemeClr val="bg2">
                  <a:lumMod val="25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1256804" y="1196752"/>
            <a:ext cx="3027164" cy="5373216"/>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788024" y="1163640"/>
            <a:ext cx="3024336" cy="5361704"/>
          </a:xfrm>
          <a:prstGeom prst="rect">
            <a:avLst/>
          </a:prstGeom>
          <a:noFill/>
          <a:ln w="9525">
            <a:noFill/>
            <a:miter lim="800000"/>
            <a:headEnd/>
            <a:tailEnd/>
          </a:ln>
        </p:spPr>
      </p:pic>
      <p:sp>
        <p:nvSpPr>
          <p:cNvPr id="8" name="文字方塊 7"/>
          <p:cNvSpPr txBox="1"/>
          <p:nvPr/>
        </p:nvSpPr>
        <p:spPr>
          <a:xfrm>
            <a:off x="899592" y="406405"/>
            <a:ext cx="3672408" cy="646331"/>
          </a:xfrm>
          <a:prstGeom prst="rect">
            <a:avLst/>
          </a:prstGeom>
        </p:spPr>
        <p:txBody>
          <a:bodyPr/>
          <a:lstStyle/>
          <a:p>
            <a:pPr>
              <a:spcBef>
                <a:spcPct val="0"/>
              </a:spcBef>
            </a:pPr>
            <a:r>
              <a:rPr lang="zh-TW" alt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例</a:t>
            </a:r>
            <a:r>
              <a:rPr lang="en-US" altLang="zh-TW"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a:t>
            </a:r>
            <a:r>
              <a:rPr lang="zh-TW" alt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天籟</a:t>
            </a:r>
            <a:r>
              <a:rPr lang="en-US" altLang="zh-TW"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K</a:t>
            </a:r>
            <a:r>
              <a:rPr lang="zh-TW" alt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歌</a:t>
            </a:r>
            <a:r>
              <a:rPr lang="en-US" altLang="zh-TW"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a:t>
            </a:r>
            <a:r>
              <a:rPr lang="zh-TW" alt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禮物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smtClean="0"/>
              <a:t>      例</a:t>
            </a:r>
            <a:r>
              <a:rPr lang="en-US" altLang="zh-TW" sz="3200" dirty="0" smtClean="0"/>
              <a:t>:</a:t>
            </a:r>
            <a:r>
              <a:rPr lang="zh-TW" altLang="en-US" sz="3200" dirty="0" smtClean="0"/>
              <a:t>映客</a:t>
            </a:r>
            <a:r>
              <a:rPr lang="en-US" altLang="zh-TW" sz="3200" dirty="0" smtClean="0"/>
              <a:t>—</a:t>
            </a:r>
            <a:r>
              <a:rPr lang="zh-TW" altLang="en-US" sz="2400" dirty="0" smtClean="0"/>
              <a:t>鑽石</a:t>
            </a:r>
            <a:endParaRPr lang="zh-TW" altLang="en-US" sz="2400" dirty="0"/>
          </a:p>
        </p:txBody>
      </p:sp>
      <p:pic>
        <p:nvPicPr>
          <p:cNvPr id="3" name="Picture 3"/>
          <p:cNvPicPr>
            <a:picLocks noChangeAspect="1" noChangeArrowheads="1"/>
          </p:cNvPicPr>
          <p:nvPr/>
        </p:nvPicPr>
        <p:blipFill>
          <a:blip r:embed="rId2" cstate="print"/>
          <a:srcRect/>
          <a:stretch>
            <a:fillRect/>
          </a:stretch>
        </p:blipFill>
        <p:spPr bwMode="auto">
          <a:xfrm>
            <a:off x="3275856" y="1412775"/>
            <a:ext cx="2664296" cy="4729125"/>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319470" y="1412777"/>
            <a:ext cx="2668354" cy="473632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279230" y="1412776"/>
            <a:ext cx="2636913"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noGrp="1"/>
          </p:cNvSpPr>
          <p:nvPr>
            <p:ph type="title"/>
          </p:nvPr>
        </p:nvSpPr>
        <p:spPr/>
        <p:txBody>
          <a:bodyPr/>
          <a:lstStyle/>
          <a:p>
            <a:r>
              <a:rPr lang="en-US" altLang="zh-TW" dirty="0" smtClean="0"/>
              <a:t>4. ”</a:t>
            </a:r>
            <a:r>
              <a:rPr lang="zh-TW" altLang="en-US" dirty="0" smtClean="0"/>
              <a:t>網紅經濟</a:t>
            </a:r>
            <a:r>
              <a:rPr lang="en-US" altLang="zh-TW" dirty="0" smtClean="0"/>
              <a:t>”</a:t>
            </a:r>
            <a:r>
              <a:rPr lang="zh-TW" altLang="en-US" dirty="0" smtClean="0"/>
              <a:t>的產業結構</a:t>
            </a:r>
            <a:endParaRPr lang="zh-TW" altLang="en-US" dirty="0"/>
          </a:p>
        </p:txBody>
      </p:sp>
      <p:grpSp>
        <p:nvGrpSpPr>
          <p:cNvPr id="63" name="群組 62"/>
          <p:cNvGrpSpPr/>
          <p:nvPr/>
        </p:nvGrpSpPr>
        <p:grpSpPr>
          <a:xfrm>
            <a:off x="323528" y="1556792"/>
            <a:ext cx="7992888" cy="4896544"/>
            <a:chOff x="323528" y="1556792"/>
            <a:chExt cx="7992888" cy="4896544"/>
          </a:xfrm>
        </p:grpSpPr>
        <p:grpSp>
          <p:nvGrpSpPr>
            <p:cNvPr id="170" name="群組 169"/>
            <p:cNvGrpSpPr/>
            <p:nvPr/>
          </p:nvGrpSpPr>
          <p:grpSpPr>
            <a:xfrm>
              <a:off x="323528" y="1556792"/>
              <a:ext cx="7992888" cy="4896544"/>
              <a:chOff x="323528" y="1556792"/>
              <a:chExt cx="7992888" cy="4896544"/>
            </a:xfrm>
          </p:grpSpPr>
          <p:sp>
            <p:nvSpPr>
              <p:cNvPr id="4" name="圓角矩形 3"/>
              <p:cNvSpPr/>
              <p:nvPr/>
            </p:nvSpPr>
            <p:spPr>
              <a:xfrm>
                <a:off x="539552" y="2708920"/>
                <a:ext cx="792088" cy="201622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2">
                      <a:lumMod val="75000"/>
                    </a:schemeClr>
                  </a:solidFill>
                  <a:latin typeface="+mj-ea"/>
                  <a:ea typeface="+mj-ea"/>
                </a:endParaRPr>
              </a:p>
            </p:txBody>
          </p:sp>
          <p:sp>
            <p:nvSpPr>
              <p:cNvPr id="5" name="文字方塊 4"/>
              <p:cNvSpPr txBox="1"/>
              <p:nvPr/>
            </p:nvSpPr>
            <p:spPr>
              <a:xfrm>
                <a:off x="755576" y="2852936"/>
                <a:ext cx="360040" cy="1754326"/>
              </a:xfrm>
              <a:prstGeom prst="rect">
                <a:avLst/>
              </a:prstGeom>
              <a:solidFill>
                <a:schemeClr val="accent1">
                  <a:lumMod val="60000"/>
                  <a:lumOff val="40000"/>
                </a:schemeClr>
              </a:solidFill>
            </p:spPr>
            <p:txBody>
              <a:bodyPr wrap="square" rtlCol="0">
                <a:spAutoFit/>
              </a:bodyPr>
              <a:lstStyle/>
              <a:p>
                <a:r>
                  <a:rPr lang="zh-TW" altLang="en-US" sz="1200" b="1" dirty="0" smtClean="0">
                    <a:solidFill>
                      <a:schemeClr val="tx2">
                        <a:lumMod val="75000"/>
                      </a:schemeClr>
                    </a:solidFill>
                    <a:latin typeface="+mj-ea"/>
                    <a:ea typeface="+mj-ea"/>
                  </a:rPr>
                  <a:t>綜合社交</a:t>
                </a:r>
                <a:r>
                  <a:rPr lang="en-US" altLang="zh-TW" sz="1200" b="1" dirty="0" smtClean="0">
                    <a:solidFill>
                      <a:schemeClr val="tx2">
                        <a:lumMod val="75000"/>
                      </a:schemeClr>
                    </a:solidFill>
                    <a:latin typeface="+mj-ea"/>
                    <a:ea typeface="+mj-ea"/>
                  </a:rPr>
                  <a:t>/</a:t>
                </a:r>
                <a:r>
                  <a:rPr lang="zh-TW" altLang="en-US" sz="1200" b="1" dirty="0" smtClean="0">
                    <a:solidFill>
                      <a:schemeClr val="tx2">
                        <a:lumMod val="75000"/>
                      </a:schemeClr>
                    </a:solidFill>
                    <a:latin typeface="+mj-ea"/>
                    <a:ea typeface="+mj-ea"/>
                  </a:rPr>
                  <a:t>媒體平台</a:t>
                </a:r>
                <a:endParaRPr lang="zh-TW" altLang="en-US" sz="1200" b="1" dirty="0">
                  <a:solidFill>
                    <a:schemeClr val="tx2">
                      <a:lumMod val="75000"/>
                    </a:schemeClr>
                  </a:solidFill>
                  <a:latin typeface="+mj-ea"/>
                  <a:ea typeface="+mj-ea"/>
                </a:endParaRPr>
              </a:p>
            </p:txBody>
          </p:sp>
          <p:cxnSp>
            <p:nvCxnSpPr>
              <p:cNvPr id="9" name="直線單箭頭接點 8"/>
              <p:cNvCxnSpPr>
                <a:stCxn id="4" idx="3"/>
                <a:endCxn id="58" idx="3"/>
              </p:cNvCxnSpPr>
              <p:nvPr/>
            </p:nvCxnSpPr>
            <p:spPr>
              <a:xfrm flipV="1">
                <a:off x="1331640" y="2582906"/>
                <a:ext cx="576064" cy="1134126"/>
              </a:xfrm>
              <a:prstGeom prst="straightConnector1">
                <a:avLst/>
              </a:prstGeom>
              <a:solidFill>
                <a:schemeClr val="accent1">
                  <a:lumMod val="60000"/>
                  <a:lumOff val="40000"/>
                </a:schemeClr>
              </a:solidFill>
              <a:ln>
                <a:solidFill>
                  <a:schemeClr val="bg2">
                    <a:lumMod val="25000"/>
                  </a:schemeClr>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stCxn id="4" idx="3"/>
                <a:endCxn id="61" idx="4"/>
              </p:cNvCxnSpPr>
              <p:nvPr/>
            </p:nvCxnSpPr>
            <p:spPr>
              <a:xfrm>
                <a:off x="1331640" y="3717032"/>
                <a:ext cx="576064" cy="1062118"/>
              </a:xfrm>
              <a:prstGeom prst="straightConnector1">
                <a:avLst/>
              </a:prstGeom>
              <a:solidFill>
                <a:schemeClr val="accent1">
                  <a:lumMod val="60000"/>
                  <a:lumOff val="40000"/>
                </a:schemeClr>
              </a:solidFill>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2987824" y="1948770"/>
                <a:ext cx="864096" cy="400110"/>
              </a:xfrm>
              <a:prstGeom prst="rect">
                <a:avLst/>
              </a:prstGeom>
              <a:noFill/>
            </p:spPr>
            <p:txBody>
              <a:bodyPr wrap="square" rtlCol="0">
                <a:spAutoFit/>
              </a:bodyPr>
              <a:lstStyle/>
              <a:p>
                <a:r>
                  <a:rPr lang="zh-TW" altLang="en-US" sz="1000" dirty="0" smtClean="0">
                    <a:solidFill>
                      <a:schemeClr val="tx2">
                        <a:lumMod val="75000"/>
                      </a:schemeClr>
                    </a:solidFill>
                    <a:latin typeface="+mj-ea"/>
                    <a:ea typeface="+mj-ea"/>
                  </a:rPr>
                  <a:t>尋找培養或直接簽約</a:t>
                </a:r>
                <a:endParaRPr lang="zh-TW" altLang="en-US" sz="1000" dirty="0">
                  <a:solidFill>
                    <a:schemeClr val="tx2">
                      <a:lumMod val="75000"/>
                    </a:schemeClr>
                  </a:solidFill>
                  <a:latin typeface="+mj-ea"/>
                  <a:ea typeface="+mj-ea"/>
                </a:endParaRPr>
              </a:p>
            </p:txBody>
          </p:sp>
          <p:sp>
            <p:nvSpPr>
              <p:cNvPr id="19" name="圓角化對角線角落矩形 18"/>
              <p:cNvSpPr/>
              <p:nvPr/>
            </p:nvSpPr>
            <p:spPr>
              <a:xfrm>
                <a:off x="3779912" y="1988840"/>
                <a:ext cx="1080120" cy="720080"/>
              </a:xfrm>
              <a:prstGeom prst="round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2">
                      <a:lumMod val="75000"/>
                    </a:schemeClr>
                  </a:solidFill>
                  <a:latin typeface="+mj-ea"/>
                  <a:ea typeface="+mj-ea"/>
                </a:endParaRPr>
              </a:p>
            </p:txBody>
          </p:sp>
          <p:sp>
            <p:nvSpPr>
              <p:cNvPr id="20" name="文字方塊 19"/>
              <p:cNvSpPr txBox="1"/>
              <p:nvPr/>
            </p:nvSpPr>
            <p:spPr>
              <a:xfrm>
                <a:off x="3851920" y="2132856"/>
                <a:ext cx="864096" cy="461665"/>
              </a:xfrm>
              <a:prstGeom prst="rect">
                <a:avLst/>
              </a:prstGeom>
              <a:solidFill>
                <a:schemeClr val="accent1">
                  <a:lumMod val="60000"/>
                  <a:lumOff val="40000"/>
                </a:schemeClr>
              </a:solidFill>
            </p:spPr>
            <p:txBody>
              <a:bodyPr wrap="square" rtlCol="0">
                <a:spAutoFit/>
              </a:bodyPr>
              <a:lstStyle/>
              <a:p>
                <a:pPr algn="ctr"/>
                <a:r>
                  <a:rPr lang="zh-TW" altLang="en-US" sz="1200" b="1" dirty="0" smtClean="0">
                    <a:solidFill>
                      <a:schemeClr val="tx2">
                        <a:lumMod val="75000"/>
                      </a:schemeClr>
                    </a:solidFill>
                    <a:latin typeface="+mj-ea"/>
                    <a:ea typeface="+mj-ea"/>
                  </a:rPr>
                  <a:t>網紅經紀公司</a:t>
                </a:r>
                <a:endParaRPr lang="zh-TW" altLang="en-US" sz="1200" b="1" dirty="0">
                  <a:solidFill>
                    <a:schemeClr val="tx2">
                      <a:lumMod val="75000"/>
                    </a:schemeClr>
                  </a:solidFill>
                  <a:latin typeface="+mj-ea"/>
                  <a:ea typeface="+mj-ea"/>
                </a:endParaRPr>
              </a:p>
            </p:txBody>
          </p:sp>
          <p:sp>
            <p:nvSpPr>
              <p:cNvPr id="24" name="橢圓 23"/>
              <p:cNvSpPr/>
              <p:nvPr/>
            </p:nvSpPr>
            <p:spPr>
              <a:xfrm>
                <a:off x="3275856" y="3284984"/>
                <a:ext cx="1584176" cy="86409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2">
                      <a:lumMod val="75000"/>
                    </a:schemeClr>
                  </a:solidFill>
                  <a:latin typeface="+mj-ea"/>
                  <a:ea typeface="+mj-ea"/>
                </a:endParaRPr>
              </a:p>
            </p:txBody>
          </p:sp>
          <p:sp>
            <p:nvSpPr>
              <p:cNvPr id="25" name="文字方塊 24"/>
              <p:cNvSpPr txBox="1"/>
              <p:nvPr/>
            </p:nvSpPr>
            <p:spPr>
              <a:xfrm>
                <a:off x="3419872" y="3573016"/>
                <a:ext cx="1296144" cy="338554"/>
              </a:xfrm>
              <a:prstGeom prst="rect">
                <a:avLst/>
              </a:prstGeom>
              <a:solidFill>
                <a:schemeClr val="accent1">
                  <a:lumMod val="60000"/>
                  <a:lumOff val="40000"/>
                </a:schemeClr>
              </a:solidFill>
            </p:spPr>
            <p:txBody>
              <a:bodyPr wrap="square" rtlCol="0">
                <a:spAutoFit/>
              </a:bodyPr>
              <a:lstStyle/>
              <a:p>
                <a:r>
                  <a:rPr lang="zh-TW" altLang="en-US" sz="1600" b="1" dirty="0" smtClean="0">
                    <a:solidFill>
                      <a:schemeClr val="tx2">
                        <a:lumMod val="75000"/>
                      </a:schemeClr>
                    </a:solidFill>
                    <a:latin typeface="+mj-ea"/>
                    <a:ea typeface="+mj-ea"/>
                  </a:rPr>
                  <a:t>企業</a:t>
                </a:r>
                <a:r>
                  <a:rPr lang="en-US" altLang="zh-TW" sz="1600" b="1" dirty="0" smtClean="0">
                    <a:solidFill>
                      <a:schemeClr val="tx2">
                        <a:lumMod val="75000"/>
                      </a:schemeClr>
                    </a:solidFill>
                    <a:latin typeface="+mj-ea"/>
                    <a:ea typeface="+mj-ea"/>
                  </a:rPr>
                  <a:t>/</a:t>
                </a:r>
                <a:r>
                  <a:rPr lang="zh-TW" altLang="en-US" sz="1600" b="1" dirty="0" smtClean="0">
                    <a:solidFill>
                      <a:schemeClr val="tx2">
                        <a:lumMod val="75000"/>
                      </a:schemeClr>
                    </a:solidFill>
                    <a:latin typeface="+mj-ea"/>
                    <a:ea typeface="+mj-ea"/>
                  </a:rPr>
                  <a:t>品牌商</a:t>
                </a:r>
                <a:endParaRPr lang="zh-TW" altLang="en-US" sz="1600" b="1" dirty="0">
                  <a:solidFill>
                    <a:schemeClr val="tx2">
                      <a:lumMod val="75000"/>
                    </a:schemeClr>
                  </a:solidFill>
                  <a:latin typeface="+mj-ea"/>
                  <a:ea typeface="+mj-ea"/>
                </a:endParaRPr>
              </a:p>
            </p:txBody>
          </p:sp>
          <p:sp>
            <p:nvSpPr>
              <p:cNvPr id="26" name="圓柱 25"/>
              <p:cNvSpPr/>
              <p:nvPr/>
            </p:nvSpPr>
            <p:spPr>
              <a:xfrm>
                <a:off x="5796136" y="1556792"/>
                <a:ext cx="720080" cy="1296144"/>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2">
                      <a:lumMod val="75000"/>
                    </a:schemeClr>
                  </a:solidFill>
                  <a:latin typeface="+mj-ea"/>
                  <a:ea typeface="+mj-ea"/>
                </a:endParaRPr>
              </a:p>
            </p:txBody>
          </p:sp>
          <p:sp>
            <p:nvSpPr>
              <p:cNvPr id="29" name="圓柱 28"/>
              <p:cNvSpPr/>
              <p:nvPr/>
            </p:nvSpPr>
            <p:spPr>
              <a:xfrm>
                <a:off x="5796136" y="3068960"/>
                <a:ext cx="720080" cy="1296144"/>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2">
                      <a:lumMod val="75000"/>
                    </a:schemeClr>
                  </a:solidFill>
                  <a:latin typeface="+mj-ea"/>
                  <a:ea typeface="+mj-ea"/>
                </a:endParaRPr>
              </a:p>
            </p:txBody>
          </p:sp>
          <p:sp>
            <p:nvSpPr>
              <p:cNvPr id="30" name="圓柱 29"/>
              <p:cNvSpPr/>
              <p:nvPr/>
            </p:nvSpPr>
            <p:spPr>
              <a:xfrm>
                <a:off x="5796136" y="4581128"/>
                <a:ext cx="720080" cy="1296144"/>
              </a:xfrm>
              <a:prstGeom prst="ca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2">
                      <a:lumMod val="75000"/>
                    </a:schemeClr>
                  </a:solidFill>
                  <a:latin typeface="+mj-ea"/>
                  <a:ea typeface="+mj-ea"/>
                </a:endParaRPr>
              </a:p>
            </p:txBody>
          </p:sp>
          <p:sp>
            <p:nvSpPr>
              <p:cNvPr id="31" name="文字方塊 30"/>
              <p:cNvSpPr txBox="1"/>
              <p:nvPr/>
            </p:nvSpPr>
            <p:spPr>
              <a:xfrm>
                <a:off x="5972090" y="1844824"/>
                <a:ext cx="400110" cy="936104"/>
              </a:xfrm>
              <a:prstGeom prst="rect">
                <a:avLst/>
              </a:prstGeom>
              <a:solidFill>
                <a:schemeClr val="accent1">
                  <a:lumMod val="60000"/>
                  <a:lumOff val="40000"/>
                </a:schemeClr>
              </a:solidFill>
            </p:spPr>
            <p:txBody>
              <a:bodyPr vert="eaVert" wrap="square" rtlCol="0">
                <a:spAutoFit/>
              </a:bodyPr>
              <a:lstStyle/>
              <a:p>
                <a:r>
                  <a:rPr lang="zh-TW" altLang="en-US" sz="1400" b="1" dirty="0" smtClean="0">
                    <a:solidFill>
                      <a:schemeClr val="tx2">
                        <a:lumMod val="75000"/>
                      </a:schemeClr>
                    </a:solidFill>
                    <a:latin typeface="+mj-ea"/>
                    <a:ea typeface="+mj-ea"/>
                  </a:rPr>
                  <a:t>直播平台</a:t>
                </a:r>
                <a:endParaRPr lang="zh-TW" altLang="en-US" sz="1400" b="1" dirty="0">
                  <a:solidFill>
                    <a:schemeClr val="tx2">
                      <a:lumMod val="75000"/>
                    </a:schemeClr>
                  </a:solidFill>
                  <a:latin typeface="+mj-ea"/>
                  <a:ea typeface="+mj-ea"/>
                </a:endParaRPr>
              </a:p>
            </p:txBody>
          </p:sp>
          <p:sp>
            <p:nvSpPr>
              <p:cNvPr id="32" name="文字方塊 31"/>
              <p:cNvSpPr txBox="1"/>
              <p:nvPr/>
            </p:nvSpPr>
            <p:spPr>
              <a:xfrm>
                <a:off x="5972090" y="3284984"/>
                <a:ext cx="400110" cy="1008112"/>
              </a:xfrm>
              <a:prstGeom prst="rect">
                <a:avLst/>
              </a:prstGeom>
              <a:solidFill>
                <a:schemeClr val="accent1">
                  <a:lumMod val="60000"/>
                  <a:lumOff val="40000"/>
                </a:schemeClr>
              </a:solidFill>
            </p:spPr>
            <p:txBody>
              <a:bodyPr vert="eaVert" wrap="square" rtlCol="0">
                <a:spAutoFit/>
              </a:bodyPr>
              <a:lstStyle/>
              <a:p>
                <a:r>
                  <a:rPr lang="zh-TW" altLang="en-US" sz="1400" b="1" dirty="0" smtClean="0">
                    <a:solidFill>
                      <a:schemeClr val="tx2">
                        <a:lumMod val="75000"/>
                      </a:schemeClr>
                    </a:solidFill>
                    <a:latin typeface="+mj-ea"/>
                    <a:ea typeface="+mj-ea"/>
                  </a:rPr>
                  <a:t>自媒體平台</a:t>
                </a:r>
                <a:endParaRPr lang="zh-TW" altLang="en-US" sz="1400" b="1" dirty="0">
                  <a:solidFill>
                    <a:schemeClr val="tx2">
                      <a:lumMod val="75000"/>
                    </a:schemeClr>
                  </a:solidFill>
                  <a:latin typeface="+mj-ea"/>
                  <a:ea typeface="+mj-ea"/>
                </a:endParaRPr>
              </a:p>
            </p:txBody>
          </p:sp>
          <p:sp>
            <p:nvSpPr>
              <p:cNvPr id="34" name="文字方塊 33"/>
              <p:cNvSpPr txBox="1"/>
              <p:nvPr/>
            </p:nvSpPr>
            <p:spPr>
              <a:xfrm>
                <a:off x="5972090" y="4941168"/>
                <a:ext cx="400110" cy="864096"/>
              </a:xfrm>
              <a:prstGeom prst="rect">
                <a:avLst/>
              </a:prstGeom>
              <a:solidFill>
                <a:schemeClr val="accent1">
                  <a:lumMod val="60000"/>
                  <a:lumOff val="40000"/>
                </a:schemeClr>
              </a:solidFill>
            </p:spPr>
            <p:txBody>
              <a:bodyPr vert="eaVert" wrap="square" rtlCol="0">
                <a:spAutoFit/>
              </a:bodyPr>
              <a:lstStyle/>
              <a:p>
                <a:r>
                  <a:rPr lang="zh-TW" altLang="en-US" sz="1400" b="1" dirty="0" smtClean="0">
                    <a:solidFill>
                      <a:schemeClr val="tx2">
                        <a:lumMod val="75000"/>
                      </a:schemeClr>
                    </a:solidFill>
                    <a:latin typeface="+mj-ea"/>
                    <a:ea typeface="+mj-ea"/>
                  </a:rPr>
                  <a:t>電商平台</a:t>
                </a:r>
                <a:endParaRPr lang="zh-TW" altLang="en-US" sz="1400" b="1" dirty="0">
                  <a:solidFill>
                    <a:schemeClr val="tx2">
                      <a:lumMod val="75000"/>
                    </a:schemeClr>
                  </a:solidFill>
                  <a:latin typeface="+mj-ea"/>
                  <a:ea typeface="+mj-ea"/>
                </a:endParaRPr>
              </a:p>
            </p:txBody>
          </p:sp>
          <p:cxnSp>
            <p:nvCxnSpPr>
              <p:cNvPr id="36" name="直線單箭頭接點 35"/>
              <p:cNvCxnSpPr>
                <a:stCxn id="61" idx="1"/>
              </p:cNvCxnSpPr>
              <p:nvPr/>
            </p:nvCxnSpPr>
            <p:spPr>
              <a:xfrm>
                <a:off x="2987824" y="5319210"/>
                <a:ext cx="2808312" cy="270030"/>
              </a:xfrm>
              <a:prstGeom prst="straightConnector1">
                <a:avLst/>
              </a:prstGeom>
              <a:solidFill>
                <a:schemeClr val="accent1">
                  <a:lumMod val="60000"/>
                  <a:lumOff val="40000"/>
                </a:schemeClr>
              </a:solidFill>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文字方塊 36"/>
              <p:cNvSpPr txBox="1"/>
              <p:nvPr/>
            </p:nvSpPr>
            <p:spPr>
              <a:xfrm>
                <a:off x="4067944" y="5168225"/>
                <a:ext cx="720080" cy="276999"/>
              </a:xfrm>
              <a:prstGeom prst="rect">
                <a:avLst/>
              </a:prstGeom>
              <a:noFill/>
            </p:spPr>
            <p:txBody>
              <a:bodyPr wrap="square" rtlCol="0">
                <a:spAutoFit/>
              </a:bodyPr>
              <a:lstStyle/>
              <a:p>
                <a:r>
                  <a:rPr lang="zh-TW" altLang="en-US" sz="1200" dirty="0" smtClean="0">
                    <a:solidFill>
                      <a:schemeClr val="tx2">
                        <a:lumMod val="75000"/>
                      </a:schemeClr>
                    </a:solidFill>
                    <a:latin typeface="+mj-ea"/>
                    <a:ea typeface="+mj-ea"/>
                  </a:rPr>
                  <a:t>經營</a:t>
                </a:r>
                <a:endParaRPr lang="zh-TW" altLang="en-US" sz="1200" dirty="0">
                  <a:solidFill>
                    <a:schemeClr val="tx2">
                      <a:lumMod val="75000"/>
                    </a:schemeClr>
                  </a:solidFill>
                  <a:latin typeface="+mj-ea"/>
                  <a:ea typeface="+mj-ea"/>
                </a:endParaRPr>
              </a:p>
            </p:txBody>
          </p:sp>
          <p:cxnSp>
            <p:nvCxnSpPr>
              <p:cNvPr id="39" name="直線單箭頭接點 38"/>
              <p:cNvCxnSpPr>
                <a:stCxn id="24" idx="5"/>
              </p:cNvCxnSpPr>
              <p:nvPr/>
            </p:nvCxnSpPr>
            <p:spPr>
              <a:xfrm>
                <a:off x="4628035" y="4022536"/>
                <a:ext cx="1168101" cy="1062648"/>
              </a:xfrm>
              <a:prstGeom prst="straightConnector1">
                <a:avLst/>
              </a:prstGeom>
              <a:solidFill>
                <a:schemeClr val="accent1">
                  <a:lumMod val="60000"/>
                  <a:lumOff val="40000"/>
                </a:schemeClr>
              </a:solidFill>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4932040" y="4592161"/>
                <a:ext cx="720080" cy="276999"/>
              </a:xfrm>
              <a:prstGeom prst="rect">
                <a:avLst/>
              </a:prstGeom>
              <a:noFill/>
            </p:spPr>
            <p:txBody>
              <a:bodyPr wrap="square" rtlCol="0">
                <a:spAutoFit/>
              </a:bodyPr>
              <a:lstStyle/>
              <a:p>
                <a:r>
                  <a:rPr lang="zh-TW" altLang="en-US" sz="1200" dirty="0" smtClean="0">
                    <a:solidFill>
                      <a:schemeClr val="tx2">
                        <a:lumMod val="75000"/>
                      </a:schemeClr>
                    </a:solidFill>
                    <a:latin typeface="+mj-ea"/>
                    <a:ea typeface="+mj-ea"/>
                  </a:rPr>
                  <a:t>經營</a:t>
                </a:r>
                <a:endParaRPr lang="zh-TW" altLang="en-US" sz="1200" dirty="0">
                  <a:solidFill>
                    <a:schemeClr val="tx2">
                      <a:lumMod val="75000"/>
                    </a:schemeClr>
                  </a:solidFill>
                  <a:latin typeface="+mj-ea"/>
                  <a:ea typeface="+mj-ea"/>
                </a:endParaRPr>
              </a:p>
            </p:txBody>
          </p:sp>
          <p:cxnSp>
            <p:nvCxnSpPr>
              <p:cNvPr id="42" name="直線單箭頭接點 41"/>
              <p:cNvCxnSpPr>
                <a:stCxn id="24" idx="6"/>
                <a:endCxn id="29" idx="2"/>
              </p:cNvCxnSpPr>
              <p:nvPr/>
            </p:nvCxnSpPr>
            <p:spPr>
              <a:xfrm>
                <a:off x="4860032" y="3717032"/>
                <a:ext cx="936104" cy="0"/>
              </a:xfrm>
              <a:prstGeom prst="straightConnector1">
                <a:avLst/>
              </a:prstGeom>
              <a:solidFill>
                <a:schemeClr val="accent1">
                  <a:lumMod val="60000"/>
                  <a:lumOff val="40000"/>
                </a:schemeClr>
              </a:solidFill>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文字方塊 42"/>
              <p:cNvSpPr txBox="1"/>
              <p:nvPr/>
            </p:nvSpPr>
            <p:spPr>
              <a:xfrm>
                <a:off x="4860032" y="3645024"/>
                <a:ext cx="864096" cy="276999"/>
              </a:xfrm>
              <a:prstGeom prst="rect">
                <a:avLst/>
              </a:prstGeom>
              <a:noFill/>
            </p:spPr>
            <p:txBody>
              <a:bodyPr wrap="square" rtlCol="0">
                <a:spAutoFit/>
              </a:bodyPr>
              <a:lstStyle/>
              <a:p>
                <a:r>
                  <a:rPr lang="zh-TW" altLang="en-US" sz="1200" dirty="0" smtClean="0">
                    <a:solidFill>
                      <a:schemeClr val="tx2">
                        <a:lumMod val="75000"/>
                      </a:schemeClr>
                    </a:solidFill>
                    <a:latin typeface="+mj-ea"/>
                    <a:ea typeface="+mj-ea"/>
                  </a:rPr>
                  <a:t>廣告</a:t>
                </a:r>
                <a:r>
                  <a:rPr lang="en-US" altLang="zh-TW" sz="1200" dirty="0" smtClean="0">
                    <a:solidFill>
                      <a:schemeClr val="tx2">
                        <a:lumMod val="75000"/>
                      </a:schemeClr>
                    </a:solidFill>
                    <a:latin typeface="+mj-ea"/>
                    <a:ea typeface="+mj-ea"/>
                  </a:rPr>
                  <a:t>/</a:t>
                </a:r>
                <a:r>
                  <a:rPr lang="zh-TW" altLang="en-US" sz="1200" dirty="0" smtClean="0">
                    <a:solidFill>
                      <a:schemeClr val="tx2">
                        <a:lumMod val="75000"/>
                      </a:schemeClr>
                    </a:solidFill>
                    <a:latin typeface="+mj-ea"/>
                    <a:ea typeface="+mj-ea"/>
                  </a:rPr>
                  <a:t>行銷</a:t>
                </a:r>
                <a:endParaRPr lang="zh-TW" altLang="en-US" sz="1200" dirty="0">
                  <a:solidFill>
                    <a:schemeClr val="tx2">
                      <a:lumMod val="75000"/>
                    </a:schemeClr>
                  </a:solidFill>
                  <a:latin typeface="+mj-ea"/>
                  <a:ea typeface="+mj-ea"/>
                </a:endParaRPr>
              </a:p>
            </p:txBody>
          </p:sp>
          <p:cxnSp>
            <p:nvCxnSpPr>
              <p:cNvPr id="45" name="直線單箭頭接點 44"/>
              <p:cNvCxnSpPr/>
              <p:nvPr/>
            </p:nvCxnSpPr>
            <p:spPr>
              <a:xfrm flipV="1">
                <a:off x="2771800" y="4005064"/>
                <a:ext cx="720080" cy="720080"/>
              </a:xfrm>
              <a:prstGeom prst="straightConnector1">
                <a:avLst/>
              </a:prstGeom>
              <a:solidFill>
                <a:schemeClr val="accent1">
                  <a:lumMod val="60000"/>
                  <a:lumOff val="40000"/>
                </a:schemeClr>
              </a:solidFill>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2483768" y="4077072"/>
                <a:ext cx="1008112" cy="276999"/>
              </a:xfrm>
              <a:prstGeom prst="rect">
                <a:avLst/>
              </a:prstGeom>
              <a:noFill/>
            </p:spPr>
            <p:txBody>
              <a:bodyPr wrap="square" rtlCol="0">
                <a:spAutoFit/>
              </a:bodyPr>
              <a:lstStyle/>
              <a:p>
                <a:r>
                  <a:rPr lang="zh-TW" altLang="en-US" sz="1200" dirty="0" smtClean="0">
                    <a:solidFill>
                      <a:schemeClr val="tx2">
                        <a:lumMod val="75000"/>
                      </a:schemeClr>
                    </a:solidFill>
                    <a:latin typeface="+mj-ea"/>
                    <a:ea typeface="+mj-ea"/>
                  </a:rPr>
                  <a:t>活動</a:t>
                </a:r>
                <a:r>
                  <a:rPr lang="en-US" altLang="zh-TW" sz="1200" dirty="0" smtClean="0">
                    <a:solidFill>
                      <a:schemeClr val="tx2">
                        <a:lumMod val="75000"/>
                      </a:schemeClr>
                    </a:solidFill>
                    <a:latin typeface="+mj-ea"/>
                    <a:ea typeface="+mj-ea"/>
                  </a:rPr>
                  <a:t>/</a:t>
                </a:r>
                <a:r>
                  <a:rPr lang="zh-TW" altLang="en-US" sz="1200" dirty="0" smtClean="0">
                    <a:solidFill>
                      <a:schemeClr val="tx2">
                        <a:lumMod val="75000"/>
                      </a:schemeClr>
                    </a:solidFill>
                    <a:latin typeface="+mj-ea"/>
                    <a:ea typeface="+mj-ea"/>
                  </a:rPr>
                  <a:t>代言</a:t>
                </a:r>
                <a:endParaRPr lang="zh-TW" altLang="en-US" sz="1200" dirty="0">
                  <a:solidFill>
                    <a:schemeClr val="tx2">
                      <a:lumMod val="75000"/>
                    </a:schemeClr>
                  </a:solidFill>
                  <a:latin typeface="+mj-ea"/>
                  <a:ea typeface="+mj-ea"/>
                </a:endParaRPr>
              </a:p>
            </p:txBody>
          </p:sp>
          <p:cxnSp>
            <p:nvCxnSpPr>
              <p:cNvPr id="48" name="直線單箭頭接點 47"/>
              <p:cNvCxnSpPr/>
              <p:nvPr/>
            </p:nvCxnSpPr>
            <p:spPr>
              <a:xfrm>
                <a:off x="4139952" y="2708920"/>
                <a:ext cx="0" cy="576064"/>
              </a:xfrm>
              <a:prstGeom prst="straightConnector1">
                <a:avLst/>
              </a:prstGeom>
              <a:solidFill>
                <a:schemeClr val="accent1">
                  <a:lumMod val="60000"/>
                  <a:lumOff val="40000"/>
                </a:schemeClr>
              </a:solidFill>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3275856" y="2852936"/>
                <a:ext cx="936104" cy="276999"/>
              </a:xfrm>
              <a:prstGeom prst="rect">
                <a:avLst/>
              </a:prstGeom>
              <a:noFill/>
            </p:spPr>
            <p:txBody>
              <a:bodyPr wrap="square" rtlCol="0">
                <a:spAutoFit/>
              </a:bodyPr>
              <a:lstStyle/>
              <a:p>
                <a:r>
                  <a:rPr lang="zh-TW" altLang="en-US" sz="1200" dirty="0" smtClean="0">
                    <a:solidFill>
                      <a:schemeClr val="tx2">
                        <a:lumMod val="75000"/>
                      </a:schemeClr>
                    </a:solidFill>
                    <a:latin typeface="+mj-ea"/>
                    <a:ea typeface="+mj-ea"/>
                  </a:rPr>
                  <a:t>拍攝</a:t>
                </a:r>
                <a:r>
                  <a:rPr lang="en-US" altLang="zh-TW" sz="1200" dirty="0" smtClean="0">
                    <a:solidFill>
                      <a:schemeClr val="tx2">
                        <a:lumMod val="75000"/>
                      </a:schemeClr>
                    </a:solidFill>
                    <a:latin typeface="+mj-ea"/>
                    <a:ea typeface="+mj-ea"/>
                  </a:rPr>
                  <a:t>/</a:t>
                </a:r>
                <a:r>
                  <a:rPr lang="zh-TW" altLang="en-US" sz="1200" dirty="0" smtClean="0">
                    <a:solidFill>
                      <a:schemeClr val="tx2">
                        <a:lumMod val="75000"/>
                      </a:schemeClr>
                    </a:solidFill>
                    <a:latin typeface="+mj-ea"/>
                    <a:ea typeface="+mj-ea"/>
                  </a:rPr>
                  <a:t>代言</a:t>
                </a:r>
                <a:endParaRPr lang="zh-TW" altLang="en-US" sz="1200" dirty="0">
                  <a:solidFill>
                    <a:schemeClr val="tx2">
                      <a:lumMod val="75000"/>
                    </a:schemeClr>
                  </a:solidFill>
                  <a:latin typeface="+mj-ea"/>
                  <a:ea typeface="+mj-ea"/>
                </a:endParaRPr>
              </a:p>
            </p:txBody>
          </p:sp>
          <p:cxnSp>
            <p:nvCxnSpPr>
              <p:cNvPr id="55" name="直線單箭頭接點 54"/>
              <p:cNvCxnSpPr>
                <a:stCxn id="19" idx="0"/>
                <a:endCxn id="26" idx="2"/>
              </p:cNvCxnSpPr>
              <p:nvPr/>
            </p:nvCxnSpPr>
            <p:spPr>
              <a:xfrm flipV="1">
                <a:off x="4860032" y="2204864"/>
                <a:ext cx="936104" cy="144016"/>
              </a:xfrm>
              <a:prstGeom prst="straightConnector1">
                <a:avLst/>
              </a:prstGeom>
              <a:solidFill>
                <a:schemeClr val="accent1">
                  <a:lumMod val="60000"/>
                  <a:lumOff val="40000"/>
                </a:schemeClr>
              </a:solidFill>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p:nvPr/>
            </p:nvCxnSpPr>
            <p:spPr>
              <a:xfrm flipH="1" flipV="1">
                <a:off x="2555776" y="5445224"/>
                <a:ext cx="3240360" cy="288032"/>
              </a:xfrm>
              <a:prstGeom prst="straightConnector1">
                <a:avLst/>
              </a:prstGeom>
              <a:solidFill>
                <a:schemeClr val="accent1">
                  <a:lumMod val="60000"/>
                  <a:lumOff val="40000"/>
                </a:schemeClr>
              </a:solidFill>
              <a:ln w="285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8" name="六角星形 57"/>
              <p:cNvSpPr/>
              <p:nvPr/>
            </p:nvSpPr>
            <p:spPr>
              <a:xfrm>
                <a:off x="1907704" y="1772816"/>
                <a:ext cx="1080120" cy="1080120"/>
              </a:xfrm>
              <a:prstGeom prst="star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2">
                      <a:lumMod val="75000"/>
                    </a:schemeClr>
                  </a:solidFill>
                  <a:latin typeface="+mj-ea"/>
                  <a:ea typeface="+mj-ea"/>
                </a:endParaRPr>
              </a:p>
            </p:txBody>
          </p:sp>
          <p:sp>
            <p:nvSpPr>
              <p:cNvPr id="61" name="六角星形 60"/>
              <p:cNvSpPr/>
              <p:nvPr/>
            </p:nvSpPr>
            <p:spPr>
              <a:xfrm>
                <a:off x="1907704" y="4509120"/>
                <a:ext cx="1080120" cy="1080120"/>
              </a:xfrm>
              <a:prstGeom prst="star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2">
                      <a:lumMod val="75000"/>
                    </a:schemeClr>
                  </a:solidFill>
                  <a:latin typeface="+mj-ea"/>
                  <a:ea typeface="+mj-ea"/>
                </a:endParaRPr>
              </a:p>
            </p:txBody>
          </p:sp>
          <p:sp>
            <p:nvSpPr>
              <p:cNvPr id="67" name="橢圓 66"/>
              <p:cNvSpPr/>
              <p:nvPr/>
            </p:nvSpPr>
            <p:spPr>
              <a:xfrm>
                <a:off x="7452320" y="2132856"/>
                <a:ext cx="864096" cy="324036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2">
                      <a:lumMod val="75000"/>
                    </a:schemeClr>
                  </a:solidFill>
                  <a:latin typeface="+mj-ea"/>
                  <a:ea typeface="+mj-ea"/>
                </a:endParaRPr>
              </a:p>
            </p:txBody>
          </p:sp>
          <p:sp>
            <p:nvSpPr>
              <p:cNvPr id="68" name="文字方塊 67"/>
              <p:cNvSpPr txBox="1"/>
              <p:nvPr/>
            </p:nvSpPr>
            <p:spPr>
              <a:xfrm>
                <a:off x="7669505" y="3068960"/>
                <a:ext cx="430887" cy="2016224"/>
              </a:xfrm>
              <a:prstGeom prst="rect">
                <a:avLst/>
              </a:prstGeom>
              <a:solidFill>
                <a:schemeClr val="accent1">
                  <a:lumMod val="60000"/>
                  <a:lumOff val="40000"/>
                </a:schemeClr>
              </a:solidFill>
            </p:spPr>
            <p:txBody>
              <a:bodyPr vert="eaVert" wrap="square" rtlCol="0">
                <a:spAutoFit/>
              </a:bodyPr>
              <a:lstStyle/>
              <a:p>
                <a:r>
                  <a:rPr lang="zh-TW" altLang="en-US" sz="1600" b="1" dirty="0" smtClean="0">
                    <a:solidFill>
                      <a:schemeClr val="tx2">
                        <a:lumMod val="75000"/>
                      </a:schemeClr>
                    </a:solidFill>
                    <a:latin typeface="+mj-ea"/>
                    <a:ea typeface="+mj-ea"/>
                  </a:rPr>
                  <a:t>粉絲</a:t>
                </a:r>
                <a:r>
                  <a:rPr lang="en-US" altLang="zh-TW" sz="1600" b="1" dirty="0" smtClean="0">
                    <a:solidFill>
                      <a:schemeClr val="tx2">
                        <a:lumMod val="75000"/>
                      </a:schemeClr>
                    </a:solidFill>
                    <a:latin typeface="+mj-ea"/>
                    <a:ea typeface="+mj-ea"/>
                  </a:rPr>
                  <a:t>/</a:t>
                </a:r>
                <a:r>
                  <a:rPr lang="zh-TW" altLang="en-US" sz="1600" b="1" dirty="0" smtClean="0">
                    <a:solidFill>
                      <a:schemeClr val="tx2">
                        <a:lumMod val="75000"/>
                      </a:schemeClr>
                    </a:solidFill>
                    <a:latin typeface="+mj-ea"/>
                    <a:ea typeface="+mj-ea"/>
                  </a:rPr>
                  <a:t>消費者</a:t>
                </a:r>
                <a:endParaRPr lang="zh-TW" altLang="en-US" sz="1600" b="1" dirty="0">
                  <a:solidFill>
                    <a:schemeClr val="tx2">
                      <a:lumMod val="75000"/>
                    </a:schemeClr>
                  </a:solidFill>
                  <a:latin typeface="+mj-ea"/>
                  <a:ea typeface="+mj-ea"/>
                </a:endParaRPr>
              </a:p>
            </p:txBody>
          </p:sp>
          <p:cxnSp>
            <p:nvCxnSpPr>
              <p:cNvPr id="70" name="直線單箭頭接點 69"/>
              <p:cNvCxnSpPr/>
              <p:nvPr/>
            </p:nvCxnSpPr>
            <p:spPr>
              <a:xfrm flipH="1">
                <a:off x="2915816" y="4077072"/>
                <a:ext cx="720080" cy="702078"/>
              </a:xfrm>
              <a:prstGeom prst="straightConnector1">
                <a:avLst/>
              </a:prstGeom>
              <a:solidFill>
                <a:schemeClr val="accent1">
                  <a:lumMod val="60000"/>
                  <a:lumOff val="40000"/>
                </a:schemeClr>
              </a:solidFill>
              <a:ln w="285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p:nvPr/>
            </p:nvCxnSpPr>
            <p:spPr>
              <a:xfrm flipV="1">
                <a:off x="4283968" y="2636912"/>
                <a:ext cx="36004" cy="648072"/>
              </a:xfrm>
              <a:prstGeom prst="straightConnector1">
                <a:avLst/>
              </a:prstGeom>
              <a:solidFill>
                <a:schemeClr val="accent1">
                  <a:lumMod val="60000"/>
                  <a:lumOff val="40000"/>
                </a:schemeClr>
              </a:solidFill>
              <a:ln w="285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p:nvPr/>
            </p:nvCxnSpPr>
            <p:spPr>
              <a:xfrm flipH="1">
                <a:off x="2915816" y="2492896"/>
                <a:ext cx="864096" cy="0"/>
              </a:xfrm>
              <a:prstGeom prst="straightConnector1">
                <a:avLst/>
              </a:prstGeom>
              <a:solidFill>
                <a:schemeClr val="accent1">
                  <a:lumMod val="60000"/>
                  <a:lumOff val="40000"/>
                </a:schemeClr>
              </a:solidFill>
              <a:ln w="285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a:endCxn id="19" idx="2"/>
              </p:cNvCxnSpPr>
              <p:nvPr/>
            </p:nvCxnSpPr>
            <p:spPr>
              <a:xfrm>
                <a:off x="2843808" y="2348880"/>
                <a:ext cx="936104" cy="0"/>
              </a:xfrm>
              <a:prstGeom prst="straightConnector1">
                <a:avLst/>
              </a:prstGeom>
              <a:solidFill>
                <a:schemeClr val="accent1">
                  <a:lumMod val="60000"/>
                  <a:lumOff val="40000"/>
                </a:schemeClr>
              </a:solidFill>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直線單箭頭接點 87"/>
              <p:cNvCxnSpPr/>
              <p:nvPr/>
            </p:nvCxnSpPr>
            <p:spPr>
              <a:xfrm flipH="1" flipV="1">
                <a:off x="4788024" y="3933056"/>
                <a:ext cx="1008112" cy="936104"/>
              </a:xfrm>
              <a:prstGeom prst="straightConnector1">
                <a:avLst/>
              </a:prstGeom>
              <a:solidFill>
                <a:schemeClr val="accent1">
                  <a:lumMod val="60000"/>
                  <a:lumOff val="40000"/>
                </a:schemeClr>
              </a:solidFill>
              <a:ln w="285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0" name="直線單箭頭接點 89"/>
              <p:cNvCxnSpPr/>
              <p:nvPr/>
            </p:nvCxnSpPr>
            <p:spPr>
              <a:xfrm flipH="1">
                <a:off x="6516216" y="4797152"/>
                <a:ext cx="1062648" cy="330523"/>
              </a:xfrm>
              <a:prstGeom prst="straightConnector1">
                <a:avLst/>
              </a:prstGeom>
              <a:solidFill>
                <a:schemeClr val="accent1">
                  <a:lumMod val="60000"/>
                  <a:lumOff val="40000"/>
                </a:schemeClr>
              </a:solidFill>
              <a:ln w="285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1" name="文字方塊 90"/>
              <p:cNvSpPr txBox="1"/>
              <p:nvPr/>
            </p:nvSpPr>
            <p:spPr>
              <a:xfrm>
                <a:off x="6948264" y="5013176"/>
                <a:ext cx="648072" cy="307777"/>
              </a:xfrm>
              <a:prstGeom prst="rect">
                <a:avLst/>
              </a:prstGeom>
              <a:noFill/>
            </p:spPr>
            <p:txBody>
              <a:bodyPr wrap="square" rtlCol="0">
                <a:spAutoFit/>
              </a:bodyPr>
              <a:lstStyle/>
              <a:p>
                <a:r>
                  <a:rPr lang="zh-TW" altLang="en-US" sz="1400" dirty="0" smtClean="0">
                    <a:solidFill>
                      <a:schemeClr val="tx2">
                        <a:lumMod val="75000"/>
                      </a:schemeClr>
                    </a:solidFill>
                    <a:latin typeface="+mj-ea"/>
                    <a:ea typeface="+mj-ea"/>
                  </a:rPr>
                  <a:t>購買</a:t>
                </a:r>
                <a:endParaRPr lang="zh-TW" altLang="en-US" sz="1400" dirty="0">
                  <a:solidFill>
                    <a:schemeClr val="tx2">
                      <a:lumMod val="75000"/>
                    </a:schemeClr>
                  </a:solidFill>
                  <a:latin typeface="+mj-ea"/>
                  <a:ea typeface="+mj-ea"/>
                </a:endParaRPr>
              </a:p>
            </p:txBody>
          </p:sp>
          <p:cxnSp>
            <p:nvCxnSpPr>
              <p:cNvPr id="93" name="直線單箭頭接點 92"/>
              <p:cNvCxnSpPr>
                <a:stCxn id="67" idx="1"/>
                <a:endCxn id="26" idx="4"/>
              </p:cNvCxnSpPr>
              <p:nvPr/>
            </p:nvCxnSpPr>
            <p:spPr>
              <a:xfrm flipH="1" flipV="1">
                <a:off x="6516216" y="2204864"/>
                <a:ext cx="1062648" cy="402531"/>
              </a:xfrm>
              <a:prstGeom prst="straightConnector1">
                <a:avLst/>
              </a:prstGeom>
              <a:solidFill>
                <a:schemeClr val="accent1">
                  <a:lumMod val="60000"/>
                  <a:lumOff val="40000"/>
                </a:schemeClr>
              </a:solidFill>
              <a:ln w="285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5" name="文字方塊 94"/>
              <p:cNvSpPr txBox="1"/>
              <p:nvPr/>
            </p:nvSpPr>
            <p:spPr>
              <a:xfrm>
                <a:off x="6876256" y="2113111"/>
                <a:ext cx="648072" cy="307777"/>
              </a:xfrm>
              <a:prstGeom prst="rect">
                <a:avLst/>
              </a:prstGeom>
              <a:noFill/>
            </p:spPr>
            <p:txBody>
              <a:bodyPr wrap="square" rtlCol="0">
                <a:spAutoFit/>
              </a:bodyPr>
              <a:lstStyle/>
              <a:p>
                <a:r>
                  <a:rPr lang="zh-TW" altLang="en-US" sz="1400" dirty="0" smtClean="0">
                    <a:solidFill>
                      <a:schemeClr val="tx2">
                        <a:lumMod val="75000"/>
                      </a:schemeClr>
                    </a:solidFill>
                    <a:latin typeface="+mj-ea"/>
                    <a:ea typeface="+mj-ea"/>
                  </a:rPr>
                  <a:t>打賞</a:t>
                </a:r>
                <a:endParaRPr lang="zh-TW" altLang="en-US" sz="1400" dirty="0">
                  <a:solidFill>
                    <a:schemeClr val="tx2">
                      <a:lumMod val="75000"/>
                    </a:schemeClr>
                  </a:solidFill>
                  <a:latin typeface="+mj-ea"/>
                  <a:ea typeface="+mj-ea"/>
                </a:endParaRPr>
              </a:p>
            </p:txBody>
          </p:sp>
          <p:cxnSp>
            <p:nvCxnSpPr>
              <p:cNvPr id="97" name="直線單箭頭接點 96"/>
              <p:cNvCxnSpPr/>
              <p:nvPr/>
            </p:nvCxnSpPr>
            <p:spPr>
              <a:xfrm>
                <a:off x="6516216" y="2348880"/>
                <a:ext cx="1008112" cy="432048"/>
              </a:xfrm>
              <a:prstGeom prst="straightConnector1">
                <a:avLst/>
              </a:prstGeom>
              <a:solidFill>
                <a:schemeClr val="accent1">
                  <a:lumMod val="60000"/>
                  <a:lumOff val="40000"/>
                </a:schemeClr>
              </a:solidFill>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p:nvPr/>
            </p:nvCxnSpPr>
            <p:spPr>
              <a:xfrm>
                <a:off x="6516216" y="3753036"/>
                <a:ext cx="936104" cy="36004"/>
              </a:xfrm>
              <a:prstGeom prst="straightConnector1">
                <a:avLst/>
              </a:prstGeom>
              <a:solidFill>
                <a:schemeClr val="accent1">
                  <a:lumMod val="60000"/>
                  <a:lumOff val="40000"/>
                </a:schemeClr>
              </a:solidFill>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 name="直線單箭頭接點 104"/>
              <p:cNvCxnSpPr/>
              <p:nvPr/>
            </p:nvCxnSpPr>
            <p:spPr>
              <a:xfrm flipV="1">
                <a:off x="6516216" y="4653136"/>
                <a:ext cx="1008112" cy="288032"/>
              </a:xfrm>
              <a:prstGeom prst="straightConnector1">
                <a:avLst/>
              </a:prstGeom>
              <a:solidFill>
                <a:schemeClr val="accent1">
                  <a:lumMod val="60000"/>
                  <a:lumOff val="40000"/>
                </a:schemeClr>
              </a:solidFill>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6" name="文字方塊 105"/>
              <p:cNvSpPr txBox="1"/>
              <p:nvPr/>
            </p:nvSpPr>
            <p:spPr>
              <a:xfrm>
                <a:off x="2195736" y="1988840"/>
                <a:ext cx="504056" cy="646331"/>
              </a:xfrm>
              <a:prstGeom prst="rect">
                <a:avLst/>
              </a:prstGeom>
              <a:solidFill>
                <a:schemeClr val="accent1">
                  <a:lumMod val="60000"/>
                  <a:lumOff val="40000"/>
                </a:schemeClr>
              </a:solidFill>
            </p:spPr>
            <p:txBody>
              <a:bodyPr wrap="square" rtlCol="0">
                <a:spAutoFit/>
              </a:bodyPr>
              <a:lstStyle/>
              <a:p>
                <a:r>
                  <a:rPr lang="zh-TW" altLang="en-US" sz="1200" b="1" dirty="0" smtClean="0">
                    <a:solidFill>
                      <a:schemeClr val="tx2">
                        <a:lumMod val="75000"/>
                      </a:schemeClr>
                    </a:solidFill>
                    <a:latin typeface="+mj-ea"/>
                    <a:ea typeface="+mj-ea"/>
                  </a:rPr>
                  <a:t>視頻直播網紅</a:t>
                </a:r>
                <a:endParaRPr lang="zh-TW" altLang="en-US" sz="1200" b="1" dirty="0">
                  <a:solidFill>
                    <a:schemeClr val="tx2">
                      <a:lumMod val="75000"/>
                    </a:schemeClr>
                  </a:solidFill>
                  <a:latin typeface="+mj-ea"/>
                  <a:ea typeface="+mj-ea"/>
                </a:endParaRPr>
              </a:p>
            </p:txBody>
          </p:sp>
          <p:sp>
            <p:nvSpPr>
              <p:cNvPr id="107" name="文字方塊 106"/>
              <p:cNvSpPr txBox="1"/>
              <p:nvPr/>
            </p:nvSpPr>
            <p:spPr>
              <a:xfrm>
                <a:off x="2123728" y="4725144"/>
                <a:ext cx="648072" cy="646331"/>
              </a:xfrm>
              <a:prstGeom prst="rect">
                <a:avLst/>
              </a:prstGeom>
              <a:solidFill>
                <a:schemeClr val="accent1">
                  <a:lumMod val="60000"/>
                  <a:lumOff val="40000"/>
                </a:schemeClr>
              </a:solidFill>
            </p:spPr>
            <p:txBody>
              <a:bodyPr wrap="square" rtlCol="0">
                <a:spAutoFit/>
              </a:bodyPr>
              <a:lstStyle/>
              <a:p>
                <a:r>
                  <a:rPr lang="zh-TW" altLang="en-US" sz="1200" b="1" dirty="0" smtClean="0">
                    <a:solidFill>
                      <a:schemeClr val="tx2">
                        <a:lumMod val="75000"/>
                      </a:schemeClr>
                    </a:solidFill>
                    <a:latin typeface="+mj-ea"/>
                    <a:ea typeface="+mj-ea"/>
                  </a:rPr>
                  <a:t>創作</a:t>
                </a:r>
                <a:r>
                  <a:rPr lang="en-US" altLang="zh-TW" sz="1200" b="1" dirty="0" smtClean="0">
                    <a:solidFill>
                      <a:schemeClr val="tx2">
                        <a:lumMod val="75000"/>
                      </a:schemeClr>
                    </a:solidFill>
                    <a:latin typeface="+mj-ea"/>
                    <a:ea typeface="+mj-ea"/>
                  </a:rPr>
                  <a:t>/</a:t>
                </a:r>
                <a:r>
                  <a:rPr lang="zh-TW" altLang="en-US" sz="1200" b="1" dirty="0" smtClean="0">
                    <a:solidFill>
                      <a:schemeClr val="tx2">
                        <a:lumMod val="75000"/>
                      </a:schemeClr>
                    </a:solidFill>
                    <a:latin typeface="+mj-ea"/>
                    <a:ea typeface="+mj-ea"/>
                  </a:rPr>
                  <a:t>自媒體網紅</a:t>
                </a:r>
                <a:endParaRPr lang="zh-TW" altLang="en-US" sz="1200" b="1" dirty="0">
                  <a:solidFill>
                    <a:schemeClr val="tx2">
                      <a:lumMod val="75000"/>
                    </a:schemeClr>
                  </a:solidFill>
                  <a:latin typeface="+mj-ea"/>
                  <a:ea typeface="+mj-ea"/>
                </a:endParaRPr>
              </a:p>
            </p:txBody>
          </p:sp>
          <p:cxnSp>
            <p:nvCxnSpPr>
              <p:cNvPr id="109" name="直線單箭頭接點 108"/>
              <p:cNvCxnSpPr/>
              <p:nvPr/>
            </p:nvCxnSpPr>
            <p:spPr>
              <a:xfrm flipH="1">
                <a:off x="4860032" y="2060848"/>
                <a:ext cx="936104" cy="144016"/>
              </a:xfrm>
              <a:prstGeom prst="straightConnector1">
                <a:avLst/>
              </a:prstGeom>
              <a:solidFill>
                <a:schemeClr val="accent1">
                  <a:lumMod val="60000"/>
                  <a:lumOff val="40000"/>
                </a:schemeClr>
              </a:solidFill>
              <a:ln w="285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6" name="直線單箭頭接點 115"/>
              <p:cNvCxnSpPr/>
              <p:nvPr/>
            </p:nvCxnSpPr>
            <p:spPr>
              <a:xfrm>
                <a:off x="323528" y="6093296"/>
                <a:ext cx="1008112" cy="0"/>
              </a:xfrm>
              <a:prstGeom prst="straightConnector1">
                <a:avLst/>
              </a:prstGeom>
              <a:solidFill>
                <a:schemeClr val="accent1">
                  <a:lumMod val="60000"/>
                  <a:lumOff val="40000"/>
                </a:schemeClr>
              </a:solidFill>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7" name="直線單箭頭接點 116"/>
              <p:cNvCxnSpPr/>
              <p:nvPr/>
            </p:nvCxnSpPr>
            <p:spPr>
              <a:xfrm>
                <a:off x="323528" y="6309320"/>
                <a:ext cx="1008112" cy="0"/>
              </a:xfrm>
              <a:prstGeom prst="straightConnector1">
                <a:avLst/>
              </a:prstGeom>
              <a:solidFill>
                <a:schemeClr val="accent1">
                  <a:lumMod val="60000"/>
                  <a:lumOff val="40000"/>
                </a:schemeClr>
              </a:solidFill>
              <a:ln w="285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8" name="文字方塊 117"/>
              <p:cNvSpPr txBox="1"/>
              <p:nvPr/>
            </p:nvSpPr>
            <p:spPr>
              <a:xfrm>
                <a:off x="1259632" y="5888305"/>
                <a:ext cx="1584176" cy="276999"/>
              </a:xfrm>
              <a:prstGeom prst="rect">
                <a:avLst/>
              </a:prstGeom>
              <a:noFill/>
            </p:spPr>
            <p:txBody>
              <a:bodyPr wrap="square" rtlCol="0">
                <a:spAutoFit/>
              </a:bodyPr>
              <a:lstStyle/>
              <a:p>
                <a:r>
                  <a:rPr lang="zh-TW" altLang="en-US" sz="1200" b="1" dirty="0" smtClean="0">
                    <a:solidFill>
                      <a:schemeClr val="tx2">
                        <a:lumMod val="75000"/>
                      </a:schemeClr>
                    </a:solidFill>
                    <a:latin typeface="+mj-ea"/>
                    <a:ea typeface="+mj-ea"/>
                  </a:rPr>
                  <a:t>訊息</a:t>
                </a:r>
                <a:r>
                  <a:rPr lang="en-US" altLang="zh-TW" sz="1200" b="1" dirty="0" smtClean="0">
                    <a:solidFill>
                      <a:schemeClr val="tx2">
                        <a:lumMod val="75000"/>
                      </a:schemeClr>
                    </a:solidFill>
                    <a:latin typeface="+mj-ea"/>
                    <a:ea typeface="+mj-ea"/>
                  </a:rPr>
                  <a:t>/</a:t>
                </a:r>
                <a:r>
                  <a:rPr lang="zh-TW" altLang="en-US" sz="1200" b="1" dirty="0" smtClean="0">
                    <a:solidFill>
                      <a:schemeClr val="tx2">
                        <a:lumMod val="75000"/>
                      </a:schemeClr>
                    </a:solidFill>
                    <a:latin typeface="+mj-ea"/>
                    <a:ea typeface="+mj-ea"/>
                  </a:rPr>
                  <a:t>資訊流</a:t>
                </a:r>
                <a:endParaRPr lang="zh-TW" altLang="en-US" sz="1200" b="1" dirty="0">
                  <a:solidFill>
                    <a:schemeClr val="tx2">
                      <a:lumMod val="75000"/>
                    </a:schemeClr>
                  </a:solidFill>
                  <a:latin typeface="+mj-ea"/>
                  <a:ea typeface="+mj-ea"/>
                </a:endParaRPr>
              </a:p>
            </p:txBody>
          </p:sp>
          <p:sp>
            <p:nvSpPr>
              <p:cNvPr id="119" name="文字方塊 118"/>
              <p:cNvSpPr txBox="1"/>
              <p:nvPr/>
            </p:nvSpPr>
            <p:spPr>
              <a:xfrm>
                <a:off x="1259632" y="6176337"/>
                <a:ext cx="1008112" cy="276999"/>
              </a:xfrm>
              <a:prstGeom prst="rect">
                <a:avLst/>
              </a:prstGeom>
              <a:noFill/>
            </p:spPr>
            <p:txBody>
              <a:bodyPr wrap="square" rtlCol="0">
                <a:spAutoFit/>
              </a:bodyPr>
              <a:lstStyle/>
              <a:p>
                <a:r>
                  <a:rPr lang="zh-TW" altLang="en-US" sz="1200" b="1" dirty="0" smtClean="0">
                    <a:solidFill>
                      <a:schemeClr val="tx2">
                        <a:lumMod val="75000"/>
                      </a:schemeClr>
                    </a:solidFill>
                    <a:latin typeface="+mj-ea"/>
                    <a:ea typeface="+mj-ea"/>
                  </a:rPr>
                  <a:t>金流</a:t>
                </a:r>
                <a:endParaRPr lang="zh-TW" altLang="en-US" sz="1200" b="1" dirty="0">
                  <a:solidFill>
                    <a:schemeClr val="tx2">
                      <a:lumMod val="75000"/>
                    </a:schemeClr>
                  </a:solidFill>
                  <a:latin typeface="+mj-ea"/>
                  <a:ea typeface="+mj-ea"/>
                </a:endParaRPr>
              </a:p>
            </p:txBody>
          </p:sp>
          <p:cxnSp>
            <p:nvCxnSpPr>
              <p:cNvPr id="121" name="直線單箭頭接點 120"/>
              <p:cNvCxnSpPr/>
              <p:nvPr/>
            </p:nvCxnSpPr>
            <p:spPr>
              <a:xfrm>
                <a:off x="4788024" y="3573016"/>
                <a:ext cx="1008112" cy="0"/>
              </a:xfrm>
              <a:prstGeom prst="straightConnector1">
                <a:avLst/>
              </a:prstGeom>
              <a:solidFill>
                <a:schemeClr val="accent1">
                  <a:lumMod val="60000"/>
                  <a:lumOff val="40000"/>
                </a:schemeClr>
              </a:solidFill>
              <a:ln w="285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9" name="直線單箭頭接點 128"/>
              <p:cNvCxnSpPr/>
              <p:nvPr/>
            </p:nvCxnSpPr>
            <p:spPr>
              <a:xfrm flipV="1">
                <a:off x="2843808" y="4005064"/>
                <a:ext cx="2952328" cy="1008112"/>
              </a:xfrm>
              <a:prstGeom prst="straightConnector1">
                <a:avLst/>
              </a:prstGeom>
              <a:ln>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4" name="直線單箭頭接點 133"/>
              <p:cNvCxnSpPr/>
              <p:nvPr/>
            </p:nvCxnSpPr>
            <p:spPr>
              <a:xfrm flipH="1">
                <a:off x="2843808" y="4149080"/>
                <a:ext cx="2952328" cy="1008112"/>
              </a:xfrm>
              <a:prstGeom prst="straightConnector1">
                <a:avLst/>
              </a:prstGeom>
              <a:ln w="285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3" name="文字方塊 162"/>
              <p:cNvSpPr txBox="1"/>
              <p:nvPr/>
            </p:nvSpPr>
            <p:spPr>
              <a:xfrm>
                <a:off x="3707904" y="4365104"/>
                <a:ext cx="648072" cy="276999"/>
              </a:xfrm>
              <a:prstGeom prst="rect">
                <a:avLst/>
              </a:prstGeom>
              <a:noFill/>
              <a:ln>
                <a:noFill/>
              </a:ln>
            </p:spPr>
            <p:txBody>
              <a:bodyPr wrap="square" rtlCol="0">
                <a:spAutoFit/>
              </a:bodyPr>
              <a:lstStyle/>
              <a:p>
                <a:r>
                  <a:rPr lang="zh-TW" altLang="en-US" sz="1200" dirty="0" smtClean="0">
                    <a:solidFill>
                      <a:schemeClr val="tx2">
                        <a:lumMod val="75000"/>
                      </a:schemeClr>
                    </a:solidFill>
                    <a:latin typeface="+mj-ea"/>
                    <a:ea typeface="+mj-ea"/>
                  </a:rPr>
                  <a:t>發布</a:t>
                </a:r>
                <a:endParaRPr lang="zh-TW" altLang="en-US" sz="1200" dirty="0">
                  <a:solidFill>
                    <a:schemeClr val="tx2">
                      <a:lumMod val="75000"/>
                    </a:schemeClr>
                  </a:solidFill>
                  <a:latin typeface="+mj-ea"/>
                  <a:ea typeface="+mj-ea"/>
                </a:endParaRPr>
              </a:p>
            </p:txBody>
          </p:sp>
          <p:sp>
            <p:nvSpPr>
              <p:cNvPr id="169" name="文字方塊 168"/>
              <p:cNvSpPr txBox="1"/>
              <p:nvPr/>
            </p:nvSpPr>
            <p:spPr>
              <a:xfrm>
                <a:off x="5076056" y="2348880"/>
                <a:ext cx="576064" cy="288032"/>
              </a:xfrm>
              <a:prstGeom prst="rect">
                <a:avLst/>
              </a:prstGeom>
              <a:noFill/>
            </p:spPr>
            <p:txBody>
              <a:bodyPr wrap="square" rtlCol="0">
                <a:spAutoFit/>
              </a:bodyPr>
              <a:lstStyle/>
              <a:p>
                <a:r>
                  <a:rPr lang="zh-TW" altLang="en-US" sz="1200" dirty="0" smtClean="0">
                    <a:solidFill>
                      <a:schemeClr val="tx2">
                        <a:lumMod val="75000"/>
                      </a:schemeClr>
                    </a:solidFill>
                    <a:latin typeface="+mj-ea"/>
                    <a:ea typeface="+mj-ea"/>
                  </a:rPr>
                  <a:t>經營</a:t>
                </a:r>
                <a:endParaRPr lang="zh-TW" altLang="en-US" sz="1200" dirty="0">
                  <a:solidFill>
                    <a:schemeClr val="tx2">
                      <a:lumMod val="75000"/>
                    </a:schemeClr>
                  </a:solidFill>
                  <a:latin typeface="+mj-ea"/>
                  <a:ea typeface="+mj-ea"/>
                </a:endParaRPr>
              </a:p>
            </p:txBody>
          </p:sp>
        </p:grpSp>
        <p:cxnSp>
          <p:nvCxnSpPr>
            <p:cNvPr id="59" name="直線單箭頭接點 58"/>
            <p:cNvCxnSpPr/>
            <p:nvPr/>
          </p:nvCxnSpPr>
          <p:spPr>
            <a:xfrm>
              <a:off x="323528" y="5949280"/>
              <a:ext cx="1008112" cy="0"/>
            </a:xfrm>
            <a:prstGeom prst="straightConnector1">
              <a:avLst/>
            </a:prstGeom>
            <a:solidFill>
              <a:schemeClr val="accent1">
                <a:lumMod val="60000"/>
                <a:lumOff val="40000"/>
              </a:schemeClr>
            </a:solidFill>
            <a:ln>
              <a:solidFill>
                <a:schemeClr val="bg2">
                  <a:lumMod val="25000"/>
                </a:schemeClr>
              </a:solidFill>
              <a:prstDash val="dashDot"/>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網紅製造流水線</a:t>
            </a:r>
            <a:r>
              <a:rPr lang="en-US" altLang="zh-TW" sz="2400" dirty="0" smtClean="0"/>
              <a:t>--</a:t>
            </a:r>
            <a:r>
              <a:rPr lang="zh-TW" altLang="en-US" sz="2400" dirty="0" smtClean="0"/>
              <a:t>中國青年網的一則報導</a:t>
            </a:r>
            <a:endParaRPr lang="zh-TW" altLang="en-US" dirty="0"/>
          </a:p>
        </p:txBody>
      </p:sp>
      <p:sp>
        <p:nvSpPr>
          <p:cNvPr id="3" name="矩形 2"/>
          <p:cNvSpPr/>
          <p:nvPr/>
        </p:nvSpPr>
        <p:spPr>
          <a:xfrm>
            <a:off x="1043608" y="2420888"/>
            <a:ext cx="7056784" cy="2440283"/>
          </a:xfrm>
          <a:prstGeom prst="rect">
            <a:avLst/>
          </a:prstGeom>
        </p:spPr>
        <p:txBody>
          <a:bodyPr wrap="square">
            <a:spAutoFit/>
          </a:bodyPr>
          <a:lstStyle/>
          <a:p>
            <a:pPr marL="355600" indent="-355600">
              <a:lnSpc>
                <a:spcPts val="3000"/>
              </a:lnSpc>
              <a:spcAft>
                <a:spcPts val="1800"/>
              </a:spcAft>
              <a:buFont typeface="Wingdings" pitchFamily="2" charset="2"/>
              <a:buChar char="l"/>
            </a:pPr>
            <a:r>
              <a:rPr lang="zh-TW" altLang="en-US" sz="2000" dirty="0" smtClean="0">
                <a:solidFill>
                  <a:schemeClr val="bg2">
                    <a:lumMod val="25000"/>
                  </a:schemeClr>
                </a:solidFill>
                <a:latin typeface="微軟正黑體" pitchFamily="34" charset="-120"/>
                <a:ea typeface="微軟正黑體" pitchFamily="34" charset="-120"/>
              </a:rPr>
              <a:t>網紅們以迅雷不及掩耳之勢闖出了一片天，從線上到線下，一條完整的產業鏈已然成型。</a:t>
            </a:r>
            <a:endParaRPr lang="en-US" altLang="zh-TW" sz="2000" dirty="0" smtClean="0">
              <a:solidFill>
                <a:schemeClr val="bg2">
                  <a:lumMod val="25000"/>
                </a:schemeClr>
              </a:solidFill>
              <a:latin typeface="微軟正黑體" pitchFamily="34" charset="-120"/>
              <a:ea typeface="微軟正黑體" pitchFamily="34" charset="-120"/>
            </a:endParaRPr>
          </a:p>
          <a:p>
            <a:pPr marL="355600" indent="-355600">
              <a:lnSpc>
                <a:spcPts val="3000"/>
              </a:lnSpc>
              <a:spcAft>
                <a:spcPts val="1800"/>
              </a:spcAft>
              <a:buFont typeface="Wingdings" pitchFamily="2" charset="2"/>
              <a:buChar char="l"/>
            </a:pPr>
            <a:r>
              <a:rPr lang="zh-TW" altLang="en-US" sz="2000" dirty="0" smtClean="0">
                <a:solidFill>
                  <a:schemeClr val="bg2">
                    <a:lumMod val="25000"/>
                  </a:schemeClr>
                </a:solidFill>
                <a:latin typeface="微軟正黑體" pitchFamily="34" charset="-120"/>
                <a:ea typeface="微軟正黑體" pitchFamily="34" charset="-120"/>
              </a:rPr>
              <a:t>“通過互聯網走紅的人”經過專業化、團隊化的培訓、包裝成為“通過互聯網走紅的明星”。</a:t>
            </a:r>
            <a:endParaRPr lang="en-US" altLang="zh-TW" sz="2000" dirty="0" smtClean="0">
              <a:solidFill>
                <a:schemeClr val="bg2">
                  <a:lumMod val="25000"/>
                </a:schemeClr>
              </a:solidFill>
              <a:latin typeface="微軟正黑體" pitchFamily="34" charset="-120"/>
              <a:ea typeface="微軟正黑體" pitchFamily="34" charset="-120"/>
            </a:endParaRPr>
          </a:p>
          <a:p>
            <a:pPr marL="355600" indent="-355600">
              <a:lnSpc>
                <a:spcPts val="3000"/>
              </a:lnSpc>
              <a:spcAft>
                <a:spcPts val="1800"/>
              </a:spcAft>
              <a:buFont typeface="Wingdings" pitchFamily="2" charset="2"/>
              <a:buChar char="l"/>
            </a:pPr>
            <a:r>
              <a:rPr lang="zh-TW" altLang="en-US" sz="2000" dirty="0" smtClean="0">
                <a:solidFill>
                  <a:schemeClr val="bg2">
                    <a:lumMod val="25000"/>
                  </a:schemeClr>
                </a:solidFill>
                <a:latin typeface="微軟正黑體" pitchFamily="34" charset="-120"/>
                <a:ea typeface="微軟正黑體" pitchFamily="34" charset="-120"/>
              </a:rPr>
              <a:t>請看下面圖文並茂的報導：</a:t>
            </a:r>
            <a:endParaRPr lang="zh-TW" altLang="en-US" sz="2000" dirty="0">
              <a:solidFill>
                <a:schemeClr val="bg2">
                  <a:lumMod val="25000"/>
                </a:schemeClr>
              </a:solidFill>
              <a:latin typeface="微軟正黑體" pitchFamily="34" charset="-120"/>
              <a:ea typeface="微軟正黑體" pitchFamily="34" charset="-120"/>
            </a:endParaRPr>
          </a:p>
        </p:txBody>
      </p:sp>
      <p:sp>
        <p:nvSpPr>
          <p:cNvPr id="4" name="矩形 3"/>
          <p:cNvSpPr/>
          <p:nvPr/>
        </p:nvSpPr>
        <p:spPr>
          <a:xfrm>
            <a:off x="971600" y="1484784"/>
            <a:ext cx="2954655" cy="369332"/>
          </a:xfrm>
          <a:prstGeom prst="rect">
            <a:avLst/>
          </a:prstGeom>
        </p:spPr>
        <p:txBody>
          <a:bodyPr wrap="none">
            <a:spAutoFit/>
          </a:bodyPr>
          <a:lstStyle/>
          <a:p>
            <a:r>
              <a:rPr lang="zh-CN" altLang="en-US" dirty="0" smtClean="0">
                <a:solidFill>
                  <a:schemeClr val="bg2">
                    <a:lumMod val="25000"/>
                  </a:schemeClr>
                </a:solidFill>
                <a:latin typeface="微軟正黑體" pitchFamily="34" charset="-120"/>
                <a:ea typeface="微軟正黑體" pitchFamily="34" charset="-120"/>
              </a:rPr>
              <a:t>（文章来源：中国青年网）</a:t>
            </a:r>
            <a:endParaRPr lang="zh-TW" altLang="en-US"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35596" y="404664"/>
            <a:ext cx="7236804" cy="4824536"/>
          </a:xfrm>
          <a:prstGeom prst="rect">
            <a:avLst/>
          </a:prstGeom>
          <a:noFill/>
          <a:ln w="9525">
            <a:noFill/>
            <a:miter lim="800000"/>
            <a:headEnd/>
            <a:tailEnd/>
          </a:ln>
        </p:spPr>
      </p:pic>
      <p:sp>
        <p:nvSpPr>
          <p:cNvPr id="4" name="文字方塊 3"/>
          <p:cNvSpPr txBox="1"/>
          <p:nvPr/>
        </p:nvSpPr>
        <p:spPr>
          <a:xfrm>
            <a:off x="395536" y="5445224"/>
            <a:ext cx="8208912" cy="633122"/>
          </a:xfrm>
          <a:prstGeom prst="rect">
            <a:avLst/>
          </a:prstGeom>
          <a:noFill/>
        </p:spPr>
        <p:txBody>
          <a:bodyPr wrap="square" rtlCol="0">
            <a:spAutoFit/>
          </a:bodyPr>
          <a:lstStyle/>
          <a:p>
            <a:pPr>
              <a:lnSpc>
                <a:spcPts val="2200"/>
              </a:lnSpc>
            </a:pPr>
            <a:r>
              <a:rPr lang="zh-TW" altLang="en-US" sz="1600" dirty="0" smtClean="0">
                <a:solidFill>
                  <a:schemeClr val="bg2">
                    <a:lumMod val="25000"/>
                  </a:schemeClr>
                </a:solidFill>
                <a:latin typeface="微軟正黑體" pitchFamily="34" charset="-120"/>
                <a:ea typeface="微軟正黑體" pitchFamily="34" charset="-120"/>
              </a:rPr>
              <a:t>圖為魯雅莉利用休息時間在舞蹈教室做直播。開播半小時就有千餘位粉絲觀看。靠平日接到的電商拍攝與直播禮物分成，魯雅莉已不需要向父母伸手</a:t>
            </a:r>
            <a:endParaRPr lang="zh-TW" altLang="en-US" sz="1600"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4" y="5325015"/>
            <a:ext cx="8280920" cy="915251"/>
          </a:xfrm>
          <a:prstGeom prst="rect">
            <a:avLst/>
          </a:prstGeom>
        </p:spPr>
        <p:txBody>
          <a:bodyPr wrap="square">
            <a:spAutoFit/>
          </a:bodyPr>
          <a:lstStyle/>
          <a:p>
            <a:pPr>
              <a:lnSpc>
                <a:spcPts val="2200"/>
              </a:lnSpc>
            </a:pPr>
            <a:r>
              <a:rPr lang="zh-TW" altLang="en-US" sz="1600" dirty="0" smtClean="0">
                <a:solidFill>
                  <a:schemeClr val="bg2">
                    <a:lumMod val="25000"/>
                  </a:schemeClr>
                </a:solidFill>
                <a:latin typeface="微軟正黑體" pitchFamily="34" charset="-120"/>
                <a:ea typeface="微軟正黑體" pitchFamily="34" charset="-120"/>
              </a:rPr>
              <a:t>在這條產業鏈上，義烏工商學院是其中的先行者。早在</a:t>
            </a:r>
            <a:r>
              <a:rPr lang="en-US" altLang="zh-CN" sz="1600" dirty="0" smtClean="0">
                <a:solidFill>
                  <a:schemeClr val="bg2">
                    <a:lumMod val="25000"/>
                  </a:schemeClr>
                </a:solidFill>
                <a:latin typeface="微軟正黑體" pitchFamily="34" charset="-120"/>
                <a:ea typeface="微軟正黑體" pitchFamily="34" charset="-120"/>
              </a:rPr>
              <a:t>2009</a:t>
            </a:r>
            <a:r>
              <a:rPr lang="zh-TW" altLang="en-US" sz="1600" dirty="0" smtClean="0">
                <a:solidFill>
                  <a:schemeClr val="bg2">
                    <a:lumMod val="25000"/>
                  </a:schemeClr>
                </a:solidFill>
                <a:latin typeface="微軟正黑體" pitchFamily="34" charset="-120"/>
                <a:ea typeface="微軟正黑體" pitchFamily="34" charset="-120"/>
              </a:rPr>
              <a:t>年，這所身處“全球小商品中心”的高職院校率先開設創業班，引導學生在各大電商平臺經營網店。發掘並培養“網紅”，自然成為這所義烏市唯一高校的辦學新方向。</a:t>
            </a:r>
            <a:endParaRPr lang="zh-TW" altLang="en-US" sz="1600" dirty="0">
              <a:solidFill>
                <a:schemeClr val="bg2">
                  <a:lumMod val="25000"/>
                </a:schemeClr>
              </a:solidFill>
              <a:latin typeface="微軟正黑體" pitchFamily="34" charset="-120"/>
              <a:ea typeface="微軟正黑體" pitchFamily="34" charset="-120"/>
            </a:endParaRPr>
          </a:p>
        </p:txBody>
      </p:sp>
      <p:pic>
        <p:nvPicPr>
          <p:cNvPr id="2050" name="Picture 2" descr="C:\Users\Cindy Yang\Pictures\iCloud Photos\Downloads\IMG_8920.JPG"/>
          <p:cNvPicPr>
            <a:picLocks noChangeAspect="1" noChangeArrowheads="1"/>
          </p:cNvPicPr>
          <p:nvPr/>
        </p:nvPicPr>
        <p:blipFill>
          <a:blip r:embed="rId2" cstate="print"/>
          <a:srcRect/>
          <a:stretch>
            <a:fillRect/>
          </a:stretch>
        </p:blipFill>
        <p:spPr bwMode="auto">
          <a:xfrm>
            <a:off x="899592" y="404664"/>
            <a:ext cx="7344817" cy="489654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indy Yang\Pictures\iCloud Photos\Downloads\IMG_8921.JPG"/>
          <p:cNvPicPr>
            <a:picLocks noChangeAspect="1" noChangeArrowheads="1"/>
          </p:cNvPicPr>
          <p:nvPr/>
        </p:nvPicPr>
        <p:blipFill>
          <a:blip r:embed="rId2" cstate="print"/>
          <a:srcRect/>
          <a:stretch>
            <a:fillRect/>
          </a:stretch>
        </p:blipFill>
        <p:spPr bwMode="auto">
          <a:xfrm>
            <a:off x="899592" y="332656"/>
            <a:ext cx="7272808" cy="4848539"/>
          </a:xfrm>
          <a:prstGeom prst="rect">
            <a:avLst/>
          </a:prstGeom>
          <a:noFill/>
        </p:spPr>
      </p:pic>
      <p:sp>
        <p:nvSpPr>
          <p:cNvPr id="4" name="矩形 3"/>
          <p:cNvSpPr/>
          <p:nvPr/>
        </p:nvSpPr>
        <p:spPr>
          <a:xfrm>
            <a:off x="323528" y="5253007"/>
            <a:ext cx="8352928" cy="915251"/>
          </a:xfrm>
          <a:prstGeom prst="rect">
            <a:avLst/>
          </a:prstGeom>
        </p:spPr>
        <p:txBody>
          <a:bodyPr wrap="square">
            <a:spAutoFit/>
          </a:bodyPr>
          <a:lstStyle/>
          <a:p>
            <a:pPr>
              <a:lnSpc>
                <a:spcPts val="2200"/>
              </a:lnSpc>
            </a:pPr>
            <a:r>
              <a:rPr lang="zh-TW" altLang="en-US" sz="1600" dirty="0" smtClean="0">
                <a:solidFill>
                  <a:schemeClr val="bg2">
                    <a:lumMod val="25000"/>
                  </a:schemeClr>
                </a:solidFill>
                <a:latin typeface="微軟正黑體" pitchFamily="34" charset="-120"/>
                <a:ea typeface="微軟正黑體" pitchFamily="34" charset="-120"/>
              </a:rPr>
              <a:t>義烏工商學院，“電商網路模特班”的學生正在上表演課。這個被媒體稱為“網紅班”的專業共有</a:t>
            </a:r>
            <a:r>
              <a:rPr lang="en-US" altLang="zh-CN" sz="1600" dirty="0" smtClean="0">
                <a:solidFill>
                  <a:schemeClr val="bg2">
                    <a:lumMod val="25000"/>
                  </a:schemeClr>
                </a:solidFill>
                <a:latin typeface="微軟正黑體" pitchFamily="34" charset="-120"/>
                <a:ea typeface="微軟正黑體" pitchFamily="34" charset="-120"/>
              </a:rPr>
              <a:t>32</a:t>
            </a:r>
            <a:r>
              <a:rPr lang="zh-CN" altLang="en-US" sz="1600" dirty="0" smtClean="0">
                <a:solidFill>
                  <a:schemeClr val="bg2">
                    <a:lumMod val="25000"/>
                  </a:schemeClr>
                </a:solidFill>
                <a:latin typeface="微軟正黑體" pitchFamily="34" charset="-120"/>
                <a:ea typeface="微軟正黑體" pitchFamily="34" charset="-120"/>
              </a:rPr>
              <a:t>名學生，自</a:t>
            </a:r>
            <a:r>
              <a:rPr lang="en-US" altLang="zh-CN" sz="1600" dirty="0" smtClean="0">
                <a:solidFill>
                  <a:schemeClr val="bg2">
                    <a:lumMod val="25000"/>
                  </a:schemeClr>
                </a:solidFill>
                <a:latin typeface="微軟正黑體" pitchFamily="34" charset="-120"/>
                <a:ea typeface="微軟正黑體" pitchFamily="34" charset="-120"/>
              </a:rPr>
              <a:t>2015</a:t>
            </a:r>
            <a:r>
              <a:rPr lang="zh-TW" altLang="en-US" sz="1600" dirty="0" smtClean="0">
                <a:solidFill>
                  <a:schemeClr val="bg2">
                    <a:lumMod val="25000"/>
                  </a:schemeClr>
                </a:solidFill>
                <a:latin typeface="微軟正黑體" pitchFamily="34" charset="-120"/>
                <a:ea typeface="微軟正黑體" pitchFamily="34" charset="-120"/>
              </a:rPr>
              <a:t>年秋季開班來，學生都是從酒店管理、房地產、電子商務等專業轉入，之前並沒有接受過專業的演藝訓練。三年學習結束後，學生們將拿到大專學歷</a:t>
            </a:r>
            <a:endParaRPr lang="zh-TW" altLang="en-US" sz="1600"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Cindy Yang\Pictures\iCloud Photos\Downloads\IMG_8922.JPG"/>
          <p:cNvPicPr>
            <a:picLocks noChangeAspect="1" noChangeArrowheads="1"/>
          </p:cNvPicPr>
          <p:nvPr/>
        </p:nvPicPr>
        <p:blipFill>
          <a:blip r:embed="rId2" cstate="print"/>
          <a:srcRect/>
          <a:stretch>
            <a:fillRect/>
          </a:stretch>
        </p:blipFill>
        <p:spPr bwMode="auto">
          <a:xfrm>
            <a:off x="971600" y="476672"/>
            <a:ext cx="7200800" cy="4800533"/>
          </a:xfrm>
          <a:prstGeom prst="rect">
            <a:avLst/>
          </a:prstGeom>
          <a:noFill/>
        </p:spPr>
      </p:pic>
      <p:sp>
        <p:nvSpPr>
          <p:cNvPr id="4" name="矩形 3"/>
          <p:cNvSpPr/>
          <p:nvPr/>
        </p:nvSpPr>
        <p:spPr>
          <a:xfrm>
            <a:off x="323528" y="5374957"/>
            <a:ext cx="8208912" cy="633122"/>
          </a:xfrm>
          <a:prstGeom prst="rect">
            <a:avLst/>
          </a:prstGeom>
        </p:spPr>
        <p:txBody>
          <a:bodyPr wrap="square">
            <a:spAutoFit/>
          </a:bodyPr>
          <a:lstStyle/>
          <a:p>
            <a:pPr>
              <a:lnSpc>
                <a:spcPts val="2200"/>
              </a:lnSpc>
            </a:pPr>
            <a:r>
              <a:rPr lang="zh-TW" altLang="en-US" sz="1600" dirty="0" smtClean="0">
                <a:solidFill>
                  <a:schemeClr val="bg2">
                    <a:lumMod val="25000"/>
                  </a:schemeClr>
                </a:solidFill>
                <a:latin typeface="微軟正黑體" pitchFamily="34" charset="-120"/>
                <a:ea typeface="微軟正黑體" pitchFamily="34" charset="-120"/>
              </a:rPr>
              <a:t>“網紅班”的學生在上禮儀課。學校外聘了專業的禮儀導師，從坐姿開始訓練學生的行為舉止。</a:t>
            </a:r>
            <a:endParaRPr lang="zh-TW" altLang="en-US" sz="1600"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大綱</a:t>
            </a:r>
            <a:endParaRPr lang="zh-TW" altLang="en-US" dirty="0"/>
          </a:p>
        </p:txBody>
      </p:sp>
      <p:sp>
        <p:nvSpPr>
          <p:cNvPr id="3" name="文字方塊 2"/>
          <p:cNvSpPr txBox="1"/>
          <p:nvPr/>
        </p:nvSpPr>
        <p:spPr>
          <a:xfrm>
            <a:off x="1547664" y="2132856"/>
            <a:ext cx="6264696" cy="2923877"/>
          </a:xfrm>
          <a:prstGeom prst="rect">
            <a:avLst/>
          </a:prstGeom>
          <a:noFill/>
          <a:ln>
            <a:noFill/>
          </a:ln>
        </p:spPr>
        <p:txBody>
          <a:bodyPr wrap="square" rtlCol="0">
            <a:spAutoFit/>
          </a:bodyPr>
          <a:lstStyle/>
          <a:p>
            <a:pPr marL="531813" indent="-531813">
              <a:buAutoNum type="arabicPeriod"/>
            </a:pPr>
            <a:r>
              <a:rPr lang="zh-TW" altLang="en-US" sz="3200" b="1" dirty="0" smtClean="0">
                <a:ln w="12700">
                  <a:solidFill>
                    <a:schemeClr val="bg2">
                      <a:lumMod val="2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j-lt"/>
                <a:ea typeface="+mj-ea"/>
                <a:cs typeface="+mj-cs"/>
              </a:rPr>
              <a:t>何謂</a:t>
            </a:r>
            <a:r>
              <a:rPr lang="en-US" altLang="zh-TW" sz="3200" b="1" dirty="0" smtClean="0">
                <a:ln w="12700">
                  <a:solidFill>
                    <a:schemeClr val="bg2">
                      <a:lumMod val="2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j-lt"/>
                <a:ea typeface="+mj-ea"/>
                <a:cs typeface="+mj-cs"/>
              </a:rPr>
              <a:t>“</a:t>
            </a:r>
            <a:r>
              <a:rPr lang="zh-TW" altLang="en-US" sz="3200" b="1" dirty="0" smtClean="0">
                <a:ln w="12700">
                  <a:solidFill>
                    <a:schemeClr val="bg2">
                      <a:lumMod val="2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j-lt"/>
                <a:ea typeface="+mj-ea"/>
                <a:cs typeface="+mj-cs"/>
              </a:rPr>
              <a:t>網紅</a:t>
            </a:r>
            <a:r>
              <a:rPr lang="en-US" altLang="zh-TW" sz="3200" b="1" dirty="0" smtClean="0">
                <a:ln w="12700">
                  <a:solidFill>
                    <a:schemeClr val="bg2">
                      <a:lumMod val="2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j-lt"/>
                <a:ea typeface="+mj-ea"/>
                <a:cs typeface="+mj-cs"/>
              </a:rPr>
              <a:t>”</a:t>
            </a:r>
          </a:p>
          <a:p>
            <a:pPr marL="342900" indent="-342900">
              <a:buAutoNum type="arabicPeriod"/>
            </a:pPr>
            <a:r>
              <a:rPr lang="en-US" altLang="zh-TW" sz="3200" b="1" dirty="0" smtClean="0">
                <a:ln w="12700">
                  <a:solidFill>
                    <a:schemeClr val="bg2">
                      <a:lumMod val="2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j-lt"/>
                <a:ea typeface="+mj-ea"/>
                <a:cs typeface="+mj-cs"/>
              </a:rPr>
              <a:t>  “</a:t>
            </a:r>
            <a:r>
              <a:rPr lang="zh-TW" altLang="en-US" sz="3200" b="1" dirty="0" smtClean="0">
                <a:ln w="12700">
                  <a:solidFill>
                    <a:schemeClr val="bg2">
                      <a:lumMod val="2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j-lt"/>
                <a:ea typeface="+mj-ea"/>
                <a:cs typeface="+mj-cs"/>
              </a:rPr>
              <a:t>網紅</a:t>
            </a:r>
            <a:r>
              <a:rPr lang="en-US" altLang="zh-TW" sz="3200" b="1" dirty="0" smtClean="0">
                <a:ln w="12700">
                  <a:solidFill>
                    <a:schemeClr val="bg2">
                      <a:lumMod val="2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j-lt"/>
                <a:ea typeface="+mj-ea"/>
                <a:cs typeface="+mj-cs"/>
              </a:rPr>
              <a:t>”</a:t>
            </a:r>
            <a:r>
              <a:rPr lang="zh-TW" altLang="en-US" sz="3200" b="1" dirty="0" smtClean="0">
                <a:ln w="12700">
                  <a:solidFill>
                    <a:schemeClr val="bg2">
                      <a:lumMod val="2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j-lt"/>
                <a:ea typeface="+mj-ea"/>
                <a:cs typeface="+mj-cs"/>
              </a:rPr>
              <a:t>的產生途徑</a:t>
            </a:r>
            <a:endParaRPr lang="en-US" altLang="zh-TW" sz="3200" b="1" dirty="0" smtClean="0">
              <a:ln w="12700">
                <a:solidFill>
                  <a:schemeClr val="bg2">
                    <a:lumMod val="2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j-lt"/>
              <a:ea typeface="+mj-ea"/>
              <a:cs typeface="+mj-cs"/>
            </a:endParaRPr>
          </a:p>
          <a:p>
            <a:pPr marL="342900" indent="-342900">
              <a:buAutoNum type="arabicPeriod"/>
            </a:pPr>
            <a:r>
              <a:rPr lang="en-US" altLang="zh-TW" sz="3200" b="1" dirty="0" smtClean="0">
                <a:ln w="12700">
                  <a:solidFill>
                    <a:schemeClr val="bg2">
                      <a:lumMod val="2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j-lt"/>
                <a:ea typeface="+mj-ea"/>
                <a:cs typeface="+mj-cs"/>
              </a:rPr>
              <a:t>  “</a:t>
            </a:r>
            <a:r>
              <a:rPr lang="zh-TW" altLang="en-US" sz="3200" b="1" dirty="0" smtClean="0">
                <a:ln w="12700">
                  <a:solidFill>
                    <a:schemeClr val="bg2">
                      <a:lumMod val="2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j-lt"/>
                <a:ea typeface="+mj-ea"/>
                <a:cs typeface="+mj-cs"/>
              </a:rPr>
              <a:t>網紅</a:t>
            </a:r>
            <a:r>
              <a:rPr lang="en-US" altLang="zh-TW" sz="3200" b="1" dirty="0" smtClean="0">
                <a:ln w="12700">
                  <a:solidFill>
                    <a:schemeClr val="bg2">
                      <a:lumMod val="2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j-lt"/>
                <a:ea typeface="+mj-ea"/>
                <a:cs typeface="+mj-cs"/>
              </a:rPr>
              <a:t>”</a:t>
            </a:r>
            <a:r>
              <a:rPr lang="zh-TW" altLang="en-US" sz="3200" b="1" dirty="0" smtClean="0">
                <a:ln w="12700">
                  <a:solidFill>
                    <a:schemeClr val="bg2">
                      <a:lumMod val="2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j-lt"/>
                <a:ea typeface="+mj-ea"/>
                <a:cs typeface="+mj-cs"/>
              </a:rPr>
              <a:t>如何產生經濟效益</a:t>
            </a:r>
            <a:endParaRPr lang="en-US" altLang="zh-TW" sz="3200" b="1" dirty="0" smtClean="0">
              <a:ln w="12700">
                <a:solidFill>
                  <a:schemeClr val="bg2">
                    <a:lumMod val="2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j-lt"/>
              <a:ea typeface="+mj-ea"/>
              <a:cs typeface="+mj-cs"/>
            </a:endParaRPr>
          </a:p>
          <a:p>
            <a:pPr marL="342900" indent="-342900">
              <a:buAutoNum type="arabicPeriod"/>
            </a:pPr>
            <a:r>
              <a:rPr lang="en-US" altLang="zh-TW" sz="3200" b="1" dirty="0" smtClean="0">
                <a:ln w="12700">
                  <a:solidFill>
                    <a:schemeClr val="bg2">
                      <a:lumMod val="2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j-lt"/>
                <a:ea typeface="+mj-ea"/>
                <a:cs typeface="+mj-cs"/>
              </a:rPr>
              <a:t>  “</a:t>
            </a:r>
            <a:r>
              <a:rPr lang="zh-TW" altLang="en-US" sz="3200" b="1" dirty="0" smtClean="0">
                <a:ln w="12700">
                  <a:solidFill>
                    <a:schemeClr val="bg2">
                      <a:lumMod val="2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j-lt"/>
                <a:ea typeface="+mj-ea"/>
                <a:cs typeface="+mj-cs"/>
              </a:rPr>
              <a:t>網紅經濟</a:t>
            </a:r>
            <a:r>
              <a:rPr lang="en-US" altLang="zh-TW" sz="3200" b="1" dirty="0" smtClean="0">
                <a:ln w="12700">
                  <a:solidFill>
                    <a:schemeClr val="bg2">
                      <a:lumMod val="2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j-lt"/>
                <a:ea typeface="+mj-ea"/>
                <a:cs typeface="+mj-cs"/>
              </a:rPr>
              <a:t>”</a:t>
            </a:r>
            <a:r>
              <a:rPr lang="zh-TW" altLang="en-US" sz="3200" b="1" dirty="0" smtClean="0">
                <a:ln w="12700">
                  <a:solidFill>
                    <a:schemeClr val="bg2">
                      <a:lumMod val="2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j-lt"/>
                <a:ea typeface="+mj-ea"/>
                <a:cs typeface="+mj-cs"/>
              </a:rPr>
              <a:t>的產業結構</a:t>
            </a:r>
            <a:endParaRPr lang="en-US" altLang="zh-TW" sz="3200" b="1" dirty="0" smtClean="0">
              <a:ln w="12700">
                <a:solidFill>
                  <a:schemeClr val="bg2">
                    <a:lumMod val="2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j-lt"/>
              <a:ea typeface="+mj-ea"/>
              <a:cs typeface="+mj-cs"/>
            </a:endParaRPr>
          </a:p>
          <a:p>
            <a:pPr marL="342900" indent="-342900">
              <a:buAutoNum type="arabicPeriod"/>
            </a:pPr>
            <a:endParaRPr lang="en-US" altLang="zh-TW" sz="2800" b="1" dirty="0" smtClean="0">
              <a:ln w="12700">
                <a:solidFill>
                  <a:schemeClr val="bg2">
                    <a:lumMod val="2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j-ea"/>
              <a:ea typeface="+mj-ea"/>
            </a:endParaRPr>
          </a:p>
          <a:p>
            <a:pPr marL="342900" indent="-342900">
              <a:buAutoNum type="arabicPeriod"/>
            </a:pPr>
            <a:endParaRPr lang="zh-TW" altLang="en-US" sz="2800" b="1" dirty="0">
              <a:ln w="12700">
                <a:solidFill>
                  <a:schemeClr val="bg2">
                    <a:lumMod val="25000"/>
                  </a:schemeClr>
                </a:solidFill>
                <a:prstDash val="solid"/>
              </a:ln>
              <a:solidFill>
                <a:schemeClr val="accent1">
                  <a:lumMod val="20000"/>
                  <a:lumOff val="80000"/>
                </a:schemeClr>
              </a:solidFill>
              <a:effectLst>
                <a:outerShdw blurRad="41275" dist="20320" dir="1800000" algn="tl" rotWithShape="0">
                  <a:srgbClr val="000000">
                    <a:alpha val="40000"/>
                  </a:srgbClr>
                </a:outerShdw>
              </a:effectLst>
              <a:latin typeface="+mj-ea"/>
              <a:ea typeface="+mj-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Cindy Yang\Pictures\iCloud Photos\Downloads\IMG_8923.JPG"/>
          <p:cNvPicPr>
            <a:picLocks noChangeAspect="1" noChangeArrowheads="1"/>
          </p:cNvPicPr>
          <p:nvPr/>
        </p:nvPicPr>
        <p:blipFill>
          <a:blip r:embed="rId2" cstate="print"/>
          <a:srcRect/>
          <a:stretch>
            <a:fillRect/>
          </a:stretch>
        </p:blipFill>
        <p:spPr bwMode="auto">
          <a:xfrm>
            <a:off x="971600" y="332656"/>
            <a:ext cx="7200800" cy="4800534"/>
          </a:xfrm>
          <a:prstGeom prst="rect">
            <a:avLst/>
          </a:prstGeom>
          <a:noFill/>
        </p:spPr>
      </p:pic>
      <p:sp>
        <p:nvSpPr>
          <p:cNvPr id="4" name="矩形 3"/>
          <p:cNvSpPr/>
          <p:nvPr/>
        </p:nvSpPr>
        <p:spPr>
          <a:xfrm>
            <a:off x="395536" y="5301208"/>
            <a:ext cx="8208912" cy="633122"/>
          </a:xfrm>
          <a:prstGeom prst="rect">
            <a:avLst/>
          </a:prstGeom>
        </p:spPr>
        <p:txBody>
          <a:bodyPr wrap="square">
            <a:spAutoFit/>
          </a:bodyPr>
          <a:lstStyle/>
          <a:p>
            <a:pPr>
              <a:lnSpc>
                <a:spcPts val="2200"/>
              </a:lnSpc>
            </a:pPr>
            <a:r>
              <a:rPr lang="zh-TW" altLang="en-US" sz="1600" dirty="0" smtClean="0">
                <a:solidFill>
                  <a:schemeClr val="bg2">
                    <a:lumMod val="25000"/>
                  </a:schemeClr>
                </a:solidFill>
                <a:latin typeface="微軟正黑體" pitchFamily="34" charset="-120"/>
                <a:ea typeface="微軟正黑體" pitchFamily="34" charset="-120"/>
              </a:rPr>
              <a:t>“電商網路模特”專業開設了表演、形體、舞蹈、</a:t>
            </a:r>
            <a:r>
              <a:rPr lang="en-US" altLang="zh-CN" sz="1600" dirty="0" smtClean="0">
                <a:solidFill>
                  <a:schemeClr val="bg2">
                    <a:lumMod val="25000"/>
                  </a:schemeClr>
                </a:solidFill>
                <a:latin typeface="微軟正黑體" pitchFamily="34" charset="-120"/>
                <a:ea typeface="微軟正黑體" pitchFamily="34" charset="-120"/>
              </a:rPr>
              <a:t>T</a:t>
            </a:r>
            <a:r>
              <a:rPr lang="zh-TW" altLang="en-US" sz="1600" dirty="0" smtClean="0">
                <a:solidFill>
                  <a:schemeClr val="bg2">
                    <a:lumMod val="25000"/>
                  </a:schemeClr>
                </a:solidFill>
                <a:latin typeface="微軟正黑體" pitchFamily="34" charset="-120"/>
                <a:ea typeface="微軟正黑體" pitchFamily="34" charset="-120"/>
              </a:rPr>
              <a:t>台走秀、影棚拍攝等課程。門門課皆是針對“實戰”。</a:t>
            </a:r>
            <a:endParaRPr lang="zh-TW" altLang="en-US" sz="1600"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Cindy Yang\Pictures\iCloud Photos\Downloads\IMG_8925.JPG"/>
          <p:cNvPicPr>
            <a:picLocks noChangeAspect="1" noChangeArrowheads="1"/>
          </p:cNvPicPr>
          <p:nvPr/>
        </p:nvPicPr>
        <p:blipFill>
          <a:blip r:embed="rId2" cstate="print"/>
          <a:srcRect/>
          <a:stretch>
            <a:fillRect/>
          </a:stretch>
        </p:blipFill>
        <p:spPr bwMode="auto">
          <a:xfrm>
            <a:off x="971600" y="476672"/>
            <a:ext cx="7200800" cy="4800534"/>
          </a:xfrm>
          <a:prstGeom prst="rect">
            <a:avLst/>
          </a:prstGeom>
          <a:noFill/>
        </p:spPr>
      </p:pic>
      <p:sp>
        <p:nvSpPr>
          <p:cNvPr id="4" name="矩形 3"/>
          <p:cNvSpPr/>
          <p:nvPr/>
        </p:nvSpPr>
        <p:spPr>
          <a:xfrm>
            <a:off x="395536" y="5385990"/>
            <a:ext cx="8352928" cy="633122"/>
          </a:xfrm>
          <a:prstGeom prst="rect">
            <a:avLst/>
          </a:prstGeom>
        </p:spPr>
        <p:txBody>
          <a:bodyPr wrap="square">
            <a:spAutoFit/>
          </a:bodyPr>
          <a:lstStyle/>
          <a:p>
            <a:pPr>
              <a:lnSpc>
                <a:spcPts val="2200"/>
              </a:lnSpc>
            </a:pPr>
            <a:r>
              <a:rPr lang="zh-TW" altLang="en-US" sz="1600" dirty="0" smtClean="0">
                <a:solidFill>
                  <a:schemeClr val="bg2">
                    <a:lumMod val="25000"/>
                  </a:schemeClr>
                </a:solidFill>
                <a:latin typeface="微軟正黑體" pitchFamily="34" charset="-120"/>
                <a:ea typeface="微軟正黑體" pitchFamily="34" charset="-120"/>
              </a:rPr>
              <a:t>學生們在上表演課。負責表演課的教師于亞東對於“電商模特專業”有著自己的理解，“我個人覺得，這是一個多元化的專業，以後是要跨界的，要會走秀、會表演、會拍攝</a:t>
            </a:r>
            <a:r>
              <a:rPr lang="en-US" altLang="zh-CN" sz="1600" dirty="0" smtClean="0">
                <a:solidFill>
                  <a:schemeClr val="bg2">
                    <a:lumMod val="25000"/>
                  </a:schemeClr>
                </a:solidFill>
                <a:latin typeface="微軟正黑體" pitchFamily="34" charset="-120"/>
                <a:ea typeface="微軟正黑體" pitchFamily="34" charset="-120"/>
              </a:rPr>
              <a:t>……”</a:t>
            </a:r>
            <a:endParaRPr lang="zh-TW" altLang="en-US" sz="1600"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indy Yang\Pictures\iCloud Photos\Downloads\IMG_8926.JPG"/>
          <p:cNvPicPr>
            <a:picLocks noChangeAspect="1" noChangeArrowheads="1"/>
          </p:cNvPicPr>
          <p:nvPr/>
        </p:nvPicPr>
        <p:blipFill>
          <a:blip r:embed="rId2" cstate="print"/>
          <a:srcRect/>
          <a:stretch>
            <a:fillRect/>
          </a:stretch>
        </p:blipFill>
        <p:spPr bwMode="auto">
          <a:xfrm>
            <a:off x="971600" y="332656"/>
            <a:ext cx="7236804" cy="4824536"/>
          </a:xfrm>
          <a:prstGeom prst="rect">
            <a:avLst/>
          </a:prstGeom>
          <a:noFill/>
        </p:spPr>
      </p:pic>
      <p:sp>
        <p:nvSpPr>
          <p:cNvPr id="4" name="矩形 3"/>
          <p:cNvSpPr/>
          <p:nvPr/>
        </p:nvSpPr>
        <p:spPr>
          <a:xfrm>
            <a:off x="395536" y="5301208"/>
            <a:ext cx="8208912" cy="633122"/>
          </a:xfrm>
          <a:prstGeom prst="rect">
            <a:avLst/>
          </a:prstGeom>
        </p:spPr>
        <p:txBody>
          <a:bodyPr wrap="square">
            <a:spAutoFit/>
          </a:bodyPr>
          <a:lstStyle/>
          <a:p>
            <a:pPr>
              <a:lnSpc>
                <a:spcPts val="2200"/>
              </a:lnSpc>
            </a:pPr>
            <a:r>
              <a:rPr lang="zh-TW" altLang="en-US" sz="1600" dirty="0" smtClean="0">
                <a:solidFill>
                  <a:schemeClr val="bg2">
                    <a:lumMod val="25000"/>
                  </a:schemeClr>
                </a:solidFill>
                <a:latin typeface="微軟正黑體" pitchFamily="34" charset="-120"/>
                <a:ea typeface="微軟正黑體" pitchFamily="34" charset="-120"/>
              </a:rPr>
              <a:t>影視表演課程用的教材由代課教師自編。對於學生與教師雙方來說“電商網路模特”都是一個全新的領域</a:t>
            </a:r>
            <a:endParaRPr lang="zh-TW" altLang="en-US" sz="1600"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indy Yang\Pictures\iCloud Photos\Downloads\IMG_8927.JPG"/>
          <p:cNvPicPr>
            <a:picLocks noChangeAspect="1" noChangeArrowheads="1"/>
          </p:cNvPicPr>
          <p:nvPr/>
        </p:nvPicPr>
        <p:blipFill>
          <a:blip r:embed="rId2" cstate="print"/>
          <a:srcRect/>
          <a:stretch>
            <a:fillRect/>
          </a:stretch>
        </p:blipFill>
        <p:spPr bwMode="auto">
          <a:xfrm>
            <a:off x="899592" y="332655"/>
            <a:ext cx="7272808" cy="4848539"/>
          </a:xfrm>
          <a:prstGeom prst="rect">
            <a:avLst/>
          </a:prstGeom>
          <a:noFill/>
        </p:spPr>
      </p:pic>
      <p:sp>
        <p:nvSpPr>
          <p:cNvPr id="4" name="矩形 3"/>
          <p:cNvSpPr/>
          <p:nvPr/>
        </p:nvSpPr>
        <p:spPr>
          <a:xfrm>
            <a:off x="395536" y="5373216"/>
            <a:ext cx="8280920" cy="656590"/>
          </a:xfrm>
          <a:prstGeom prst="rect">
            <a:avLst/>
          </a:prstGeom>
        </p:spPr>
        <p:txBody>
          <a:bodyPr wrap="square">
            <a:spAutoFit/>
          </a:bodyPr>
          <a:lstStyle/>
          <a:p>
            <a:pPr>
              <a:lnSpc>
                <a:spcPts val="2200"/>
              </a:lnSpc>
            </a:pPr>
            <a:r>
              <a:rPr lang="en-US" altLang="zh-CN" sz="1600" dirty="0" smtClean="0">
                <a:solidFill>
                  <a:schemeClr val="bg2">
                    <a:lumMod val="25000"/>
                  </a:schemeClr>
                </a:solidFill>
                <a:latin typeface="微軟正黑體" pitchFamily="34" charset="-120"/>
                <a:ea typeface="微軟正黑體" pitchFamily="34" charset="-120"/>
              </a:rPr>
              <a:t>2016</a:t>
            </a:r>
            <a:r>
              <a:rPr lang="zh-CN" altLang="en-US" sz="1600" dirty="0" smtClean="0">
                <a:solidFill>
                  <a:schemeClr val="bg2">
                    <a:lumMod val="25000"/>
                  </a:schemeClr>
                </a:solidFill>
                <a:latin typeface="微軟正黑體" pitchFamily="34" charset="-120"/>
                <a:ea typeface="微軟正黑體" pitchFamily="34" charset="-120"/>
              </a:rPr>
              <a:t>年</a:t>
            </a:r>
            <a:r>
              <a:rPr lang="en-US" altLang="zh-CN" sz="1600" dirty="0" smtClean="0">
                <a:solidFill>
                  <a:schemeClr val="bg2">
                    <a:lumMod val="25000"/>
                  </a:schemeClr>
                </a:solidFill>
                <a:latin typeface="微軟正黑體" pitchFamily="34" charset="-120"/>
                <a:ea typeface="微軟正黑體" pitchFamily="34" charset="-120"/>
              </a:rPr>
              <a:t>6</a:t>
            </a:r>
            <a:r>
              <a:rPr lang="zh-CN" altLang="en-US" sz="1600" dirty="0" smtClean="0">
                <a:solidFill>
                  <a:schemeClr val="bg2">
                    <a:lumMod val="25000"/>
                  </a:schemeClr>
                </a:solidFill>
                <a:latin typeface="微軟正黑體" pitchFamily="34" charset="-120"/>
                <a:ea typeface="微軟正黑體" pitchFamily="34" charset="-120"/>
              </a:rPr>
              <a:t>月</a:t>
            </a:r>
            <a:r>
              <a:rPr lang="en-US" altLang="zh-CN" sz="1600" dirty="0" smtClean="0">
                <a:solidFill>
                  <a:schemeClr val="bg2">
                    <a:lumMod val="25000"/>
                  </a:schemeClr>
                </a:solidFill>
                <a:latin typeface="微軟正黑體" pitchFamily="34" charset="-120"/>
                <a:ea typeface="微軟正黑體" pitchFamily="34" charset="-120"/>
              </a:rPr>
              <a:t>13</a:t>
            </a:r>
            <a:r>
              <a:rPr lang="zh-TW" altLang="en-US" sz="1600" dirty="0" smtClean="0">
                <a:solidFill>
                  <a:schemeClr val="bg2">
                    <a:lumMod val="25000"/>
                  </a:schemeClr>
                </a:solidFill>
                <a:latin typeface="微軟正黑體" pitchFamily="34" charset="-120"/>
                <a:ea typeface="微軟正黑體" pitchFamily="34" charset="-120"/>
              </a:rPr>
              <a:t>日，在期末考試環節。一位男同學在鏡頭前展示鍵盤，“</a:t>
            </a:r>
            <a:r>
              <a:rPr lang="en-US" altLang="zh-CN" sz="1600" dirty="0" smtClean="0">
                <a:solidFill>
                  <a:schemeClr val="bg2">
                    <a:lumMod val="25000"/>
                  </a:schemeClr>
                </a:solidFill>
                <a:latin typeface="微軟正黑體" pitchFamily="34" charset="-120"/>
                <a:ea typeface="微軟正黑體" pitchFamily="34" charset="-120"/>
              </a:rPr>
              <a:t>30</a:t>
            </a:r>
            <a:r>
              <a:rPr lang="zh-CN" altLang="en-US" sz="1600" dirty="0" smtClean="0">
                <a:solidFill>
                  <a:schemeClr val="bg2">
                    <a:lumMod val="25000"/>
                  </a:schemeClr>
                </a:solidFill>
                <a:latin typeface="微軟正黑體" pitchFamily="34" charset="-120"/>
                <a:ea typeface="微軟正黑體" pitchFamily="34" charset="-120"/>
              </a:rPr>
              <a:t>秒</a:t>
            </a:r>
            <a:r>
              <a:rPr lang="en-US" altLang="zh-CN" sz="1600" dirty="0" smtClean="0">
                <a:solidFill>
                  <a:schemeClr val="bg2">
                    <a:lumMod val="25000"/>
                  </a:schemeClr>
                </a:solidFill>
                <a:latin typeface="微軟正黑體" pitchFamily="34" charset="-120"/>
                <a:ea typeface="微軟正黑體" pitchFamily="34" charset="-120"/>
              </a:rPr>
              <a:t>15</a:t>
            </a:r>
            <a:r>
              <a:rPr lang="zh-TW" altLang="en-US" sz="1600" dirty="0" smtClean="0">
                <a:solidFill>
                  <a:schemeClr val="bg2">
                    <a:lumMod val="25000"/>
                  </a:schemeClr>
                </a:solidFill>
                <a:latin typeface="微軟正黑體" pitchFamily="34" charset="-120"/>
                <a:ea typeface="微軟正黑體" pitchFamily="34" charset="-120"/>
              </a:rPr>
              <a:t>個姿勢”考核教師不斷提醒著，這是“網紅”拍照的最低要求</a:t>
            </a:r>
            <a:endParaRPr lang="zh-TW" altLang="en-US" sz="1600"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Cindy Yang\Pictures\iCloud Photos\Downloads\IMG_8928.JPG"/>
          <p:cNvPicPr>
            <a:picLocks noChangeAspect="1" noChangeArrowheads="1"/>
          </p:cNvPicPr>
          <p:nvPr/>
        </p:nvPicPr>
        <p:blipFill>
          <a:blip r:embed="rId2" cstate="print"/>
          <a:srcRect/>
          <a:stretch>
            <a:fillRect/>
          </a:stretch>
        </p:blipFill>
        <p:spPr bwMode="auto">
          <a:xfrm>
            <a:off x="971600" y="332656"/>
            <a:ext cx="7236804" cy="4824536"/>
          </a:xfrm>
          <a:prstGeom prst="rect">
            <a:avLst/>
          </a:prstGeom>
          <a:noFill/>
        </p:spPr>
      </p:pic>
      <p:sp>
        <p:nvSpPr>
          <p:cNvPr id="4" name="矩形 3"/>
          <p:cNvSpPr/>
          <p:nvPr/>
        </p:nvSpPr>
        <p:spPr>
          <a:xfrm>
            <a:off x="395536" y="5301208"/>
            <a:ext cx="8208912" cy="350994"/>
          </a:xfrm>
          <a:prstGeom prst="rect">
            <a:avLst/>
          </a:prstGeom>
        </p:spPr>
        <p:txBody>
          <a:bodyPr wrap="square">
            <a:spAutoFit/>
          </a:bodyPr>
          <a:lstStyle/>
          <a:p>
            <a:pPr>
              <a:lnSpc>
                <a:spcPts val="2200"/>
              </a:lnSpc>
            </a:pPr>
            <a:r>
              <a:rPr lang="zh-TW" altLang="en-US" sz="1600" dirty="0" smtClean="0">
                <a:solidFill>
                  <a:schemeClr val="bg2">
                    <a:lumMod val="25000"/>
                  </a:schemeClr>
                </a:solidFill>
                <a:latin typeface="微軟正黑體" pitchFamily="34" charset="-120"/>
                <a:ea typeface="微軟正黑體" pitchFamily="34" charset="-120"/>
              </a:rPr>
              <a:t>周日，蔣夢娜在寢室裡做直播，“網紅”班的女生早已成為各直播平臺爭奪的對象。</a:t>
            </a:r>
            <a:endParaRPr lang="zh-TW" altLang="en-US" sz="1600"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Cindy Yang\Pictures\iCloud Photos\Downloads\IMG_8930.JPG"/>
          <p:cNvPicPr>
            <a:picLocks noChangeAspect="1" noChangeArrowheads="1"/>
          </p:cNvPicPr>
          <p:nvPr/>
        </p:nvPicPr>
        <p:blipFill>
          <a:blip r:embed="rId2" cstate="print"/>
          <a:srcRect/>
          <a:stretch>
            <a:fillRect/>
          </a:stretch>
        </p:blipFill>
        <p:spPr bwMode="auto">
          <a:xfrm>
            <a:off x="971600" y="332656"/>
            <a:ext cx="7200800" cy="4800533"/>
          </a:xfrm>
          <a:prstGeom prst="rect">
            <a:avLst/>
          </a:prstGeom>
          <a:noFill/>
        </p:spPr>
      </p:pic>
      <p:sp>
        <p:nvSpPr>
          <p:cNvPr id="4" name="矩形 3"/>
          <p:cNvSpPr/>
          <p:nvPr/>
        </p:nvSpPr>
        <p:spPr>
          <a:xfrm>
            <a:off x="395536" y="5301208"/>
            <a:ext cx="8352928" cy="915251"/>
          </a:xfrm>
          <a:prstGeom prst="rect">
            <a:avLst/>
          </a:prstGeom>
        </p:spPr>
        <p:txBody>
          <a:bodyPr wrap="square">
            <a:spAutoFit/>
          </a:bodyPr>
          <a:lstStyle/>
          <a:p>
            <a:pPr>
              <a:lnSpc>
                <a:spcPts val="2200"/>
              </a:lnSpc>
            </a:pPr>
            <a:r>
              <a:rPr lang="zh-TW" altLang="en-US" sz="1600" dirty="0" smtClean="0">
                <a:solidFill>
                  <a:schemeClr val="bg2">
                    <a:lumMod val="25000"/>
                  </a:schemeClr>
                </a:solidFill>
                <a:latin typeface="微軟正黑體" pitchFamily="34" charset="-120"/>
                <a:ea typeface="微軟正黑體" pitchFamily="34" charset="-120"/>
              </a:rPr>
              <a:t>吳欽標在跑步機上鍛煉。一個好身材對“網紅”來說是必備的“硬體”。相對於片約不斷的女同學們，電商專業的男“網紅”們顯得十分“清閒”。吳欽標現在經營一個“微商”平臺，“今後我要自己當模特，拍‘爆款’大片！”</a:t>
            </a:r>
            <a:endParaRPr lang="zh-TW" altLang="en-US" sz="1600"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Cindy Yang\Pictures\iCloud Photos\Downloads\IMG_8931.JPG"/>
          <p:cNvPicPr>
            <a:picLocks noChangeAspect="1" noChangeArrowheads="1"/>
          </p:cNvPicPr>
          <p:nvPr/>
        </p:nvPicPr>
        <p:blipFill>
          <a:blip r:embed="rId2" cstate="print"/>
          <a:srcRect/>
          <a:stretch>
            <a:fillRect/>
          </a:stretch>
        </p:blipFill>
        <p:spPr bwMode="auto">
          <a:xfrm>
            <a:off x="899592" y="332655"/>
            <a:ext cx="7272808" cy="4848539"/>
          </a:xfrm>
          <a:prstGeom prst="rect">
            <a:avLst/>
          </a:prstGeom>
          <a:noFill/>
        </p:spPr>
      </p:pic>
      <p:sp>
        <p:nvSpPr>
          <p:cNvPr id="4" name="矩形 3"/>
          <p:cNvSpPr/>
          <p:nvPr/>
        </p:nvSpPr>
        <p:spPr>
          <a:xfrm>
            <a:off x="395536" y="5192032"/>
            <a:ext cx="8280920" cy="1220847"/>
          </a:xfrm>
          <a:prstGeom prst="rect">
            <a:avLst/>
          </a:prstGeom>
        </p:spPr>
        <p:txBody>
          <a:bodyPr wrap="square">
            <a:spAutoFit/>
          </a:bodyPr>
          <a:lstStyle/>
          <a:p>
            <a:pPr>
              <a:lnSpc>
                <a:spcPts val="2200"/>
              </a:lnSpc>
            </a:pPr>
            <a:r>
              <a:rPr lang="zh-CN" altLang="en-US" sz="1600" dirty="0" smtClean="0">
                <a:solidFill>
                  <a:schemeClr val="bg2">
                    <a:lumMod val="25000"/>
                  </a:schemeClr>
                </a:solidFill>
                <a:latin typeface="微軟正黑體" pitchFamily="34" charset="-120"/>
                <a:ea typeface="微軟正黑體" pitchFamily="34" charset="-120"/>
              </a:rPr>
              <a:t>晚</a:t>
            </a:r>
            <a:r>
              <a:rPr lang="en-US" altLang="zh-CN" sz="1600" dirty="0" smtClean="0">
                <a:solidFill>
                  <a:schemeClr val="bg2">
                    <a:lumMod val="25000"/>
                  </a:schemeClr>
                </a:solidFill>
                <a:latin typeface="微軟正黑體" pitchFamily="34" charset="-120"/>
                <a:ea typeface="微軟正黑體" pitchFamily="34" charset="-120"/>
              </a:rPr>
              <a:t>8</a:t>
            </a:r>
            <a:r>
              <a:rPr lang="zh-TW" altLang="en-US" sz="1600" dirty="0" smtClean="0">
                <a:solidFill>
                  <a:schemeClr val="bg2">
                    <a:lumMod val="25000"/>
                  </a:schemeClr>
                </a:solidFill>
                <a:latin typeface="微軟正黑體" pitchFamily="34" charset="-120"/>
                <a:ea typeface="微軟正黑體" pitchFamily="34" charset="-120"/>
              </a:rPr>
              <a:t>點，金銘言在做手機直播。這是她經常光顧的一家酒吧，有固定的座位，還能簽單。她今年</a:t>
            </a:r>
            <a:r>
              <a:rPr lang="en-US" altLang="zh-CN" sz="1600" dirty="0" smtClean="0">
                <a:solidFill>
                  <a:schemeClr val="bg2">
                    <a:lumMod val="25000"/>
                  </a:schemeClr>
                </a:solidFill>
                <a:latin typeface="微軟正黑體" pitchFamily="34" charset="-120"/>
                <a:ea typeface="微軟正黑體" pitchFamily="34" charset="-120"/>
              </a:rPr>
              <a:t>20</a:t>
            </a:r>
            <a:r>
              <a:rPr lang="zh-TW" altLang="en-US" sz="1600" dirty="0" smtClean="0">
                <a:solidFill>
                  <a:schemeClr val="bg2">
                    <a:lumMod val="25000"/>
                  </a:schemeClr>
                </a:solidFill>
                <a:latin typeface="微軟正黑體" pitchFamily="34" charset="-120"/>
                <a:ea typeface="微軟正黑體" pitchFamily="34" charset="-120"/>
              </a:rPr>
              <a:t>歲，家境殷實。高中時候就開始在微信賣鞋子，現在主要做海淘代購。看到朋友在網路直播平臺大紅大紫，金銘言也開始學起直播，在她看來這樣“至少能打發下無聊的時間”。“人漂亮，會拍照、會發段子，就是網紅啦</a:t>
            </a:r>
            <a:r>
              <a:rPr lang="en-US" altLang="zh-TW" sz="1600" dirty="0" smtClean="0">
                <a:solidFill>
                  <a:schemeClr val="bg2">
                    <a:lumMod val="25000"/>
                  </a:schemeClr>
                </a:solidFill>
                <a:latin typeface="微軟正黑體" pitchFamily="34" charset="-120"/>
                <a:ea typeface="微軟正黑體" pitchFamily="34" charset="-120"/>
              </a:rPr>
              <a:t>”</a:t>
            </a:r>
            <a:endParaRPr lang="zh-TW" altLang="en-US" sz="1600"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Cindy Yang\Pictures\iCloud Photos\Downloads\IMG_8932.JPG"/>
          <p:cNvPicPr>
            <a:picLocks noChangeAspect="1" noChangeArrowheads="1"/>
          </p:cNvPicPr>
          <p:nvPr/>
        </p:nvPicPr>
        <p:blipFill>
          <a:blip r:embed="rId2" cstate="print"/>
          <a:srcRect/>
          <a:stretch>
            <a:fillRect/>
          </a:stretch>
        </p:blipFill>
        <p:spPr bwMode="auto">
          <a:xfrm>
            <a:off x="971600" y="332656"/>
            <a:ext cx="7200800" cy="4800533"/>
          </a:xfrm>
          <a:prstGeom prst="rect">
            <a:avLst/>
          </a:prstGeom>
          <a:noFill/>
        </p:spPr>
      </p:pic>
      <p:sp>
        <p:nvSpPr>
          <p:cNvPr id="4" name="矩形 3"/>
          <p:cNvSpPr/>
          <p:nvPr/>
        </p:nvSpPr>
        <p:spPr>
          <a:xfrm>
            <a:off x="323528" y="5192032"/>
            <a:ext cx="8424936" cy="1220847"/>
          </a:xfrm>
          <a:prstGeom prst="rect">
            <a:avLst/>
          </a:prstGeom>
        </p:spPr>
        <p:txBody>
          <a:bodyPr wrap="square">
            <a:spAutoFit/>
          </a:bodyPr>
          <a:lstStyle/>
          <a:p>
            <a:pPr>
              <a:lnSpc>
                <a:spcPts val="2200"/>
              </a:lnSpc>
            </a:pPr>
            <a:r>
              <a:rPr lang="zh-TW" altLang="en-US" sz="1600" dirty="0" smtClean="0">
                <a:solidFill>
                  <a:schemeClr val="bg2">
                    <a:lumMod val="25000"/>
                  </a:schemeClr>
                </a:solidFill>
                <a:latin typeface="微軟正黑體" pitchFamily="34" charset="-120"/>
                <a:ea typeface="微軟正黑體" pitchFamily="34" charset="-120"/>
              </a:rPr>
              <a:t>“我覺得你的嘴巴微整一下會更好，牙也要矯正一下。”在面試中，經紀人楊佳珺直言不諱地向一位網路女主播說道 。“禮物女主播的平均演藝週期只有幾個月”。</a:t>
            </a:r>
            <a:r>
              <a:rPr lang="en-US" altLang="zh-CN" sz="1600" dirty="0" smtClean="0">
                <a:solidFill>
                  <a:schemeClr val="bg2">
                    <a:lumMod val="25000"/>
                  </a:schemeClr>
                </a:solidFill>
                <a:latin typeface="微軟正黑體" pitchFamily="34" charset="-120"/>
                <a:ea typeface="微軟正黑體" pitchFamily="34" charset="-120"/>
              </a:rPr>
              <a:t>2015</a:t>
            </a:r>
            <a:r>
              <a:rPr lang="zh-TW" altLang="en-US" sz="1600" dirty="0" smtClean="0">
                <a:solidFill>
                  <a:schemeClr val="bg2">
                    <a:lumMod val="25000"/>
                  </a:schemeClr>
                </a:solidFill>
                <a:latin typeface="微軟正黑體" pitchFamily="34" charset="-120"/>
                <a:ea typeface="微軟正黑體" pitchFamily="34" charset="-120"/>
              </a:rPr>
              <a:t>年，愛看直播的</a:t>
            </a:r>
            <a:r>
              <a:rPr lang="en-US" altLang="zh-CN" sz="1600" dirty="0" smtClean="0">
                <a:solidFill>
                  <a:schemeClr val="bg2">
                    <a:lumMod val="25000"/>
                  </a:schemeClr>
                </a:solidFill>
                <a:latin typeface="微軟正黑體" pitchFamily="34" charset="-120"/>
                <a:ea typeface="微軟正黑體" pitchFamily="34" charset="-120"/>
              </a:rPr>
              <a:t>90</a:t>
            </a:r>
            <a:r>
              <a:rPr lang="zh-TW" altLang="en-US" sz="1600" dirty="0" smtClean="0">
                <a:solidFill>
                  <a:schemeClr val="bg2">
                    <a:lumMod val="25000"/>
                  </a:schemeClr>
                </a:solidFill>
                <a:latin typeface="微軟正黑體" pitchFamily="34" charset="-120"/>
                <a:ea typeface="微軟正黑體" pitchFamily="34" charset="-120"/>
              </a:rPr>
              <a:t>後青年鄒豐俊</a:t>
            </a:r>
            <a:r>
              <a:rPr lang="en-US" altLang="zh-CN" sz="1600" dirty="0" smtClean="0">
                <a:solidFill>
                  <a:schemeClr val="bg2">
                    <a:lumMod val="25000"/>
                  </a:schemeClr>
                </a:solidFill>
                <a:latin typeface="微軟正黑體" pitchFamily="34" charset="-120"/>
                <a:ea typeface="微軟正黑體" pitchFamily="34" charset="-120"/>
              </a:rPr>
              <a:t>(</a:t>
            </a:r>
            <a:r>
              <a:rPr lang="zh-CN" altLang="en-US" sz="1600" dirty="0" smtClean="0">
                <a:solidFill>
                  <a:schemeClr val="bg2">
                    <a:lumMod val="25000"/>
                  </a:schemeClr>
                </a:solidFill>
                <a:latin typeface="微軟正黑體" pitchFamily="34" charset="-120"/>
                <a:ea typeface="微軟正黑體" pitchFamily="34" charset="-120"/>
              </a:rPr>
              <a:t>後排白衣</a:t>
            </a:r>
            <a:r>
              <a:rPr lang="en-US" altLang="zh-CN" sz="1600" dirty="0" smtClean="0">
                <a:solidFill>
                  <a:schemeClr val="bg2">
                    <a:lumMod val="25000"/>
                  </a:schemeClr>
                </a:solidFill>
                <a:latin typeface="微軟正黑體" pitchFamily="34" charset="-120"/>
                <a:ea typeface="微軟正黑體" pitchFamily="34" charset="-120"/>
              </a:rPr>
              <a:t>)</a:t>
            </a:r>
            <a:r>
              <a:rPr lang="zh-TW" altLang="en-US" sz="1600" dirty="0" smtClean="0">
                <a:solidFill>
                  <a:schemeClr val="bg2">
                    <a:lumMod val="25000"/>
                  </a:schemeClr>
                </a:solidFill>
                <a:latin typeface="微軟正黑體" pitchFamily="34" charset="-120"/>
                <a:ea typeface="微軟正黑體" pitchFamily="34" charset="-120"/>
              </a:rPr>
              <a:t>在長沙創辦了一間“網紅”經紀公司，將之前“個體戶”式的“網紅”聚合在一起，經過培訓、包裝後再與直播平臺簽約。</a:t>
            </a:r>
            <a:endParaRPr lang="zh-TW" altLang="en-US" sz="1600"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Cindy Yang\Pictures\iCloud Photos\Downloads\IMG_8933.JPG"/>
          <p:cNvPicPr>
            <a:picLocks noChangeAspect="1" noChangeArrowheads="1"/>
          </p:cNvPicPr>
          <p:nvPr/>
        </p:nvPicPr>
        <p:blipFill>
          <a:blip r:embed="rId2" cstate="print"/>
          <a:srcRect/>
          <a:stretch>
            <a:fillRect/>
          </a:stretch>
        </p:blipFill>
        <p:spPr bwMode="auto">
          <a:xfrm>
            <a:off x="1043608" y="332656"/>
            <a:ext cx="7128792" cy="4752528"/>
          </a:xfrm>
          <a:prstGeom prst="rect">
            <a:avLst/>
          </a:prstGeom>
          <a:noFill/>
        </p:spPr>
      </p:pic>
      <p:sp>
        <p:nvSpPr>
          <p:cNvPr id="4" name="矩形 3"/>
          <p:cNvSpPr/>
          <p:nvPr/>
        </p:nvSpPr>
        <p:spPr>
          <a:xfrm>
            <a:off x="467544" y="5313982"/>
            <a:ext cx="8136904" cy="938719"/>
          </a:xfrm>
          <a:prstGeom prst="rect">
            <a:avLst/>
          </a:prstGeom>
        </p:spPr>
        <p:txBody>
          <a:bodyPr wrap="square">
            <a:spAutoFit/>
          </a:bodyPr>
          <a:lstStyle/>
          <a:p>
            <a:pPr>
              <a:lnSpc>
                <a:spcPts val="2200"/>
              </a:lnSpc>
            </a:pPr>
            <a:r>
              <a:rPr lang="zh-TW" altLang="en-US" sz="1600" dirty="0" smtClean="0">
                <a:solidFill>
                  <a:schemeClr val="bg2">
                    <a:lumMod val="25000"/>
                  </a:schemeClr>
                </a:solidFill>
                <a:latin typeface="微軟正黑體" pitchFamily="34" charset="-120"/>
                <a:ea typeface="微軟正黑體" pitchFamily="34" charset="-120"/>
              </a:rPr>
              <a:t>湖南長沙市郊的一處別墅區，“網紅”經紀人在各直播平臺，甚至微博、貼吧裡發掘新人。這家名為“鼎贊”的經紀公司租賃了數棟別墅，為旗下</a:t>
            </a:r>
            <a:r>
              <a:rPr lang="en-US" altLang="zh-CN" sz="1600" dirty="0" smtClean="0">
                <a:solidFill>
                  <a:schemeClr val="bg2">
                    <a:lumMod val="25000"/>
                  </a:schemeClr>
                </a:solidFill>
                <a:latin typeface="微軟正黑體" pitchFamily="34" charset="-120"/>
                <a:ea typeface="微軟正黑體" pitchFamily="34" charset="-120"/>
              </a:rPr>
              <a:t>80</a:t>
            </a:r>
            <a:r>
              <a:rPr lang="zh-TW" altLang="en-US" sz="1600" dirty="0" smtClean="0">
                <a:solidFill>
                  <a:schemeClr val="bg2">
                    <a:lumMod val="25000"/>
                  </a:schemeClr>
                </a:solidFill>
                <a:latin typeface="微軟正黑體" pitchFamily="34" charset="-120"/>
                <a:ea typeface="微軟正黑體" pitchFamily="34" charset="-120"/>
              </a:rPr>
              <a:t>餘位簽約的“網紅”提供吃住一條龍服務。</a:t>
            </a:r>
            <a:endParaRPr lang="zh-TW" altLang="en-US" sz="1600"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Cindy Yang\Pictures\iCloud Photos\Downloads\IMG_8934.JPG"/>
          <p:cNvPicPr>
            <a:picLocks noChangeAspect="1" noChangeArrowheads="1"/>
          </p:cNvPicPr>
          <p:nvPr/>
        </p:nvPicPr>
        <p:blipFill>
          <a:blip r:embed="rId2" cstate="print"/>
          <a:srcRect/>
          <a:stretch>
            <a:fillRect/>
          </a:stretch>
        </p:blipFill>
        <p:spPr bwMode="auto">
          <a:xfrm>
            <a:off x="971600" y="332656"/>
            <a:ext cx="7200800" cy="4800533"/>
          </a:xfrm>
          <a:prstGeom prst="rect">
            <a:avLst/>
          </a:prstGeom>
          <a:noFill/>
        </p:spPr>
      </p:pic>
      <p:sp>
        <p:nvSpPr>
          <p:cNvPr id="4" name="矩形 3"/>
          <p:cNvSpPr/>
          <p:nvPr/>
        </p:nvSpPr>
        <p:spPr>
          <a:xfrm>
            <a:off x="467544" y="5313982"/>
            <a:ext cx="8280920" cy="923330"/>
          </a:xfrm>
          <a:prstGeom prst="rect">
            <a:avLst/>
          </a:prstGeom>
        </p:spPr>
        <p:txBody>
          <a:bodyPr wrap="square">
            <a:spAutoFit/>
          </a:bodyPr>
          <a:lstStyle/>
          <a:p>
            <a:pPr>
              <a:lnSpc>
                <a:spcPts val="2200"/>
              </a:lnSpc>
            </a:pPr>
            <a:r>
              <a:rPr lang="en-US" altLang="zh-CN" sz="1600" dirty="0" smtClean="0">
                <a:solidFill>
                  <a:schemeClr val="bg2">
                    <a:lumMod val="25000"/>
                  </a:schemeClr>
                </a:solidFill>
                <a:latin typeface="微軟正黑體" pitchFamily="34" charset="-120"/>
                <a:ea typeface="微軟正黑體" pitchFamily="34" charset="-120"/>
              </a:rPr>
              <a:t>21</a:t>
            </a:r>
            <a:r>
              <a:rPr lang="zh-TW" altLang="en-US" sz="1600" dirty="0" smtClean="0">
                <a:solidFill>
                  <a:schemeClr val="bg2">
                    <a:lumMod val="25000"/>
                  </a:schemeClr>
                </a:solidFill>
                <a:latin typeface="微軟正黑體" pitchFamily="34" charset="-120"/>
                <a:ea typeface="微軟正黑體" pitchFamily="34" charset="-120"/>
              </a:rPr>
              <a:t>歲的淩宇以“會旋轉的冬瓜”為網名在直播“英雄聯盟”網路遊戲。他每天從晚飯後開始直播</a:t>
            </a:r>
            <a:r>
              <a:rPr lang="en-US" altLang="zh-CN" sz="1600" dirty="0" smtClean="0">
                <a:solidFill>
                  <a:schemeClr val="bg2">
                    <a:lumMod val="25000"/>
                  </a:schemeClr>
                </a:solidFill>
                <a:latin typeface="微軟正黑體" pitchFamily="34" charset="-120"/>
                <a:ea typeface="微軟正黑體" pitchFamily="34" charset="-120"/>
              </a:rPr>
              <a:t>5</a:t>
            </a:r>
            <a:r>
              <a:rPr lang="zh-TW" altLang="en-US" sz="1600" dirty="0" smtClean="0">
                <a:solidFill>
                  <a:schemeClr val="bg2">
                    <a:lumMod val="25000"/>
                  </a:schemeClr>
                </a:solidFill>
                <a:latin typeface="微軟正黑體" pitchFamily="34" charset="-120"/>
                <a:ea typeface="微軟正黑體" pitchFamily="34" charset="-120"/>
              </a:rPr>
              <a:t>小時，日均線上觀眾超過</a:t>
            </a:r>
            <a:r>
              <a:rPr lang="en-US" altLang="zh-CN" sz="1600" dirty="0" smtClean="0">
                <a:solidFill>
                  <a:schemeClr val="bg2">
                    <a:lumMod val="25000"/>
                  </a:schemeClr>
                </a:solidFill>
                <a:latin typeface="微軟正黑體" pitchFamily="34" charset="-120"/>
                <a:ea typeface="微軟正黑體" pitchFamily="34" charset="-120"/>
              </a:rPr>
              <a:t>25</a:t>
            </a:r>
            <a:r>
              <a:rPr lang="zh-TW" altLang="en-US" sz="1600" dirty="0" smtClean="0">
                <a:solidFill>
                  <a:schemeClr val="bg2">
                    <a:lumMod val="25000"/>
                  </a:schemeClr>
                </a:solidFill>
                <a:latin typeface="微軟正黑體" pitchFamily="34" charset="-120"/>
                <a:ea typeface="微軟正黑體" pitchFamily="34" charset="-120"/>
              </a:rPr>
              <a:t>萬人。經紀公司在合同裡承諾他年收入不低於</a:t>
            </a:r>
            <a:r>
              <a:rPr lang="en-US" altLang="zh-CN" sz="1600" dirty="0" smtClean="0">
                <a:solidFill>
                  <a:schemeClr val="bg2">
                    <a:lumMod val="25000"/>
                  </a:schemeClr>
                </a:solidFill>
                <a:latin typeface="微軟正黑體" pitchFamily="34" charset="-120"/>
                <a:ea typeface="微軟正黑體" pitchFamily="34" charset="-120"/>
              </a:rPr>
              <a:t>300</a:t>
            </a:r>
            <a:r>
              <a:rPr lang="zh-TW" altLang="en-US" sz="1600" dirty="0" smtClean="0">
                <a:solidFill>
                  <a:schemeClr val="bg2">
                    <a:lumMod val="25000"/>
                  </a:schemeClr>
                </a:solidFill>
                <a:latin typeface="微軟正黑體" pitchFamily="34" charset="-120"/>
                <a:ea typeface="微軟正黑體" pitchFamily="34" charset="-120"/>
              </a:rPr>
              <a:t>萬元人民幣。作為金牌主播，他自然地佔據了別墅的主臥</a:t>
            </a:r>
            <a:endParaRPr lang="zh-TW" altLang="en-US" sz="1600"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 </a:t>
            </a:r>
            <a:r>
              <a:rPr lang="zh-TW" altLang="en-US" dirty="0" smtClean="0"/>
              <a:t>何謂</a:t>
            </a:r>
            <a:r>
              <a:rPr lang="en-US" altLang="zh-TW" dirty="0" smtClean="0"/>
              <a:t>“</a:t>
            </a:r>
            <a:r>
              <a:rPr lang="zh-TW" altLang="en-US" dirty="0" smtClean="0"/>
              <a:t>網紅</a:t>
            </a:r>
            <a:r>
              <a:rPr lang="en-US" altLang="zh-TW" dirty="0" smtClean="0"/>
              <a:t>”</a:t>
            </a:r>
            <a:endParaRPr lang="zh-TW" altLang="en-US" dirty="0"/>
          </a:p>
        </p:txBody>
      </p:sp>
      <p:sp>
        <p:nvSpPr>
          <p:cNvPr id="3" name="文字方塊 2"/>
          <p:cNvSpPr txBox="1"/>
          <p:nvPr/>
        </p:nvSpPr>
        <p:spPr>
          <a:xfrm>
            <a:off x="1043608" y="1616214"/>
            <a:ext cx="6984776" cy="4298613"/>
          </a:xfrm>
          <a:prstGeom prst="rect">
            <a:avLst/>
          </a:prstGeom>
          <a:noFill/>
        </p:spPr>
        <p:txBody>
          <a:bodyPr wrap="square" rtlCol="0">
            <a:spAutoFit/>
          </a:bodyPr>
          <a:lstStyle/>
          <a:p>
            <a:pPr marL="342900" indent="-342900">
              <a:lnSpc>
                <a:spcPts val="2800"/>
              </a:lnSpc>
              <a:spcAft>
                <a:spcPts val="1200"/>
              </a:spcAft>
              <a:buSzPct val="80000"/>
              <a:buFont typeface="Wingdings" pitchFamily="2" charset="2"/>
              <a:buChar char="l"/>
            </a:pPr>
            <a:endParaRPr lang="en-US" altLang="zh-TW" sz="2000" dirty="0" smtClean="0">
              <a:solidFill>
                <a:schemeClr val="bg2">
                  <a:lumMod val="25000"/>
                </a:schemeClr>
              </a:solidFill>
              <a:latin typeface="+mj-ea"/>
              <a:ea typeface="+mj-ea"/>
            </a:endParaRPr>
          </a:p>
          <a:p>
            <a:pPr marL="342900" indent="-342900">
              <a:lnSpc>
                <a:spcPts val="2800"/>
              </a:lnSpc>
              <a:spcAft>
                <a:spcPts val="1200"/>
              </a:spcAft>
              <a:buSzPct val="80000"/>
              <a:buFont typeface="Wingdings" pitchFamily="2" charset="2"/>
              <a:buChar char="l"/>
            </a:pPr>
            <a:r>
              <a:rPr lang="zh-TW" altLang="zh-TW" sz="2000" dirty="0" smtClean="0">
                <a:solidFill>
                  <a:schemeClr val="bg2">
                    <a:lumMod val="25000"/>
                  </a:schemeClr>
                </a:solidFill>
                <a:latin typeface="+mj-ea"/>
                <a:ea typeface="+mj-ea"/>
              </a:rPr>
              <a:t>顧名思義就是</a:t>
            </a:r>
            <a:r>
              <a:rPr lang="en-US" altLang="zh-TW" sz="2000" dirty="0" smtClean="0">
                <a:solidFill>
                  <a:schemeClr val="bg2">
                    <a:lumMod val="25000"/>
                  </a:schemeClr>
                </a:solidFill>
                <a:latin typeface="+mj-ea"/>
                <a:ea typeface="+mj-ea"/>
              </a:rPr>
              <a:t>“</a:t>
            </a:r>
            <a:r>
              <a:rPr lang="zh-TW" altLang="zh-TW" sz="2000" dirty="0" smtClean="0">
                <a:solidFill>
                  <a:schemeClr val="bg2">
                    <a:lumMod val="25000"/>
                  </a:schemeClr>
                </a:solidFill>
                <a:latin typeface="+mj-ea"/>
                <a:ea typeface="+mj-ea"/>
              </a:rPr>
              <a:t>網路紅人</a:t>
            </a:r>
            <a:r>
              <a:rPr lang="en-US" altLang="zh-TW" sz="2000" dirty="0" smtClean="0">
                <a:solidFill>
                  <a:schemeClr val="bg2">
                    <a:lumMod val="25000"/>
                  </a:schemeClr>
                </a:solidFill>
                <a:latin typeface="+mj-ea"/>
                <a:ea typeface="+mj-ea"/>
              </a:rPr>
              <a:t>”</a:t>
            </a:r>
            <a:r>
              <a:rPr lang="zh-TW" altLang="zh-TW" sz="2000" dirty="0" smtClean="0">
                <a:solidFill>
                  <a:schemeClr val="bg2">
                    <a:lumMod val="25000"/>
                  </a:schemeClr>
                </a:solidFill>
                <a:latin typeface="+mj-ea"/>
                <a:ea typeface="+mj-ea"/>
              </a:rPr>
              <a:t>，原來是指因為某個事件或行為而在網際網路上受到關注而走紅的人，現在則泛指通過</a:t>
            </a:r>
            <a:r>
              <a:rPr lang="zh-TW" altLang="en-US" sz="2000" dirty="0" smtClean="0">
                <a:solidFill>
                  <a:schemeClr val="bg2">
                    <a:lumMod val="25000"/>
                  </a:schemeClr>
                </a:solidFill>
                <a:latin typeface="+mj-ea"/>
                <a:ea typeface="+mj-ea"/>
              </a:rPr>
              <a:t>互聯網傳播而出名</a:t>
            </a:r>
            <a:r>
              <a:rPr lang="zh-TW" altLang="zh-TW" sz="2000" dirty="0" smtClean="0">
                <a:solidFill>
                  <a:schemeClr val="bg2">
                    <a:lumMod val="25000"/>
                  </a:schemeClr>
                </a:solidFill>
                <a:latin typeface="+mj-ea"/>
                <a:ea typeface="+mj-ea"/>
              </a:rPr>
              <a:t>，並且聚集大量粉絲的紅人。</a:t>
            </a:r>
            <a:endParaRPr lang="en-US" altLang="zh-TW" sz="2000" dirty="0" smtClean="0">
              <a:solidFill>
                <a:schemeClr val="bg2">
                  <a:lumMod val="25000"/>
                </a:schemeClr>
              </a:solidFill>
              <a:latin typeface="+mj-ea"/>
              <a:ea typeface="+mj-ea"/>
            </a:endParaRPr>
          </a:p>
          <a:p>
            <a:pPr marL="342900" indent="-342900">
              <a:lnSpc>
                <a:spcPts val="2800"/>
              </a:lnSpc>
              <a:spcAft>
                <a:spcPts val="1200"/>
              </a:spcAft>
              <a:buSzPct val="80000"/>
              <a:buFont typeface="Wingdings" pitchFamily="2" charset="2"/>
              <a:buChar char="l"/>
            </a:pPr>
            <a:r>
              <a:rPr lang="en-US" altLang="zh-TW" sz="2000" dirty="0" smtClean="0">
                <a:solidFill>
                  <a:schemeClr val="bg2">
                    <a:lumMod val="25000"/>
                  </a:schemeClr>
                </a:solidFill>
                <a:latin typeface="+mj-ea"/>
                <a:ea typeface="+mj-ea"/>
              </a:rPr>
              <a:t>“</a:t>
            </a:r>
            <a:r>
              <a:rPr lang="zh-TW" altLang="en-US" sz="2000" dirty="0" smtClean="0">
                <a:solidFill>
                  <a:schemeClr val="bg2">
                    <a:lumMod val="25000"/>
                  </a:schemeClr>
                </a:solidFill>
                <a:latin typeface="+mj-ea"/>
                <a:ea typeface="+mj-ea"/>
              </a:rPr>
              <a:t>網紅</a:t>
            </a:r>
            <a:r>
              <a:rPr lang="en-US" altLang="zh-TW" sz="2000" dirty="0" smtClean="0">
                <a:solidFill>
                  <a:schemeClr val="bg2">
                    <a:lumMod val="25000"/>
                  </a:schemeClr>
                </a:solidFill>
                <a:latin typeface="+mj-ea"/>
                <a:ea typeface="+mj-ea"/>
              </a:rPr>
              <a:t>”</a:t>
            </a:r>
            <a:r>
              <a:rPr lang="zh-TW" altLang="en-US" sz="2000" dirty="0" smtClean="0">
                <a:solidFill>
                  <a:schemeClr val="bg2">
                    <a:lumMod val="25000"/>
                  </a:schemeClr>
                </a:solidFill>
                <a:latin typeface="+mj-ea"/>
                <a:ea typeface="+mj-ea"/>
              </a:rPr>
              <a:t>是指在網路上有著超高的人氣與影響力的人群，不同於明星，網紅主要由</a:t>
            </a:r>
            <a:r>
              <a:rPr lang="en-US" altLang="zh-TW" sz="2000" dirty="0" smtClean="0">
                <a:solidFill>
                  <a:schemeClr val="bg2">
                    <a:lumMod val="25000"/>
                  </a:schemeClr>
                </a:solidFill>
                <a:latin typeface="+mj-ea"/>
                <a:ea typeface="+mj-ea"/>
              </a:rPr>
              <a:t>”</a:t>
            </a:r>
            <a:r>
              <a:rPr lang="zh-TW" altLang="en-US" sz="2000" dirty="0" smtClean="0">
                <a:solidFill>
                  <a:schemeClr val="bg2">
                    <a:lumMod val="25000"/>
                  </a:schemeClr>
                </a:solidFill>
                <a:latin typeface="+mj-ea"/>
                <a:ea typeface="+mj-ea"/>
              </a:rPr>
              <a:t>小人物</a:t>
            </a:r>
            <a:r>
              <a:rPr lang="en-US" altLang="zh-TW" sz="2000" dirty="0" smtClean="0">
                <a:solidFill>
                  <a:schemeClr val="bg2">
                    <a:lumMod val="25000"/>
                  </a:schemeClr>
                </a:solidFill>
                <a:latin typeface="+mj-ea"/>
                <a:ea typeface="+mj-ea"/>
              </a:rPr>
              <a:t>”</a:t>
            </a:r>
            <a:r>
              <a:rPr lang="zh-TW" altLang="en-US" sz="2000" dirty="0" smtClean="0">
                <a:solidFill>
                  <a:schemeClr val="bg2">
                    <a:lumMod val="25000"/>
                  </a:schemeClr>
                </a:solidFill>
                <a:latin typeface="+mj-ea"/>
                <a:ea typeface="+mj-ea"/>
              </a:rPr>
              <a:t>出身，從背景相對草根的網民開始，紮根跟在社交網絡上，通過與粉絲的互動與自我形象展現，一步步形成固定的風格與紛絲群。</a:t>
            </a:r>
          </a:p>
          <a:p>
            <a:pPr marL="342900" indent="-342900">
              <a:lnSpc>
                <a:spcPts val="2800"/>
              </a:lnSpc>
              <a:spcAft>
                <a:spcPts val="1200"/>
              </a:spcAft>
              <a:buSzPct val="80000"/>
            </a:pPr>
            <a:endParaRPr lang="en-US" altLang="zh-TW" sz="2000" dirty="0" smtClean="0">
              <a:solidFill>
                <a:schemeClr val="bg2">
                  <a:lumMod val="25000"/>
                </a:schemeClr>
              </a:solidFill>
              <a:latin typeface="+mj-ea"/>
              <a:ea typeface="+mj-ea"/>
            </a:endParaRPr>
          </a:p>
          <a:p>
            <a:pPr marL="342900" indent="-342900">
              <a:lnSpc>
                <a:spcPts val="2800"/>
              </a:lnSpc>
              <a:spcAft>
                <a:spcPts val="1200"/>
              </a:spcAft>
              <a:buSzPct val="80000"/>
              <a:buFont typeface="Wingdings" pitchFamily="2" charset="2"/>
              <a:buChar char="l"/>
            </a:pPr>
            <a:endParaRPr lang="en-US" altLang="zh-TW" sz="2000" dirty="0" smtClean="0">
              <a:solidFill>
                <a:schemeClr val="bg2">
                  <a:lumMod val="25000"/>
                </a:schemeClr>
              </a:solidFill>
              <a:latin typeface="+mj-ea"/>
              <a:ea typeface="+mj-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Cindy Yang\Pictures\iCloud Photos\Downloads\IMG_8936.JPG"/>
          <p:cNvPicPr>
            <a:picLocks noChangeAspect="1" noChangeArrowheads="1"/>
          </p:cNvPicPr>
          <p:nvPr/>
        </p:nvPicPr>
        <p:blipFill>
          <a:blip r:embed="rId2" cstate="print"/>
          <a:srcRect/>
          <a:stretch>
            <a:fillRect/>
          </a:stretch>
        </p:blipFill>
        <p:spPr bwMode="auto">
          <a:xfrm>
            <a:off x="935596" y="260648"/>
            <a:ext cx="7236804" cy="4824536"/>
          </a:xfrm>
          <a:prstGeom prst="rect">
            <a:avLst/>
          </a:prstGeom>
          <a:noFill/>
        </p:spPr>
      </p:pic>
      <p:sp>
        <p:nvSpPr>
          <p:cNvPr id="4" name="矩形 3"/>
          <p:cNvSpPr/>
          <p:nvPr/>
        </p:nvSpPr>
        <p:spPr>
          <a:xfrm>
            <a:off x="467544" y="5180999"/>
            <a:ext cx="8208912" cy="1220847"/>
          </a:xfrm>
          <a:prstGeom prst="rect">
            <a:avLst/>
          </a:prstGeom>
        </p:spPr>
        <p:txBody>
          <a:bodyPr wrap="square">
            <a:spAutoFit/>
          </a:bodyPr>
          <a:lstStyle/>
          <a:p>
            <a:pPr>
              <a:lnSpc>
                <a:spcPts val="2200"/>
              </a:lnSpc>
            </a:pPr>
            <a:r>
              <a:rPr lang="zh-CN" altLang="en-US" sz="1600" dirty="0" smtClean="0">
                <a:solidFill>
                  <a:schemeClr val="bg2">
                    <a:lumMod val="25000"/>
                  </a:schemeClr>
                </a:solidFill>
                <a:latin typeface="微軟正黑體" pitchFamily="34" charset="-120"/>
                <a:ea typeface="微軟正黑體" pitchFamily="34" charset="-120"/>
              </a:rPr>
              <a:t>深夜</a:t>
            </a:r>
            <a:r>
              <a:rPr lang="en-US" altLang="zh-CN" sz="1600" dirty="0" smtClean="0">
                <a:solidFill>
                  <a:schemeClr val="bg2">
                    <a:lumMod val="25000"/>
                  </a:schemeClr>
                </a:solidFill>
                <a:latin typeface="微軟正黑體" pitchFamily="34" charset="-120"/>
                <a:ea typeface="微軟正黑體" pitchFamily="34" charset="-120"/>
              </a:rPr>
              <a:t>12</a:t>
            </a:r>
            <a:r>
              <a:rPr lang="zh-TW" altLang="en-US" sz="1600" dirty="0" smtClean="0">
                <a:solidFill>
                  <a:schemeClr val="bg2">
                    <a:lumMod val="25000"/>
                  </a:schemeClr>
                </a:solidFill>
                <a:latin typeface="微軟正黑體" pitchFamily="34" charset="-120"/>
                <a:ea typeface="微軟正黑體" pitchFamily="34" charset="-120"/>
              </a:rPr>
              <a:t>點，唐偉結束了直播，準備出門宵夜。他今年</a:t>
            </a:r>
            <a:r>
              <a:rPr lang="en-US" altLang="zh-CN" sz="1600" dirty="0" smtClean="0">
                <a:solidFill>
                  <a:schemeClr val="bg2">
                    <a:lumMod val="25000"/>
                  </a:schemeClr>
                </a:solidFill>
                <a:latin typeface="微軟正黑體" pitchFamily="34" charset="-120"/>
                <a:ea typeface="微軟正黑體" pitchFamily="34" charset="-120"/>
              </a:rPr>
              <a:t>22</a:t>
            </a:r>
            <a:r>
              <a:rPr lang="zh-TW" altLang="en-US" sz="1600" dirty="0" smtClean="0">
                <a:solidFill>
                  <a:schemeClr val="bg2">
                    <a:lumMod val="25000"/>
                  </a:schemeClr>
                </a:solidFill>
                <a:latin typeface="微軟正黑體" pitchFamily="34" charset="-120"/>
                <a:ea typeface="微軟正黑體" pitchFamily="34" charset="-120"/>
              </a:rPr>
              <a:t>歲，在遊戲男主播裡已算大齡。在加入經紀公司之前，他每日雖有萬余名觀眾但基本沒有收入。男“網紅”更多是從事專項遊戲直播，他們的“粉絲”黏性更強，是各大直播平臺的流量保證。因此，平臺往往會開出高額年薪以期望“網紅”們在自己的網站開播。</a:t>
            </a:r>
            <a:endParaRPr lang="zh-TW" altLang="en-US" sz="1600"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Cindy Yang\Pictures\iCloud Photos\Downloads\IMG_8937.JPG"/>
          <p:cNvPicPr>
            <a:picLocks noChangeAspect="1" noChangeArrowheads="1"/>
          </p:cNvPicPr>
          <p:nvPr/>
        </p:nvPicPr>
        <p:blipFill>
          <a:blip r:embed="rId3" cstate="print"/>
          <a:srcRect/>
          <a:stretch>
            <a:fillRect/>
          </a:stretch>
        </p:blipFill>
        <p:spPr bwMode="auto">
          <a:xfrm>
            <a:off x="899592" y="404664"/>
            <a:ext cx="7272808" cy="4848539"/>
          </a:xfrm>
          <a:prstGeom prst="rect">
            <a:avLst/>
          </a:prstGeom>
          <a:noFill/>
        </p:spPr>
      </p:pic>
      <p:sp>
        <p:nvSpPr>
          <p:cNvPr id="4" name="矩形 3"/>
          <p:cNvSpPr/>
          <p:nvPr/>
        </p:nvSpPr>
        <p:spPr>
          <a:xfrm>
            <a:off x="539552" y="5385990"/>
            <a:ext cx="8064896" cy="633122"/>
          </a:xfrm>
          <a:prstGeom prst="rect">
            <a:avLst/>
          </a:prstGeom>
        </p:spPr>
        <p:txBody>
          <a:bodyPr wrap="square">
            <a:spAutoFit/>
          </a:bodyPr>
          <a:lstStyle/>
          <a:p>
            <a:pPr>
              <a:lnSpc>
                <a:spcPts val="2200"/>
              </a:lnSpc>
            </a:pPr>
            <a:r>
              <a:rPr lang="zh-TW" altLang="en-US" sz="1600" dirty="0" smtClean="0">
                <a:solidFill>
                  <a:schemeClr val="bg2">
                    <a:lumMod val="25000"/>
                  </a:schemeClr>
                </a:solidFill>
                <a:latin typeface="微軟正黑體" pitchFamily="34" charset="-120"/>
                <a:ea typeface="微軟正黑體" pitchFamily="34" charset="-120"/>
              </a:rPr>
              <a:t>淩晨，女主播同事們排隊向唐偉敬酒。在剛結束的直播裡，唐偉創下了百萬觀眾的公司直播紀錄。對於直播“網紅”們來說，日均百萬觀眾意味著月入百萬人民幣。</a:t>
            </a:r>
            <a:endParaRPr lang="zh-TW" altLang="en-US" sz="1600"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Cindy Yang\Pictures\iCloud Photos\Downloads\IMG_8938.JPG"/>
          <p:cNvPicPr>
            <a:picLocks noChangeAspect="1" noChangeArrowheads="1"/>
          </p:cNvPicPr>
          <p:nvPr/>
        </p:nvPicPr>
        <p:blipFill>
          <a:blip r:embed="rId2" cstate="print"/>
          <a:srcRect/>
          <a:stretch>
            <a:fillRect/>
          </a:stretch>
        </p:blipFill>
        <p:spPr bwMode="auto">
          <a:xfrm>
            <a:off x="906016" y="332656"/>
            <a:ext cx="7266384" cy="4844256"/>
          </a:xfrm>
          <a:prstGeom prst="rect">
            <a:avLst/>
          </a:prstGeom>
          <a:noFill/>
        </p:spPr>
      </p:pic>
      <p:sp>
        <p:nvSpPr>
          <p:cNvPr id="4" name="矩形 3"/>
          <p:cNvSpPr/>
          <p:nvPr/>
        </p:nvSpPr>
        <p:spPr>
          <a:xfrm>
            <a:off x="611560" y="5229200"/>
            <a:ext cx="7920880" cy="915251"/>
          </a:xfrm>
          <a:prstGeom prst="rect">
            <a:avLst/>
          </a:prstGeom>
        </p:spPr>
        <p:txBody>
          <a:bodyPr wrap="square">
            <a:spAutoFit/>
          </a:bodyPr>
          <a:lstStyle/>
          <a:p>
            <a:pPr>
              <a:lnSpc>
                <a:spcPts val="2200"/>
              </a:lnSpc>
            </a:pPr>
            <a:r>
              <a:rPr lang="zh-TW" altLang="en-US" sz="1600" dirty="0" smtClean="0">
                <a:solidFill>
                  <a:schemeClr val="bg2">
                    <a:lumMod val="25000"/>
                  </a:schemeClr>
                </a:solidFill>
                <a:latin typeface="微軟正黑體" pitchFamily="34" charset="-120"/>
                <a:ea typeface="微軟正黑體" pitchFamily="34" charset="-120"/>
              </a:rPr>
              <a:t>“晉升”百萬主播後，唐偉與男主播同事們一起開會總結，桌子上的紅牛是大家們的常備“物資”。雖然同屬一個公司，但四位年輕人的收入卻相差了十幾倍。這是一個充滿“雞血”的行業，觀眾人數決定著收入的天堂與地獄。</a:t>
            </a:r>
            <a:endParaRPr lang="zh-TW" altLang="en-US" sz="1600"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Cindy Yang\Pictures\iCloud Photos\Downloads\IMG_8940.JPG"/>
          <p:cNvPicPr>
            <a:picLocks noChangeAspect="1" noChangeArrowheads="1"/>
          </p:cNvPicPr>
          <p:nvPr/>
        </p:nvPicPr>
        <p:blipFill>
          <a:blip r:embed="rId2" cstate="print"/>
          <a:srcRect/>
          <a:stretch>
            <a:fillRect/>
          </a:stretch>
        </p:blipFill>
        <p:spPr bwMode="auto">
          <a:xfrm>
            <a:off x="906016" y="332656"/>
            <a:ext cx="7266384" cy="4844256"/>
          </a:xfrm>
          <a:prstGeom prst="rect">
            <a:avLst/>
          </a:prstGeom>
          <a:noFill/>
        </p:spPr>
      </p:pic>
      <p:sp>
        <p:nvSpPr>
          <p:cNvPr id="4" name="矩形 3"/>
          <p:cNvSpPr/>
          <p:nvPr/>
        </p:nvSpPr>
        <p:spPr>
          <a:xfrm>
            <a:off x="539552" y="5241974"/>
            <a:ext cx="7992888" cy="915251"/>
          </a:xfrm>
          <a:prstGeom prst="rect">
            <a:avLst/>
          </a:prstGeom>
        </p:spPr>
        <p:txBody>
          <a:bodyPr wrap="square">
            <a:spAutoFit/>
          </a:bodyPr>
          <a:lstStyle/>
          <a:p>
            <a:pPr>
              <a:lnSpc>
                <a:spcPts val="2200"/>
              </a:lnSpc>
            </a:pPr>
            <a:r>
              <a:rPr lang="en-US" altLang="zh-CN" sz="1600" dirty="0" smtClean="0">
                <a:solidFill>
                  <a:schemeClr val="bg2">
                    <a:lumMod val="25000"/>
                  </a:schemeClr>
                </a:solidFill>
                <a:latin typeface="微軟正黑體" pitchFamily="34" charset="-120"/>
                <a:ea typeface="微軟正黑體" pitchFamily="34" charset="-120"/>
              </a:rPr>
              <a:t>16</a:t>
            </a:r>
            <a:r>
              <a:rPr lang="zh-TW" altLang="en-US" sz="1600" dirty="0" smtClean="0">
                <a:solidFill>
                  <a:schemeClr val="bg2">
                    <a:lumMod val="25000"/>
                  </a:schemeClr>
                </a:solidFill>
                <a:latin typeface="微軟正黑體" pitchFamily="34" charset="-120"/>
                <a:ea typeface="微軟正黑體" pitchFamily="34" charset="-120"/>
              </a:rPr>
              <a:t>歲的薛丁瑞是經紀公司年紀最小的男主播。由於“常駐”網吧，他幾乎是被母親送來與經紀公司簽約的。薛丁瑞初中畢業後沒有考高中，開始在網上直播打遊戲。目前他與直播平臺簽署了一份年薪</a:t>
            </a:r>
            <a:r>
              <a:rPr lang="en-US" altLang="zh-CN" sz="1600" dirty="0" smtClean="0">
                <a:solidFill>
                  <a:schemeClr val="bg2">
                    <a:lumMod val="25000"/>
                  </a:schemeClr>
                </a:solidFill>
                <a:latin typeface="微軟正黑體" pitchFamily="34" charset="-120"/>
                <a:ea typeface="微軟正黑體" pitchFamily="34" charset="-120"/>
              </a:rPr>
              <a:t>50</a:t>
            </a:r>
            <a:r>
              <a:rPr lang="zh-CN" altLang="en-US" sz="1600" dirty="0" smtClean="0">
                <a:solidFill>
                  <a:schemeClr val="bg2">
                    <a:lumMod val="25000"/>
                  </a:schemeClr>
                </a:solidFill>
                <a:latin typeface="微軟正黑體" pitchFamily="34" charset="-120"/>
                <a:ea typeface="微軟正黑體" pitchFamily="34" charset="-120"/>
              </a:rPr>
              <a:t>萬的合約。</a:t>
            </a:r>
            <a:endParaRPr lang="zh-TW" altLang="en-US" sz="1600"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Cindy Yang\Pictures\iCloud Photos\Downloads\IMG_8941.JPG"/>
          <p:cNvPicPr>
            <a:picLocks noChangeAspect="1" noChangeArrowheads="1"/>
          </p:cNvPicPr>
          <p:nvPr/>
        </p:nvPicPr>
        <p:blipFill>
          <a:blip r:embed="rId2" cstate="print"/>
          <a:srcRect/>
          <a:stretch>
            <a:fillRect/>
          </a:stretch>
        </p:blipFill>
        <p:spPr bwMode="auto">
          <a:xfrm>
            <a:off x="906016" y="332656"/>
            <a:ext cx="7266384" cy="4844256"/>
          </a:xfrm>
          <a:prstGeom prst="rect">
            <a:avLst/>
          </a:prstGeom>
          <a:noFill/>
        </p:spPr>
      </p:pic>
      <p:sp>
        <p:nvSpPr>
          <p:cNvPr id="4" name="矩形 3"/>
          <p:cNvSpPr/>
          <p:nvPr/>
        </p:nvSpPr>
        <p:spPr>
          <a:xfrm>
            <a:off x="539552" y="5241974"/>
            <a:ext cx="8136904" cy="915251"/>
          </a:xfrm>
          <a:prstGeom prst="rect">
            <a:avLst/>
          </a:prstGeom>
        </p:spPr>
        <p:txBody>
          <a:bodyPr wrap="square">
            <a:spAutoFit/>
          </a:bodyPr>
          <a:lstStyle/>
          <a:p>
            <a:pPr>
              <a:lnSpc>
                <a:spcPts val="2200"/>
              </a:lnSpc>
            </a:pPr>
            <a:r>
              <a:rPr lang="zh-CN" altLang="en-US" sz="1600" dirty="0" smtClean="0">
                <a:solidFill>
                  <a:schemeClr val="bg2">
                    <a:lumMod val="25000"/>
                  </a:schemeClr>
                </a:solidFill>
                <a:latin typeface="微軟正黑體" pitchFamily="34" charset="-120"/>
                <a:ea typeface="微軟正黑體" pitchFamily="34" charset="-120"/>
              </a:rPr>
              <a:t>下午</a:t>
            </a:r>
            <a:r>
              <a:rPr lang="en-US" altLang="zh-CN" sz="1600" dirty="0" smtClean="0">
                <a:solidFill>
                  <a:schemeClr val="bg2">
                    <a:lumMod val="25000"/>
                  </a:schemeClr>
                </a:solidFill>
                <a:latin typeface="微軟正黑體" pitchFamily="34" charset="-120"/>
                <a:ea typeface="微軟正黑體" pitchFamily="34" charset="-120"/>
              </a:rPr>
              <a:t>5</a:t>
            </a:r>
            <a:r>
              <a:rPr lang="zh-TW" altLang="en-US" sz="1600" dirty="0" smtClean="0">
                <a:solidFill>
                  <a:schemeClr val="bg2">
                    <a:lumMod val="25000"/>
                  </a:schemeClr>
                </a:solidFill>
                <a:latin typeface="微軟正黑體" pitchFamily="34" charset="-120"/>
                <a:ea typeface="微軟正黑體" pitchFamily="34" charset="-120"/>
              </a:rPr>
              <a:t>點，一位女主播在直播工作間裡與網友互動。外面的經紀人緊張地注視著後臺畫面。經紀公司依據“粉絲”數量來安排各個主播的演出時間。晚上</a:t>
            </a:r>
            <a:r>
              <a:rPr lang="en-US" altLang="zh-CN" sz="1600" dirty="0" smtClean="0">
                <a:solidFill>
                  <a:schemeClr val="bg2">
                    <a:lumMod val="25000"/>
                  </a:schemeClr>
                </a:solidFill>
                <a:latin typeface="微軟正黑體" pitchFamily="34" charset="-120"/>
                <a:ea typeface="微軟正黑體" pitchFamily="34" charset="-120"/>
              </a:rPr>
              <a:t>8</a:t>
            </a:r>
            <a:r>
              <a:rPr lang="zh-CN" altLang="en-US" sz="1600" dirty="0" smtClean="0">
                <a:solidFill>
                  <a:schemeClr val="bg2">
                    <a:lumMod val="25000"/>
                  </a:schemeClr>
                </a:solidFill>
                <a:latin typeface="微軟正黑體" pitchFamily="34" charset="-120"/>
                <a:ea typeface="微軟正黑體" pitchFamily="34" charset="-120"/>
              </a:rPr>
              <a:t>至</a:t>
            </a:r>
            <a:r>
              <a:rPr lang="en-US" altLang="zh-CN" sz="1600" dirty="0" smtClean="0">
                <a:solidFill>
                  <a:schemeClr val="bg2">
                    <a:lumMod val="25000"/>
                  </a:schemeClr>
                </a:solidFill>
                <a:latin typeface="微軟正黑體" pitchFamily="34" charset="-120"/>
                <a:ea typeface="微軟正黑體" pitchFamily="34" charset="-120"/>
              </a:rPr>
              <a:t>12</a:t>
            </a:r>
            <a:r>
              <a:rPr lang="zh-TW" altLang="en-US" sz="1600" dirty="0" smtClean="0">
                <a:solidFill>
                  <a:schemeClr val="bg2">
                    <a:lumMod val="25000"/>
                  </a:schemeClr>
                </a:solidFill>
                <a:latin typeface="微軟正黑體" pitchFamily="34" charset="-120"/>
                <a:ea typeface="微軟正黑體" pitchFamily="34" charset="-120"/>
              </a:rPr>
              <a:t>點的“黃金檔”只有月收百萬禮物女主播才能佔據。</a:t>
            </a:r>
            <a:endParaRPr lang="zh-TW" altLang="en-US" sz="1600"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Cindy Yang\Pictures\iCloud Photos\Downloads\IMG_8942.JPG"/>
          <p:cNvPicPr>
            <a:picLocks noChangeAspect="1" noChangeArrowheads="1"/>
          </p:cNvPicPr>
          <p:nvPr/>
        </p:nvPicPr>
        <p:blipFill>
          <a:blip r:embed="rId2" cstate="print"/>
          <a:srcRect/>
          <a:stretch>
            <a:fillRect/>
          </a:stretch>
        </p:blipFill>
        <p:spPr bwMode="auto">
          <a:xfrm>
            <a:off x="942020" y="332656"/>
            <a:ext cx="7158372" cy="4772248"/>
          </a:xfrm>
          <a:prstGeom prst="rect">
            <a:avLst/>
          </a:prstGeom>
          <a:noFill/>
        </p:spPr>
      </p:pic>
      <p:sp>
        <p:nvSpPr>
          <p:cNvPr id="4" name="矩形 3"/>
          <p:cNvSpPr/>
          <p:nvPr/>
        </p:nvSpPr>
        <p:spPr>
          <a:xfrm>
            <a:off x="539552" y="5106037"/>
            <a:ext cx="7992888" cy="915251"/>
          </a:xfrm>
          <a:prstGeom prst="rect">
            <a:avLst/>
          </a:prstGeom>
        </p:spPr>
        <p:txBody>
          <a:bodyPr wrap="square">
            <a:spAutoFit/>
          </a:bodyPr>
          <a:lstStyle/>
          <a:p>
            <a:pPr>
              <a:lnSpc>
                <a:spcPts val="2200"/>
              </a:lnSpc>
            </a:pPr>
            <a:r>
              <a:rPr lang="zh-TW" altLang="en-US" sz="1600" dirty="0" smtClean="0">
                <a:solidFill>
                  <a:schemeClr val="bg2">
                    <a:lumMod val="25000"/>
                  </a:schemeClr>
                </a:solidFill>
                <a:latin typeface="微軟正黑體" pitchFamily="34" charset="-120"/>
                <a:ea typeface="微軟正黑體" pitchFamily="34" charset="-120"/>
              </a:rPr>
              <a:t>女主播何柳倩與經紀人在商量當日直播方案。她已經是開播一年多的“老主播”。在新老更替迅速的直播平臺，即使經過培訓，有後方團隊支援，也極少有女主播可以“網紅”兩年。</a:t>
            </a:r>
            <a:endParaRPr lang="zh-TW" altLang="en-US" sz="1600"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Cindy Yang\Pictures\iCloud Photos\Downloads\IMG_8943.JPG"/>
          <p:cNvPicPr>
            <a:picLocks noChangeAspect="1" noChangeArrowheads="1"/>
          </p:cNvPicPr>
          <p:nvPr/>
        </p:nvPicPr>
        <p:blipFill>
          <a:blip r:embed="rId2" cstate="print"/>
          <a:srcRect/>
          <a:stretch>
            <a:fillRect/>
          </a:stretch>
        </p:blipFill>
        <p:spPr bwMode="auto">
          <a:xfrm>
            <a:off x="870012" y="332656"/>
            <a:ext cx="7374396" cy="4916264"/>
          </a:xfrm>
          <a:prstGeom prst="rect">
            <a:avLst/>
          </a:prstGeom>
          <a:noFill/>
        </p:spPr>
      </p:pic>
      <p:sp>
        <p:nvSpPr>
          <p:cNvPr id="4" name="矩形 3"/>
          <p:cNvSpPr/>
          <p:nvPr/>
        </p:nvSpPr>
        <p:spPr>
          <a:xfrm>
            <a:off x="539552" y="5325015"/>
            <a:ext cx="8064896" cy="915251"/>
          </a:xfrm>
          <a:prstGeom prst="rect">
            <a:avLst/>
          </a:prstGeom>
        </p:spPr>
        <p:txBody>
          <a:bodyPr wrap="square">
            <a:spAutoFit/>
          </a:bodyPr>
          <a:lstStyle/>
          <a:p>
            <a:pPr>
              <a:lnSpc>
                <a:spcPts val="2200"/>
              </a:lnSpc>
            </a:pPr>
            <a:r>
              <a:rPr lang="zh-TW" altLang="en-US" sz="1600" dirty="0" smtClean="0">
                <a:solidFill>
                  <a:schemeClr val="bg2">
                    <a:lumMod val="25000"/>
                  </a:schemeClr>
                </a:solidFill>
                <a:latin typeface="微軟正黑體" pitchFamily="34" charset="-120"/>
                <a:ea typeface="微軟正黑體" pitchFamily="34" charset="-120"/>
              </a:rPr>
              <a:t>午夜，一位新入行的女主播正在鏡頭前為觀眾表演舞蹈。儘管只有百余名觀眾她還是要按照經紀公司制定的演出計畫每隔十幾分鐘跳一支舞。新主播每月可以有</a:t>
            </a:r>
            <a:r>
              <a:rPr lang="en-US" altLang="zh-CN" sz="1600" dirty="0" smtClean="0">
                <a:solidFill>
                  <a:schemeClr val="bg2">
                    <a:lumMod val="25000"/>
                  </a:schemeClr>
                </a:solidFill>
                <a:latin typeface="微軟正黑體" pitchFamily="34" charset="-120"/>
                <a:ea typeface="微軟正黑體" pitchFamily="34" charset="-120"/>
              </a:rPr>
              <a:t>3000</a:t>
            </a:r>
            <a:r>
              <a:rPr lang="zh-CN" altLang="en-US" sz="1600" dirty="0" smtClean="0">
                <a:solidFill>
                  <a:schemeClr val="bg2">
                    <a:lumMod val="25000"/>
                  </a:schemeClr>
                </a:solidFill>
                <a:latin typeface="微軟正黑體" pitchFamily="34" charset="-120"/>
                <a:ea typeface="微軟正黑體" pitchFamily="34" charset="-120"/>
              </a:rPr>
              <a:t>元的底薪，但是若在</a:t>
            </a:r>
            <a:r>
              <a:rPr lang="en-US" altLang="zh-CN" sz="1600" dirty="0" smtClean="0">
                <a:solidFill>
                  <a:schemeClr val="bg2">
                    <a:lumMod val="25000"/>
                  </a:schemeClr>
                </a:solidFill>
                <a:latin typeface="微軟正黑體" pitchFamily="34" charset="-120"/>
                <a:ea typeface="微軟正黑體" pitchFamily="34" charset="-120"/>
              </a:rPr>
              <a:t>3</a:t>
            </a:r>
            <a:r>
              <a:rPr lang="zh-TW" altLang="en-US" sz="1600" dirty="0" smtClean="0">
                <a:solidFill>
                  <a:schemeClr val="bg2">
                    <a:lumMod val="25000"/>
                  </a:schemeClr>
                </a:solidFill>
                <a:latin typeface="微軟正黑體" pitchFamily="34" charset="-120"/>
                <a:ea typeface="微軟正黑體" pitchFamily="34" charset="-120"/>
              </a:rPr>
              <a:t>個月內不能積聚到每日上萬觀眾量，她將迅速被淘汰。</a:t>
            </a:r>
            <a:endParaRPr lang="zh-TW" altLang="en-US" sz="1600"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Cindy Yang\Pictures\iCloud Photos\Downloads\IMG_8944.JPG"/>
          <p:cNvPicPr>
            <a:picLocks noChangeAspect="1" noChangeArrowheads="1"/>
          </p:cNvPicPr>
          <p:nvPr/>
        </p:nvPicPr>
        <p:blipFill>
          <a:blip r:embed="rId2" cstate="print"/>
          <a:srcRect/>
          <a:stretch>
            <a:fillRect/>
          </a:stretch>
        </p:blipFill>
        <p:spPr bwMode="auto">
          <a:xfrm>
            <a:off x="971600" y="332656"/>
            <a:ext cx="7344816" cy="4896544"/>
          </a:xfrm>
          <a:prstGeom prst="rect">
            <a:avLst/>
          </a:prstGeom>
          <a:noFill/>
        </p:spPr>
      </p:pic>
      <p:sp>
        <p:nvSpPr>
          <p:cNvPr id="4" name="矩形 3"/>
          <p:cNvSpPr/>
          <p:nvPr/>
        </p:nvSpPr>
        <p:spPr>
          <a:xfrm>
            <a:off x="611560" y="5445224"/>
            <a:ext cx="8136904" cy="461665"/>
          </a:xfrm>
          <a:prstGeom prst="rect">
            <a:avLst/>
          </a:prstGeom>
        </p:spPr>
        <p:txBody>
          <a:bodyPr wrap="square">
            <a:spAutoFit/>
          </a:bodyPr>
          <a:lstStyle/>
          <a:p>
            <a:r>
              <a:rPr lang="zh-TW" altLang="en-US" sz="1600" dirty="0" smtClean="0">
                <a:solidFill>
                  <a:schemeClr val="bg2">
                    <a:lumMod val="25000"/>
                  </a:schemeClr>
                </a:solidFill>
                <a:latin typeface="微軟正黑體" pitchFamily="34" charset="-120"/>
                <a:ea typeface="微軟正黑體" pitchFamily="34" charset="-120"/>
              </a:rPr>
              <a:t>一位“網紅”主播的陽臺上擺放的財神像與寬頻路由器。</a:t>
            </a:r>
            <a:r>
              <a:rPr lang="zh-TW" altLang="en-US" sz="2400" b="1" i="1" dirty="0" smtClean="0">
                <a:solidFill>
                  <a:schemeClr val="bg2">
                    <a:lumMod val="25000"/>
                  </a:schemeClr>
                </a:solidFill>
                <a:latin typeface="微軟正黑體" pitchFamily="34" charset="-120"/>
                <a:ea typeface="微軟正黑體" pitchFamily="34" charset="-120"/>
              </a:rPr>
              <a:t>這就是網紅經濟</a:t>
            </a:r>
            <a:r>
              <a:rPr lang="en-US" altLang="zh-TW" sz="2400" b="1" i="1" dirty="0" smtClean="0">
                <a:solidFill>
                  <a:schemeClr val="bg2">
                    <a:lumMod val="25000"/>
                  </a:schemeClr>
                </a:solidFill>
                <a:latin typeface="微軟正黑體" pitchFamily="34" charset="-120"/>
                <a:ea typeface="微軟正黑體" pitchFamily="34" charset="-120"/>
              </a:rPr>
              <a:t>!!!</a:t>
            </a:r>
            <a:endParaRPr lang="zh-TW" altLang="en-US" sz="2400" b="1" i="1" dirty="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094673" y="2967335"/>
            <a:ext cx="2954655" cy="1754326"/>
          </a:xfrm>
          <a:prstGeom prst="rect">
            <a:avLst/>
          </a:prstGeom>
          <a:noFill/>
        </p:spPr>
        <p:txBody>
          <a:bodyPr wrap="none" lIns="91440" tIns="45720" rIns="91440" bIns="45720">
            <a:spAutoFit/>
          </a:bodyPr>
          <a:lstStyle/>
          <a:p>
            <a:pPr algn="ctr"/>
            <a:r>
              <a:rPr lang="en-US" altLang="zh-TW"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ea"/>
                <a:ea typeface="+mj-ea"/>
              </a:rPr>
              <a:t>The End</a:t>
            </a:r>
          </a:p>
          <a:p>
            <a:pPr algn="ctr"/>
            <a:r>
              <a:rPr lang="zh-TW" alt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ea"/>
                <a:ea typeface="+mj-ea"/>
              </a:rPr>
              <a:t>敬請指教</a:t>
            </a:r>
            <a:endParaRPr lang="zh-TW" alt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ea"/>
              <a:ea typeface="+mj-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 “</a:t>
            </a:r>
            <a:r>
              <a:rPr lang="zh-TW" altLang="en-US" dirty="0" smtClean="0"/>
              <a:t>網紅</a:t>
            </a:r>
            <a:r>
              <a:rPr lang="en-US" altLang="zh-TW" dirty="0" smtClean="0"/>
              <a:t>”</a:t>
            </a:r>
            <a:r>
              <a:rPr lang="zh-TW" altLang="en-US" dirty="0" smtClean="0"/>
              <a:t>的產生途徑</a:t>
            </a:r>
            <a:endParaRPr lang="zh-TW" altLang="en-US" dirty="0"/>
          </a:p>
        </p:txBody>
      </p:sp>
      <p:pic>
        <p:nvPicPr>
          <p:cNvPr id="3" name="圖片 2" descr="http://www.people.com.cn/mediafile/pic/20160606/1/3402222773132837329.jpg"/>
          <p:cNvPicPr/>
          <p:nvPr/>
        </p:nvPicPr>
        <p:blipFill>
          <a:blip r:embed="rId2" cstate="print"/>
          <a:srcRect/>
          <a:stretch>
            <a:fillRect/>
          </a:stretch>
        </p:blipFill>
        <p:spPr bwMode="auto">
          <a:xfrm>
            <a:off x="539552" y="1196751"/>
            <a:ext cx="7992888" cy="54726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smtClean="0"/>
              <a:t>讓我們來看一個視頻</a:t>
            </a:r>
            <a:endParaRPr lang="zh-TW" altLang="en-US" sz="3200" dirty="0"/>
          </a:p>
        </p:txBody>
      </p:sp>
      <p:pic>
        <p:nvPicPr>
          <p:cNvPr id="2050" name="Picture 2">
            <a:hlinkClick r:id="rId2"/>
          </p:cNvPr>
          <p:cNvPicPr>
            <a:picLocks noChangeAspect="1" noChangeArrowheads="1"/>
          </p:cNvPicPr>
          <p:nvPr/>
        </p:nvPicPr>
        <p:blipFill>
          <a:blip r:embed="rId3" cstate="print"/>
          <a:srcRect/>
          <a:stretch>
            <a:fillRect/>
          </a:stretch>
        </p:blipFill>
        <p:spPr bwMode="auto">
          <a:xfrm>
            <a:off x="3500438" y="2357438"/>
            <a:ext cx="214312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8686800" cy="841248"/>
          </a:xfrm>
        </p:spPr>
        <p:txBody>
          <a:bodyPr/>
          <a:lstStyle/>
          <a:p>
            <a:pPr>
              <a:lnSpc>
                <a:spcPts val="3000"/>
              </a:lnSpc>
            </a:pPr>
            <a:r>
              <a:rPr lang="zh-TW" altLang="en-US" sz="3200" dirty="0" smtClean="0"/>
              <a:t>內容創作網紅</a:t>
            </a:r>
            <a:r>
              <a:rPr lang="en-US" altLang="zh-TW" sz="3200" dirty="0" smtClean="0"/>
              <a:t>--</a:t>
            </a:r>
            <a:r>
              <a:rPr lang="en-US" altLang="zh-TW" sz="3200" dirty="0" err="1" smtClean="0"/>
              <a:t>Papi</a:t>
            </a:r>
            <a:r>
              <a:rPr lang="zh-TW" altLang="en-US" sz="3200" dirty="0" smtClean="0"/>
              <a:t>醬</a:t>
            </a:r>
            <a:r>
              <a:rPr lang="en-US" altLang="zh-TW" sz="3200" dirty="0" smtClean="0"/>
              <a:t/>
            </a:r>
            <a:br>
              <a:rPr lang="en-US" altLang="zh-TW" sz="3200" dirty="0" smtClean="0"/>
            </a:br>
            <a:r>
              <a:rPr lang="en-US" altLang="zh-TW" sz="3200" dirty="0" smtClean="0"/>
              <a:t>           </a:t>
            </a:r>
            <a:r>
              <a:rPr lang="zh-TW" altLang="en-US" sz="2400" dirty="0" smtClean="0"/>
              <a:t>一個集美貌與才華於一身的女子</a:t>
            </a:r>
            <a:endParaRPr lang="zh-TW" altLang="en-US" sz="3200" dirty="0"/>
          </a:p>
        </p:txBody>
      </p:sp>
      <p:sp>
        <p:nvSpPr>
          <p:cNvPr id="3" name="文字方塊 2"/>
          <p:cNvSpPr txBox="1"/>
          <p:nvPr/>
        </p:nvSpPr>
        <p:spPr>
          <a:xfrm>
            <a:off x="5436096" y="2876837"/>
            <a:ext cx="3096344" cy="3426579"/>
          </a:xfrm>
          <a:prstGeom prst="rect">
            <a:avLst/>
          </a:prstGeom>
          <a:noFill/>
        </p:spPr>
        <p:txBody>
          <a:bodyPr wrap="square" rtlCol="0">
            <a:spAutoFit/>
          </a:bodyPr>
          <a:lstStyle/>
          <a:p>
            <a:pPr marL="265113" indent="-265113">
              <a:lnSpc>
                <a:spcPts val="2200"/>
              </a:lnSpc>
              <a:spcAft>
                <a:spcPts val="600"/>
              </a:spcAft>
              <a:buSzPct val="80000"/>
              <a:buFont typeface="Wingdings" pitchFamily="2" charset="2"/>
              <a:buChar char="l"/>
            </a:pPr>
            <a:r>
              <a:rPr lang="en-US" altLang="zh-TW" dirty="0" err="1" smtClean="0">
                <a:solidFill>
                  <a:schemeClr val="bg2">
                    <a:lumMod val="25000"/>
                  </a:schemeClr>
                </a:solidFill>
                <a:latin typeface="+mj-ea"/>
                <a:ea typeface="+mj-ea"/>
              </a:rPr>
              <a:t>P</a:t>
            </a:r>
            <a:r>
              <a:rPr lang="en-US" altLang="zh-CN" dirty="0" err="1" smtClean="0">
                <a:solidFill>
                  <a:schemeClr val="bg2">
                    <a:lumMod val="25000"/>
                  </a:schemeClr>
                </a:solidFill>
                <a:latin typeface="+mj-ea"/>
                <a:ea typeface="+mj-ea"/>
              </a:rPr>
              <a:t>api</a:t>
            </a:r>
            <a:r>
              <a:rPr lang="zh-TW" altLang="en-US" dirty="0" smtClean="0">
                <a:solidFill>
                  <a:schemeClr val="bg2">
                    <a:lumMod val="25000"/>
                  </a:schemeClr>
                </a:solidFill>
                <a:latin typeface="+mj-ea"/>
                <a:ea typeface="+mj-ea"/>
              </a:rPr>
              <a:t>醬，本名姜逸磊，</a:t>
            </a:r>
            <a:r>
              <a:rPr lang="en-US" altLang="zh-CN" dirty="0" smtClean="0">
                <a:solidFill>
                  <a:schemeClr val="bg2">
                    <a:lumMod val="25000"/>
                  </a:schemeClr>
                </a:solidFill>
                <a:latin typeface="+mj-ea"/>
                <a:ea typeface="+mj-ea"/>
              </a:rPr>
              <a:t>1987</a:t>
            </a:r>
            <a:r>
              <a:rPr lang="zh-CN" altLang="en-US" dirty="0">
                <a:solidFill>
                  <a:schemeClr val="bg2">
                    <a:lumMod val="25000"/>
                  </a:schemeClr>
                </a:solidFill>
                <a:latin typeface="+mj-ea"/>
                <a:ea typeface="+mj-ea"/>
              </a:rPr>
              <a:t>年</a:t>
            </a:r>
            <a:r>
              <a:rPr lang="en-US" altLang="zh-CN" dirty="0">
                <a:solidFill>
                  <a:schemeClr val="bg2">
                    <a:lumMod val="25000"/>
                  </a:schemeClr>
                </a:solidFill>
                <a:latin typeface="+mj-ea"/>
                <a:ea typeface="+mj-ea"/>
              </a:rPr>
              <a:t>2</a:t>
            </a:r>
            <a:r>
              <a:rPr lang="zh-CN" altLang="en-US" dirty="0">
                <a:solidFill>
                  <a:schemeClr val="bg2">
                    <a:lumMod val="25000"/>
                  </a:schemeClr>
                </a:solidFill>
                <a:latin typeface="+mj-ea"/>
                <a:ea typeface="+mj-ea"/>
              </a:rPr>
              <a:t>月</a:t>
            </a:r>
            <a:r>
              <a:rPr lang="en-US" altLang="zh-CN" dirty="0" smtClean="0">
                <a:solidFill>
                  <a:schemeClr val="bg2">
                    <a:lumMod val="25000"/>
                  </a:schemeClr>
                </a:solidFill>
                <a:latin typeface="+mj-ea"/>
                <a:ea typeface="+mj-ea"/>
              </a:rPr>
              <a:t>17</a:t>
            </a:r>
            <a:r>
              <a:rPr lang="zh-TW" altLang="en-US" dirty="0" smtClean="0">
                <a:solidFill>
                  <a:schemeClr val="bg2">
                    <a:lumMod val="25000"/>
                  </a:schemeClr>
                </a:solidFill>
                <a:latin typeface="+mj-ea"/>
                <a:ea typeface="+mj-ea"/>
              </a:rPr>
              <a:t>日出生於上海，今年畢業於中央戲劇學院導演系，被稱為“</a:t>
            </a:r>
            <a:r>
              <a:rPr lang="en-US" altLang="zh-CN" dirty="0" smtClean="0">
                <a:solidFill>
                  <a:schemeClr val="bg2">
                    <a:lumMod val="25000"/>
                  </a:schemeClr>
                </a:solidFill>
                <a:latin typeface="+mj-ea"/>
                <a:ea typeface="+mj-ea"/>
              </a:rPr>
              <a:t>2016</a:t>
            </a:r>
            <a:r>
              <a:rPr lang="zh-TW" altLang="en-US" dirty="0" smtClean="0">
                <a:solidFill>
                  <a:schemeClr val="bg2">
                    <a:lumMod val="25000"/>
                  </a:schemeClr>
                </a:solidFill>
                <a:latin typeface="+mj-ea"/>
                <a:ea typeface="+mj-ea"/>
              </a:rPr>
              <a:t>年第一網紅” 。</a:t>
            </a:r>
            <a:endParaRPr lang="en-US" altLang="zh-TW" dirty="0" smtClean="0">
              <a:solidFill>
                <a:schemeClr val="bg2">
                  <a:lumMod val="25000"/>
                </a:schemeClr>
              </a:solidFill>
              <a:latin typeface="+mj-ea"/>
              <a:ea typeface="+mj-ea"/>
            </a:endParaRPr>
          </a:p>
          <a:p>
            <a:pPr marL="265113" indent="-265113">
              <a:lnSpc>
                <a:spcPts val="2200"/>
              </a:lnSpc>
              <a:spcAft>
                <a:spcPts val="600"/>
              </a:spcAft>
              <a:buSzPct val="80000"/>
              <a:buFont typeface="Wingdings" pitchFamily="2" charset="2"/>
              <a:buChar char="l"/>
            </a:pPr>
            <a:r>
              <a:rPr lang="en-US" altLang="zh-CN" dirty="0" smtClean="0">
                <a:solidFill>
                  <a:schemeClr val="bg2">
                    <a:lumMod val="25000"/>
                  </a:schemeClr>
                </a:solidFill>
                <a:latin typeface="+mj-ea"/>
                <a:ea typeface="+mj-ea"/>
              </a:rPr>
              <a:t>2015</a:t>
            </a:r>
            <a:r>
              <a:rPr lang="zh-CN" altLang="en-US" dirty="0">
                <a:solidFill>
                  <a:schemeClr val="bg2">
                    <a:lumMod val="25000"/>
                  </a:schemeClr>
                </a:solidFill>
                <a:latin typeface="+mj-ea"/>
                <a:ea typeface="+mj-ea"/>
              </a:rPr>
              <a:t>年</a:t>
            </a:r>
            <a:r>
              <a:rPr lang="en-US" altLang="zh-CN" dirty="0">
                <a:solidFill>
                  <a:schemeClr val="bg2">
                    <a:lumMod val="25000"/>
                  </a:schemeClr>
                </a:solidFill>
                <a:latin typeface="+mj-ea"/>
                <a:ea typeface="+mj-ea"/>
              </a:rPr>
              <a:t>10</a:t>
            </a:r>
            <a:r>
              <a:rPr lang="zh-CN" altLang="en-US" dirty="0">
                <a:solidFill>
                  <a:schemeClr val="bg2">
                    <a:lumMod val="25000"/>
                  </a:schemeClr>
                </a:solidFill>
                <a:latin typeface="+mj-ea"/>
                <a:ea typeface="+mj-ea"/>
              </a:rPr>
              <a:t>月，</a:t>
            </a:r>
            <a:r>
              <a:rPr lang="en-US" altLang="zh-CN" dirty="0" err="1" smtClean="0">
                <a:solidFill>
                  <a:schemeClr val="bg2">
                    <a:lumMod val="25000"/>
                  </a:schemeClr>
                </a:solidFill>
                <a:latin typeface="+mj-ea"/>
                <a:ea typeface="+mj-ea"/>
              </a:rPr>
              <a:t>papi</a:t>
            </a:r>
            <a:r>
              <a:rPr lang="zh-TW" altLang="en-US" dirty="0" smtClean="0">
                <a:solidFill>
                  <a:schemeClr val="bg2">
                    <a:lumMod val="25000"/>
                  </a:schemeClr>
                </a:solidFill>
                <a:latin typeface="+mj-ea"/>
                <a:ea typeface="+mj-ea"/>
              </a:rPr>
              <a:t>醬開始在網上上傳原創短視頻 。</a:t>
            </a:r>
            <a:endParaRPr lang="en-US" altLang="zh-TW" dirty="0" smtClean="0">
              <a:solidFill>
                <a:schemeClr val="bg2">
                  <a:lumMod val="25000"/>
                </a:schemeClr>
              </a:solidFill>
              <a:latin typeface="+mj-ea"/>
              <a:ea typeface="+mj-ea"/>
            </a:endParaRPr>
          </a:p>
          <a:p>
            <a:pPr marL="265113" indent="-265113">
              <a:lnSpc>
                <a:spcPts val="2200"/>
              </a:lnSpc>
              <a:spcAft>
                <a:spcPts val="600"/>
              </a:spcAft>
              <a:buSzPct val="80000"/>
              <a:buFont typeface="Wingdings" pitchFamily="2" charset="2"/>
              <a:buChar char="l"/>
            </a:pPr>
            <a:r>
              <a:rPr lang="en-US" altLang="zh-CN" dirty="0" smtClean="0">
                <a:solidFill>
                  <a:schemeClr val="bg2">
                    <a:lumMod val="25000"/>
                  </a:schemeClr>
                </a:solidFill>
                <a:latin typeface="+mj-ea"/>
                <a:ea typeface="+mj-ea"/>
              </a:rPr>
              <a:t>2016</a:t>
            </a:r>
            <a:r>
              <a:rPr lang="zh-CN" altLang="en-US" dirty="0">
                <a:solidFill>
                  <a:schemeClr val="bg2">
                    <a:lumMod val="25000"/>
                  </a:schemeClr>
                </a:solidFill>
                <a:latin typeface="+mj-ea"/>
                <a:ea typeface="+mj-ea"/>
              </a:rPr>
              <a:t>年</a:t>
            </a:r>
            <a:r>
              <a:rPr lang="en-US" altLang="zh-CN" dirty="0" smtClean="0">
                <a:solidFill>
                  <a:schemeClr val="bg2">
                    <a:lumMod val="25000"/>
                  </a:schemeClr>
                </a:solidFill>
                <a:latin typeface="+mj-ea"/>
                <a:ea typeface="+mj-ea"/>
              </a:rPr>
              <a:t>2</a:t>
            </a:r>
            <a:r>
              <a:rPr lang="zh-TW" altLang="en-US" dirty="0" smtClean="0">
                <a:solidFill>
                  <a:schemeClr val="bg2">
                    <a:lumMod val="25000"/>
                  </a:schemeClr>
                </a:solidFill>
                <a:latin typeface="+mj-ea"/>
                <a:ea typeface="+mj-ea"/>
              </a:rPr>
              <a:t>月份憑藉變音器發佈原創短視頻內容而走紅。</a:t>
            </a:r>
            <a:endParaRPr lang="en-US" altLang="zh-TW" dirty="0" smtClean="0">
              <a:solidFill>
                <a:schemeClr val="bg2">
                  <a:lumMod val="25000"/>
                </a:schemeClr>
              </a:solidFill>
              <a:latin typeface="+mj-ea"/>
              <a:ea typeface="+mj-ea"/>
            </a:endParaRPr>
          </a:p>
          <a:p>
            <a:pPr marL="265113" indent="-265113">
              <a:lnSpc>
                <a:spcPts val="2200"/>
              </a:lnSpc>
              <a:spcAft>
                <a:spcPts val="600"/>
              </a:spcAft>
              <a:buSzPct val="80000"/>
              <a:buFont typeface="Wingdings" pitchFamily="2" charset="2"/>
              <a:buChar char="l"/>
            </a:pPr>
            <a:r>
              <a:rPr lang="zh-TW" altLang="en-US" dirty="0" smtClean="0">
                <a:solidFill>
                  <a:schemeClr val="bg2">
                    <a:lumMod val="25000"/>
                  </a:schemeClr>
                </a:solidFill>
                <a:latin typeface="+mj-ea"/>
                <a:ea typeface="+mj-ea"/>
              </a:rPr>
              <a:t>微博原創視頻博主，微博粉絲</a:t>
            </a:r>
            <a:r>
              <a:rPr lang="en-US" altLang="zh-TW" dirty="0" smtClean="0">
                <a:solidFill>
                  <a:schemeClr val="bg2">
                    <a:lumMod val="25000"/>
                  </a:schemeClr>
                </a:solidFill>
                <a:latin typeface="+mj-ea"/>
                <a:ea typeface="+mj-ea"/>
              </a:rPr>
              <a:t>17,879,899</a:t>
            </a:r>
            <a:r>
              <a:rPr lang="zh-TW" altLang="en-US" dirty="0" smtClean="0">
                <a:solidFill>
                  <a:schemeClr val="bg2">
                    <a:lumMod val="25000"/>
                  </a:schemeClr>
                </a:solidFill>
                <a:latin typeface="+mj-ea"/>
                <a:ea typeface="+mj-ea"/>
              </a:rPr>
              <a:t>人</a:t>
            </a:r>
            <a:endParaRPr lang="en-US" altLang="zh-TW" dirty="0" smtClean="0">
              <a:solidFill>
                <a:schemeClr val="bg2">
                  <a:lumMod val="25000"/>
                </a:schemeClr>
              </a:solidFill>
              <a:latin typeface="+mj-ea"/>
              <a:ea typeface="+mj-ea"/>
            </a:endParaRPr>
          </a:p>
        </p:txBody>
      </p:sp>
      <p:pic>
        <p:nvPicPr>
          <p:cNvPr id="1026" name="Picture 2">
            <a:hlinkClick r:id="rId3"/>
          </p:cNvPr>
          <p:cNvPicPr>
            <a:picLocks noChangeAspect="1" noChangeArrowheads="1"/>
          </p:cNvPicPr>
          <p:nvPr/>
        </p:nvPicPr>
        <p:blipFill>
          <a:blip r:embed="rId4" cstate="print"/>
          <a:srcRect/>
          <a:stretch>
            <a:fillRect/>
          </a:stretch>
        </p:blipFill>
        <p:spPr bwMode="auto">
          <a:xfrm>
            <a:off x="1022496" y="1628800"/>
            <a:ext cx="4125568"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200" dirty="0" smtClean="0"/>
              <a:t>再看一個視頻</a:t>
            </a:r>
            <a:endParaRPr lang="zh-TW" altLang="en-US" sz="3200" dirty="0"/>
          </a:p>
        </p:txBody>
      </p:sp>
      <p:pic>
        <p:nvPicPr>
          <p:cNvPr id="1026" name="Picture 2" descr="http://s6.gigacircle.com/media/s6_53b4e7daebad1.jpg">
            <a:hlinkClick r:id="rId2"/>
          </p:cNvPr>
          <p:cNvPicPr>
            <a:picLocks noChangeAspect="1" noChangeArrowheads="1"/>
          </p:cNvPicPr>
          <p:nvPr/>
        </p:nvPicPr>
        <p:blipFill>
          <a:blip r:embed="rId3" cstate="print"/>
          <a:srcRect t="4200" r="776"/>
          <a:stretch>
            <a:fillRect/>
          </a:stretch>
        </p:blipFill>
        <p:spPr bwMode="auto">
          <a:xfrm>
            <a:off x="2411760" y="2276872"/>
            <a:ext cx="4536504" cy="328498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01752" y="260648"/>
            <a:ext cx="8686800" cy="841248"/>
          </a:xfrm>
        </p:spPr>
        <p:txBody>
          <a:bodyPr/>
          <a:lstStyle/>
          <a:p>
            <a:pPr>
              <a:lnSpc>
                <a:spcPts val="3000"/>
              </a:lnSpc>
            </a:pPr>
            <a:r>
              <a:rPr lang="zh-TW" altLang="en-US" sz="3200" dirty="0" smtClean="0"/>
              <a:t>內容創作網紅</a:t>
            </a:r>
            <a:r>
              <a:rPr lang="en-US" altLang="zh-TW" sz="3200" dirty="0" smtClean="0"/>
              <a:t>--</a:t>
            </a:r>
            <a:r>
              <a:rPr lang="zh-TW" altLang="en-US" sz="3200" dirty="0" smtClean="0"/>
              <a:t>谷阿莫</a:t>
            </a:r>
            <a:r>
              <a:rPr lang="en-US" altLang="zh-TW" sz="3200" dirty="0" smtClean="0"/>
              <a:t/>
            </a:r>
            <a:br>
              <a:rPr lang="en-US" altLang="zh-TW" sz="3200" dirty="0" smtClean="0"/>
            </a:br>
            <a:r>
              <a:rPr lang="en-US" altLang="zh-TW" sz="3200" dirty="0" smtClean="0"/>
              <a:t>              </a:t>
            </a:r>
            <a:r>
              <a:rPr lang="zh-TW" altLang="en-US" sz="2400" dirty="0" smtClean="0"/>
              <a:t>愛講電影故事的台灣男孩</a:t>
            </a:r>
            <a:endParaRPr lang="zh-TW" altLang="en-US" sz="2400" dirty="0"/>
          </a:p>
        </p:txBody>
      </p:sp>
      <p:pic>
        <p:nvPicPr>
          <p:cNvPr id="38914" name="Picture 2"/>
          <p:cNvPicPr>
            <a:picLocks noChangeAspect="1" noChangeArrowheads="1"/>
          </p:cNvPicPr>
          <p:nvPr/>
        </p:nvPicPr>
        <p:blipFill>
          <a:blip r:embed="rId2" cstate="print"/>
          <a:srcRect l="3819" t="8369" r="17894" b="34241"/>
          <a:stretch>
            <a:fillRect/>
          </a:stretch>
        </p:blipFill>
        <p:spPr bwMode="auto">
          <a:xfrm>
            <a:off x="755576" y="1474247"/>
            <a:ext cx="4006946" cy="4691057"/>
          </a:xfrm>
          <a:prstGeom prst="rect">
            <a:avLst/>
          </a:prstGeom>
          <a:noFill/>
          <a:ln w="9525">
            <a:noFill/>
            <a:miter lim="800000"/>
            <a:headEnd/>
            <a:tailEnd/>
          </a:ln>
        </p:spPr>
      </p:pic>
      <p:sp>
        <p:nvSpPr>
          <p:cNvPr id="4" name="文字方塊 3"/>
          <p:cNvSpPr txBox="1"/>
          <p:nvPr/>
        </p:nvSpPr>
        <p:spPr>
          <a:xfrm>
            <a:off x="5004048" y="1988840"/>
            <a:ext cx="3096344" cy="4478149"/>
          </a:xfrm>
          <a:prstGeom prst="rect">
            <a:avLst/>
          </a:prstGeom>
          <a:noFill/>
        </p:spPr>
        <p:txBody>
          <a:bodyPr wrap="square" rtlCol="0">
            <a:spAutoFit/>
          </a:bodyPr>
          <a:lstStyle/>
          <a:p>
            <a:pPr marL="265113" indent="-265113">
              <a:lnSpc>
                <a:spcPts val="2200"/>
              </a:lnSpc>
              <a:spcAft>
                <a:spcPts val="600"/>
              </a:spcAft>
              <a:buSzPct val="80000"/>
              <a:buFont typeface="Wingdings" pitchFamily="2" charset="2"/>
              <a:buChar char="l"/>
            </a:pPr>
            <a:r>
              <a:rPr lang="zh-TW" altLang="en-US" dirty="0" smtClean="0">
                <a:solidFill>
                  <a:schemeClr val="bg2">
                    <a:lumMod val="25000"/>
                  </a:schemeClr>
                </a:solidFill>
                <a:latin typeface="微軟正黑體" pitchFamily="34" charset="-120"/>
                <a:ea typeface="微軟正黑體" pitchFamily="34" charset="-120"/>
              </a:rPr>
              <a:t>谷阿莫，喜歡通過簡單精闢幽默的語言，把幾個小時的電影高度濃縮成幾分鐘的短片。如“三分鐘看完</a:t>
            </a:r>
            <a:r>
              <a:rPr lang="en-US" altLang="zh-CN" dirty="0" smtClean="0">
                <a:solidFill>
                  <a:schemeClr val="bg2">
                    <a:lumMod val="25000"/>
                  </a:schemeClr>
                </a:solidFill>
                <a:latin typeface="微軟正黑體" pitchFamily="34" charset="-120"/>
                <a:ea typeface="微軟正黑體" pitchFamily="34" charset="-120"/>
              </a:rPr>
              <a:t>《</a:t>
            </a:r>
            <a:r>
              <a:rPr lang="zh-CN" altLang="en-US" dirty="0" smtClean="0">
                <a:solidFill>
                  <a:schemeClr val="bg2">
                    <a:lumMod val="25000"/>
                  </a:schemeClr>
                </a:solidFill>
                <a:latin typeface="微軟正黑體" pitchFamily="34" charset="-120"/>
                <a:ea typeface="微軟正黑體" pitchFamily="34" charset="-120"/>
              </a:rPr>
              <a:t>鳥人</a:t>
            </a:r>
            <a:r>
              <a:rPr lang="en-US" altLang="zh-CN" dirty="0" smtClean="0">
                <a:solidFill>
                  <a:schemeClr val="bg2">
                    <a:lumMod val="25000"/>
                  </a:schemeClr>
                </a:solidFill>
                <a:latin typeface="微軟正黑體" pitchFamily="34" charset="-120"/>
                <a:ea typeface="微軟正黑體" pitchFamily="34" charset="-120"/>
              </a:rPr>
              <a:t>》”</a:t>
            </a:r>
            <a:r>
              <a:rPr lang="zh-TW" altLang="en-US" dirty="0" smtClean="0">
                <a:solidFill>
                  <a:schemeClr val="bg2">
                    <a:lumMod val="25000"/>
                  </a:schemeClr>
                </a:solidFill>
                <a:latin typeface="微軟正黑體" pitchFamily="34" charset="-120"/>
                <a:ea typeface="微軟正黑體" pitchFamily="34" charset="-120"/>
              </a:rPr>
              <a:t>，以及“兩分半鐘看完</a:t>
            </a:r>
            <a:r>
              <a:rPr lang="en-US" altLang="zh-CN" dirty="0" smtClean="0">
                <a:solidFill>
                  <a:schemeClr val="bg2">
                    <a:lumMod val="25000"/>
                  </a:schemeClr>
                </a:solidFill>
                <a:latin typeface="微軟正黑體" pitchFamily="34" charset="-120"/>
                <a:ea typeface="微軟正黑體" pitchFamily="34" charset="-120"/>
              </a:rPr>
              <a:t>《</a:t>
            </a:r>
            <a:r>
              <a:rPr lang="zh-CN" altLang="en-US" dirty="0" smtClean="0">
                <a:solidFill>
                  <a:schemeClr val="bg2">
                    <a:lumMod val="25000"/>
                  </a:schemeClr>
                </a:solidFill>
                <a:latin typeface="微軟正黑體" pitchFamily="34" charset="-120"/>
                <a:ea typeface="微軟正黑體" pitchFamily="34" charset="-120"/>
              </a:rPr>
              <a:t>五十度灰</a:t>
            </a:r>
            <a:r>
              <a:rPr lang="en-US" altLang="zh-CN" dirty="0" smtClean="0">
                <a:solidFill>
                  <a:schemeClr val="bg2">
                    <a:lumMod val="25000"/>
                  </a:schemeClr>
                </a:solidFill>
                <a:latin typeface="微軟正黑體" pitchFamily="34" charset="-120"/>
                <a:ea typeface="微軟正黑體" pitchFamily="34" charset="-120"/>
              </a:rPr>
              <a:t>》”</a:t>
            </a:r>
            <a:r>
              <a:rPr lang="zh-TW" altLang="en-US" dirty="0" smtClean="0">
                <a:solidFill>
                  <a:schemeClr val="bg2">
                    <a:lumMod val="25000"/>
                  </a:schemeClr>
                </a:solidFill>
                <a:latin typeface="微軟正黑體" pitchFamily="34" charset="-120"/>
                <a:ea typeface="微軟正黑體" pitchFamily="34" charset="-120"/>
              </a:rPr>
              <a:t>等，幾天內累計播放超過</a:t>
            </a:r>
            <a:r>
              <a:rPr lang="en-US" altLang="zh-CN" dirty="0" smtClean="0">
                <a:solidFill>
                  <a:schemeClr val="bg2">
                    <a:lumMod val="25000"/>
                  </a:schemeClr>
                </a:solidFill>
                <a:latin typeface="微軟正黑體" pitchFamily="34" charset="-120"/>
                <a:ea typeface="微軟正黑體" pitchFamily="34" charset="-120"/>
              </a:rPr>
              <a:t>400</a:t>
            </a:r>
            <a:r>
              <a:rPr lang="zh-TW" altLang="en-US" dirty="0" smtClean="0">
                <a:solidFill>
                  <a:schemeClr val="bg2">
                    <a:lumMod val="25000"/>
                  </a:schemeClr>
                </a:solidFill>
                <a:latin typeface="微軟正黑體" pitchFamily="34" charset="-120"/>
                <a:ea typeface="微軟正黑體" pitchFamily="34" charset="-120"/>
              </a:rPr>
              <a:t>萬次</a:t>
            </a:r>
            <a:r>
              <a:rPr lang="zh-CN" altLang="en-US" dirty="0" smtClean="0">
                <a:solidFill>
                  <a:schemeClr val="bg2">
                    <a:lumMod val="25000"/>
                  </a:schemeClr>
                </a:solidFill>
                <a:latin typeface="微軟正黑體" pitchFamily="34" charset="-120"/>
                <a:ea typeface="微軟正黑體" pitchFamily="34" charset="-120"/>
              </a:rPr>
              <a:t>。</a:t>
            </a:r>
          </a:p>
          <a:p>
            <a:pPr marL="265113" indent="-265113">
              <a:lnSpc>
                <a:spcPts val="2200"/>
              </a:lnSpc>
              <a:spcAft>
                <a:spcPts val="600"/>
              </a:spcAft>
              <a:buSzPct val="80000"/>
              <a:buFont typeface="Wingdings" pitchFamily="2" charset="2"/>
              <a:buChar char="l"/>
            </a:pPr>
            <a:r>
              <a:rPr lang="en-US" altLang="zh-CN" dirty="0" smtClean="0">
                <a:solidFill>
                  <a:schemeClr val="bg2">
                    <a:lumMod val="25000"/>
                  </a:schemeClr>
                </a:solidFill>
                <a:latin typeface="微軟正黑體" pitchFamily="34" charset="-120"/>
                <a:ea typeface="微軟正黑體" pitchFamily="34" charset="-120"/>
              </a:rPr>
              <a:t>2016</a:t>
            </a:r>
            <a:r>
              <a:rPr lang="zh-CN" altLang="en-US" dirty="0" smtClean="0">
                <a:solidFill>
                  <a:schemeClr val="bg2">
                    <a:lumMod val="25000"/>
                  </a:schemeClr>
                </a:solidFill>
                <a:latin typeface="微軟正黑體" pitchFamily="34" charset="-120"/>
                <a:ea typeface="微軟正黑體" pitchFamily="34" charset="-120"/>
              </a:rPr>
              <a:t>年</a:t>
            </a:r>
            <a:r>
              <a:rPr lang="en-US" altLang="zh-CN" dirty="0" smtClean="0">
                <a:solidFill>
                  <a:schemeClr val="bg2">
                    <a:lumMod val="25000"/>
                  </a:schemeClr>
                </a:solidFill>
                <a:latin typeface="微軟正黑體" pitchFamily="34" charset="-120"/>
                <a:ea typeface="微軟正黑體" pitchFamily="34" charset="-120"/>
              </a:rPr>
              <a:t>3</a:t>
            </a:r>
            <a:r>
              <a:rPr lang="zh-CN" altLang="en-US" dirty="0" smtClean="0">
                <a:solidFill>
                  <a:schemeClr val="bg2">
                    <a:lumMod val="25000"/>
                  </a:schemeClr>
                </a:solidFill>
                <a:latin typeface="微軟正黑體" pitchFamily="34" charset="-120"/>
                <a:ea typeface="微軟正黑體" pitchFamily="34" charset="-120"/>
              </a:rPr>
              <a:t>月</a:t>
            </a:r>
            <a:r>
              <a:rPr lang="en-US" altLang="zh-CN" dirty="0" smtClean="0">
                <a:solidFill>
                  <a:schemeClr val="bg2">
                    <a:lumMod val="25000"/>
                  </a:schemeClr>
                </a:solidFill>
                <a:latin typeface="微軟正黑體" pitchFamily="34" charset="-120"/>
                <a:ea typeface="微軟正黑體" pitchFamily="34" charset="-120"/>
              </a:rPr>
              <a:t>8</a:t>
            </a:r>
            <a:r>
              <a:rPr lang="zh-CN" altLang="en-US" dirty="0" smtClean="0">
                <a:solidFill>
                  <a:schemeClr val="bg2">
                    <a:lumMod val="25000"/>
                  </a:schemeClr>
                </a:solidFill>
                <a:latin typeface="微軟正黑體" pitchFamily="34" charset="-120"/>
                <a:ea typeface="微軟正黑體" pitchFamily="34" charset="-120"/>
              </a:rPr>
              <a:t>日在</a:t>
            </a:r>
            <a:r>
              <a:rPr lang="en-US" altLang="zh-CN" dirty="0" smtClean="0">
                <a:solidFill>
                  <a:schemeClr val="bg2">
                    <a:lumMod val="25000"/>
                  </a:schemeClr>
                </a:solidFill>
                <a:latin typeface="微軟正黑體" pitchFamily="34" charset="-120"/>
                <a:ea typeface="微軟正黑體" pitchFamily="34" charset="-120"/>
              </a:rPr>
              <a:t>2015</a:t>
            </a:r>
            <a:r>
              <a:rPr lang="zh-TW" altLang="en-US" dirty="0" smtClean="0">
                <a:solidFill>
                  <a:schemeClr val="bg2">
                    <a:lumMod val="25000"/>
                  </a:schemeClr>
                </a:solidFill>
                <a:latin typeface="微軟正黑體" pitchFamily="34" charset="-120"/>
                <a:ea typeface="微軟正黑體" pitchFamily="34" charset="-120"/>
              </a:rPr>
              <a:t>年中國網紅排行榜</a:t>
            </a:r>
            <a:r>
              <a:rPr lang="zh-CN" altLang="en-US" dirty="0" smtClean="0">
                <a:solidFill>
                  <a:schemeClr val="bg2">
                    <a:lumMod val="25000"/>
                  </a:schemeClr>
                </a:solidFill>
                <a:latin typeface="微軟正黑體" pitchFamily="34" charset="-120"/>
                <a:ea typeface="微軟正黑體" pitchFamily="34" charset="-120"/>
              </a:rPr>
              <a:t>中排名第</a:t>
            </a:r>
            <a:r>
              <a:rPr lang="en-US" altLang="zh-CN" dirty="0" smtClean="0">
                <a:solidFill>
                  <a:schemeClr val="bg2">
                    <a:lumMod val="25000"/>
                  </a:schemeClr>
                </a:solidFill>
                <a:latin typeface="微軟正黑體" pitchFamily="34" charset="-120"/>
                <a:ea typeface="微軟正黑體" pitchFamily="34" charset="-120"/>
              </a:rPr>
              <a:t>23</a:t>
            </a:r>
            <a:r>
              <a:rPr lang="zh-CN" altLang="en-US" dirty="0" smtClean="0">
                <a:solidFill>
                  <a:schemeClr val="bg2">
                    <a:lumMod val="25000"/>
                  </a:schemeClr>
                </a:solidFill>
                <a:latin typeface="微軟正黑體" pitchFamily="34" charset="-120"/>
                <a:ea typeface="微軟正黑體" pitchFamily="34" charset="-120"/>
              </a:rPr>
              <a:t>名。</a:t>
            </a:r>
            <a:endParaRPr lang="en-US" altLang="zh-CN" dirty="0" smtClean="0">
              <a:solidFill>
                <a:schemeClr val="bg2">
                  <a:lumMod val="25000"/>
                </a:schemeClr>
              </a:solidFill>
              <a:latin typeface="微軟正黑體" pitchFamily="34" charset="-120"/>
              <a:ea typeface="微軟正黑體" pitchFamily="34" charset="-120"/>
            </a:endParaRPr>
          </a:p>
          <a:p>
            <a:pPr marL="265113" indent="-265113">
              <a:lnSpc>
                <a:spcPts val="2200"/>
              </a:lnSpc>
              <a:spcAft>
                <a:spcPts val="600"/>
              </a:spcAft>
              <a:buSzPct val="80000"/>
              <a:buFont typeface="Wingdings" pitchFamily="2" charset="2"/>
              <a:buChar char="l"/>
            </a:pPr>
            <a:r>
              <a:rPr lang="zh-CN" altLang="en-US" dirty="0" smtClean="0">
                <a:solidFill>
                  <a:schemeClr val="bg2">
                    <a:lumMod val="25000"/>
                  </a:schemeClr>
                </a:solidFill>
                <a:latin typeface="微軟正黑體" pitchFamily="34" charset="-120"/>
                <a:ea typeface="微軟正黑體" pitchFamily="34" charset="-120"/>
              </a:rPr>
              <a:t>“</a:t>
            </a:r>
            <a:r>
              <a:rPr lang="en-US" altLang="zh-CN" dirty="0" smtClean="0">
                <a:solidFill>
                  <a:schemeClr val="bg2">
                    <a:lumMod val="25000"/>
                  </a:schemeClr>
                </a:solidFill>
                <a:latin typeface="微軟正黑體" pitchFamily="34" charset="-120"/>
                <a:ea typeface="微軟正黑體" pitchFamily="34" charset="-120"/>
              </a:rPr>
              <a:t>X</a:t>
            </a:r>
            <a:r>
              <a:rPr lang="zh-TW" altLang="en-US" dirty="0" smtClean="0">
                <a:solidFill>
                  <a:schemeClr val="bg2">
                    <a:lumMod val="25000"/>
                  </a:schemeClr>
                </a:solidFill>
                <a:latin typeface="微軟正黑體" pitchFamily="34" charset="-120"/>
                <a:ea typeface="微軟正黑體" pitchFamily="34" charset="-120"/>
              </a:rPr>
              <a:t>分鐘帶你看完電影”系列原創者，微博簽約自媒體。微博粉絲有</a:t>
            </a:r>
            <a:r>
              <a:rPr lang="en-US" altLang="zh-TW" dirty="0" smtClean="0">
                <a:solidFill>
                  <a:schemeClr val="bg2">
                    <a:lumMod val="25000"/>
                  </a:schemeClr>
                </a:solidFill>
                <a:latin typeface="微軟正黑體" pitchFamily="34" charset="-120"/>
                <a:ea typeface="微軟正黑體" pitchFamily="34" charset="-120"/>
              </a:rPr>
              <a:t>3,778,463</a:t>
            </a:r>
            <a:r>
              <a:rPr lang="zh-TW" altLang="en-US" dirty="0" smtClean="0">
                <a:solidFill>
                  <a:schemeClr val="bg2">
                    <a:lumMod val="25000"/>
                  </a:schemeClr>
                </a:solidFill>
                <a:latin typeface="微軟正黑體" pitchFamily="34" charset="-120"/>
                <a:ea typeface="微軟正黑體" pitchFamily="34" charset="-120"/>
              </a:rPr>
              <a:t>人</a:t>
            </a:r>
            <a:endParaRPr lang="zh-CN" altLang="en-US" dirty="0" smtClean="0">
              <a:solidFill>
                <a:schemeClr val="bg2">
                  <a:lumMod val="2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旅程">
  <a:themeElements>
    <a:clrScheme name="旅程">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行雲流水">
      <a:majorFont>
        <a:latin typeface="Cambria"/>
        <a:ea typeface=""/>
        <a:cs typeface=""/>
        <a:font script="Jpan" typeface="ＭＳ Ｐゴシック"/>
        <a:font script="Hang" typeface="맑은 고딕"/>
        <a:font script="Hans" typeface="华文行楷"/>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libri"/>
        <a:ea typeface=""/>
        <a:cs typeface=""/>
        <a:font script="Jpan" typeface="ＭＳ Ｐ明朝"/>
        <a:font script="Hang" typeface="HY견명조"/>
        <a:font script="Hans" typeface="华文行楷"/>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旅程">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3214</TotalTime>
  <Words>3215</Words>
  <Application>Microsoft Office PowerPoint</Application>
  <PresentationFormat>如螢幕大小 (4:3)</PresentationFormat>
  <Paragraphs>166</Paragraphs>
  <Slides>48</Slides>
  <Notes>7</Notes>
  <HiddenSlides>0</HiddenSlides>
  <MMClips>0</MMClips>
  <ScaleCrop>false</ScaleCrop>
  <HeadingPairs>
    <vt:vector size="4" baseType="variant">
      <vt:variant>
        <vt:lpstr>佈景主題</vt:lpstr>
      </vt:variant>
      <vt:variant>
        <vt:i4>1</vt:i4>
      </vt:variant>
      <vt:variant>
        <vt:lpstr>投影片標題</vt:lpstr>
      </vt:variant>
      <vt:variant>
        <vt:i4>48</vt:i4>
      </vt:variant>
    </vt:vector>
  </HeadingPairs>
  <TitlesOfParts>
    <vt:vector size="49" baseType="lpstr">
      <vt:lpstr>旅程</vt:lpstr>
      <vt:lpstr>       「網紅經濟」觀察報告</vt:lpstr>
      <vt:lpstr>報告人:楊金娣 Cindy Yang</vt:lpstr>
      <vt:lpstr>大綱</vt:lpstr>
      <vt:lpstr>1. 何謂“網紅”</vt:lpstr>
      <vt:lpstr>2. “網紅”的產生途徑</vt:lpstr>
      <vt:lpstr>讓我們來看一個視頻</vt:lpstr>
      <vt:lpstr>內容創作網紅--Papi醬            一個集美貌與才華於一身的女子</vt:lpstr>
      <vt:lpstr>再看一個視頻</vt:lpstr>
      <vt:lpstr>內容創作網紅--谷阿莫               愛講電影故事的台灣男孩</vt:lpstr>
      <vt:lpstr>新聞事件網紅—2105第一網紅王思聰</vt:lpstr>
      <vt:lpstr>自媒體</vt:lpstr>
      <vt:lpstr>投影片 12</vt:lpstr>
      <vt:lpstr>投影片 13</vt:lpstr>
      <vt:lpstr>直播</vt:lpstr>
      <vt:lpstr>投影片 15</vt:lpstr>
      <vt:lpstr>投影片 16</vt:lpstr>
      <vt:lpstr>3.“網紅”如何產生經濟效益?</vt:lpstr>
      <vt:lpstr>投影片 18</vt:lpstr>
      <vt:lpstr>投影片 19</vt:lpstr>
      <vt:lpstr>投影片 20</vt:lpstr>
      <vt:lpstr>投影片 21</vt:lpstr>
      <vt:lpstr>投影片 22</vt:lpstr>
      <vt:lpstr>      例:映客—鑽石</vt:lpstr>
      <vt:lpstr>4. ”網紅經濟”的產業結構</vt:lpstr>
      <vt:lpstr>網紅製造流水線--中國青年網的一則報導</vt:lpstr>
      <vt:lpstr>投影片 26</vt:lpstr>
      <vt:lpstr>投影片 27</vt:lpstr>
      <vt:lpstr>投影片 28</vt:lpstr>
      <vt:lpstr>投影片 29</vt:lpstr>
      <vt:lpstr>投影片 30</vt:lpstr>
      <vt:lpstr>投影片 31</vt:lpstr>
      <vt:lpstr>投影片 32</vt:lpstr>
      <vt:lpstr>投影片 33</vt:lpstr>
      <vt:lpstr>投影片 34</vt:lpstr>
      <vt:lpstr>投影片 35</vt:lpstr>
      <vt:lpstr>投影片 36</vt:lpstr>
      <vt:lpstr>投影片 37</vt:lpstr>
      <vt:lpstr>投影片 38</vt:lpstr>
      <vt:lpstr>投影片 39</vt:lpstr>
      <vt:lpstr>投影片 40</vt:lpstr>
      <vt:lpstr>投影片 41</vt:lpstr>
      <vt:lpstr>投影片 42</vt:lpstr>
      <vt:lpstr>投影片 43</vt:lpstr>
      <vt:lpstr>投影片 44</vt:lpstr>
      <vt:lpstr>投影片 45</vt:lpstr>
      <vt:lpstr>投影片 46</vt:lpstr>
      <vt:lpstr>投影片 47</vt:lpstr>
      <vt:lpstr>投影片 48</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「網紅經濟」</dc:title>
  <dc:creator>Cindy Yang</dc:creator>
  <cp:lastModifiedBy>Cindy Yang</cp:lastModifiedBy>
  <cp:revision>293</cp:revision>
  <dcterms:created xsi:type="dcterms:W3CDTF">2016-07-15T14:18:04Z</dcterms:created>
  <dcterms:modified xsi:type="dcterms:W3CDTF">2016-08-02T15:56:43Z</dcterms:modified>
</cp:coreProperties>
</file>