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73" r:id="rId2"/>
    <p:sldMasterId id="2147483949" r:id="rId3"/>
  </p:sldMasterIdLst>
  <p:notesMasterIdLst>
    <p:notesMasterId r:id="rId9"/>
  </p:notesMasterIdLst>
  <p:handoutMasterIdLst>
    <p:handoutMasterId r:id="rId10"/>
  </p:handoutMasterIdLst>
  <p:sldIdLst>
    <p:sldId id="256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758" autoAdjust="0"/>
  </p:normalViewPr>
  <p:slideViewPr>
    <p:cSldViewPr>
      <p:cViewPr varScale="1">
        <p:scale>
          <a:sx n="71" d="100"/>
          <a:sy n="71" d="100"/>
        </p:scale>
        <p:origin x="-20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303B-BF5F-48F3-A72C-A7A0713EE03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71168-C82A-4FF5-B758-B80C3ECB0F7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073F2-271F-4F39-8E28-AC66B966E20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E4084-78C4-48C5-B734-82AC65F5A90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前言</a:t>
            </a:r>
            <a:r>
              <a:rPr lang="en-US" altLang="zh-TW" dirty="0" smtClean="0"/>
              <a:t>: </a:t>
            </a:r>
            <a:r>
              <a:rPr lang="zh-TW" altLang="en-US" dirty="0" smtClean="0"/>
              <a:t>由於見到太多例子</a:t>
            </a:r>
            <a:r>
              <a:rPr lang="en-US" altLang="zh-TW" dirty="0" smtClean="0"/>
              <a:t>, </a:t>
            </a:r>
            <a:r>
              <a:rPr lang="zh-TW" altLang="en-US" dirty="0" smtClean="0"/>
              <a:t>不自認為可以例外</a:t>
            </a:r>
            <a:r>
              <a:rPr lang="en-US" altLang="zh-TW" dirty="0" smtClean="0"/>
              <a:t>, </a:t>
            </a:r>
            <a:r>
              <a:rPr lang="zh-TW" altLang="en-US" dirty="0" smtClean="0"/>
              <a:t>然而有太多方法可以延緩</a:t>
            </a:r>
            <a:r>
              <a:rPr lang="en-US" altLang="zh-TW" dirty="0" smtClean="0"/>
              <a:t>. </a:t>
            </a:r>
            <a:r>
              <a:rPr lang="zh-TW" altLang="en-US" dirty="0" smtClean="0"/>
              <a:t>今天新聞：一位男子因父親尿失禁，當街予父親六下巴掌，這位兒子衝動時想的對象不是父親，而是尿失禁老人；</a:t>
            </a:r>
            <a:r>
              <a:rPr lang="zh-TW" altLang="en-US" baseline="0" dirty="0" smtClean="0"/>
              <a:t>自己讀小學時約</a:t>
            </a:r>
            <a:r>
              <a:rPr lang="en-US" altLang="zh-TW" baseline="0" dirty="0" smtClean="0"/>
              <a:t>11</a:t>
            </a:r>
            <a:r>
              <a:rPr lang="zh-TW" altLang="en-US" baseline="0" dirty="0" smtClean="0"/>
              <a:t>歲時，外祖父</a:t>
            </a:r>
            <a:r>
              <a:rPr lang="zh-TW" altLang="en-US" dirty="0" smtClean="0"/>
              <a:t>由於</a:t>
            </a:r>
            <a:r>
              <a:rPr lang="zh-TW" altLang="en-US" baseline="0" dirty="0" smtClean="0"/>
              <a:t>中風半身不遂</a:t>
            </a:r>
            <a:r>
              <a:rPr lang="zh-TW" altLang="en-US" dirty="0" smtClean="0"/>
              <a:t>，我每日扶外祖父於院子散步走</a:t>
            </a:r>
            <a:r>
              <a:rPr lang="en-US" altLang="zh-TW" dirty="0" smtClean="0"/>
              <a:t>2~300</a:t>
            </a:r>
            <a:r>
              <a:rPr lang="zh-TW" altLang="en-US" dirty="0" smtClean="0"/>
              <a:t>公尺，為外祖父念金剛經、心經、大悲咒，</a:t>
            </a:r>
            <a:r>
              <a:rPr lang="zh-TW" altLang="en-US" dirty="0" smtClean="0"/>
              <a:t>外祖父會給</a:t>
            </a:r>
            <a:r>
              <a:rPr lang="zh-TW" altLang="en-US" dirty="0" smtClean="0"/>
              <a:t>我一毛錢</a:t>
            </a:r>
            <a:r>
              <a:rPr lang="en-US" altLang="zh-TW" dirty="0" smtClean="0"/>
              <a:t>(</a:t>
            </a:r>
            <a:r>
              <a:rPr lang="zh-TW" altLang="en-US" dirty="0" smtClean="0"/>
              <a:t>可買兩口袋花生米</a:t>
            </a:r>
            <a:r>
              <a:rPr lang="en-US" altLang="zh-TW" dirty="0" smtClean="0"/>
              <a:t>) </a:t>
            </a:r>
            <a:r>
              <a:rPr lang="zh-TW" altLang="en-US" dirty="0" smtClean="0"/>
              <a:t>；我的表哥</a:t>
            </a:r>
            <a:r>
              <a:rPr lang="zh-TW" altLang="en-US" dirty="0" smtClean="0"/>
              <a:t>也是</a:t>
            </a:r>
            <a:r>
              <a:rPr lang="zh-TW" altLang="en-US" baseline="0" dirty="0" smtClean="0"/>
              <a:t>半身不遂</a:t>
            </a:r>
            <a:r>
              <a:rPr lang="zh-TW" altLang="en-US" baseline="0" dirty="0" smtClean="0"/>
              <a:t>，要表達</a:t>
            </a:r>
            <a:r>
              <a:rPr lang="zh-TW" altLang="en-US" baseline="0" dirty="0" smtClean="0"/>
              <a:t>時嘴巴一一</a:t>
            </a:r>
            <a:r>
              <a:rPr lang="zh-TW" altLang="en-US" baseline="0" dirty="0" smtClean="0"/>
              <a:t>啊啊，時俗諺</a:t>
            </a:r>
            <a:r>
              <a:rPr lang="en-US" altLang="zh-TW" baseline="0" dirty="0" smtClean="0"/>
              <a:t>“</a:t>
            </a:r>
            <a:r>
              <a:rPr lang="zh-TW" altLang="en-US" baseline="0" dirty="0" smtClean="0"/>
              <a:t>擺子愛走，啞子愛講</a:t>
            </a:r>
            <a:r>
              <a:rPr lang="en-US" altLang="zh-TW" baseline="0" dirty="0" smtClean="0"/>
              <a:t>”</a:t>
            </a:r>
            <a:r>
              <a:rPr lang="zh-TW" altLang="en-US" baseline="0" dirty="0" smtClean="0"/>
              <a:t>；我的大弟</a:t>
            </a:r>
            <a:r>
              <a:rPr lang="en-US" altLang="zh-TW" baseline="0" dirty="0" smtClean="0"/>
              <a:t>(</a:t>
            </a:r>
            <a:r>
              <a:rPr lang="zh-TW" altLang="en-US" baseline="0" dirty="0" smtClean="0"/>
              <a:t>孫立道；年齡</a:t>
            </a:r>
            <a:r>
              <a:rPr lang="zh-TW" altLang="en-US" baseline="0" dirty="0" smtClean="0"/>
              <a:t>小我三歲</a:t>
            </a:r>
            <a:r>
              <a:rPr lang="en-US" altLang="zh-TW" baseline="0" dirty="0" smtClean="0"/>
              <a:t>)</a:t>
            </a:r>
            <a:r>
              <a:rPr lang="zh-TW" altLang="en-US" baseline="0" dirty="0" smtClean="0"/>
              <a:t>小時候由於</a:t>
            </a:r>
            <a:r>
              <a:rPr lang="zh-TW" altLang="en-US" baseline="0" dirty="0" smtClean="0"/>
              <a:t>發高燒而影響腦部，當年醫藥不發達，時而抽筋影響行動，</a:t>
            </a:r>
            <a:r>
              <a:rPr lang="zh-TW" altLang="en-US" baseline="0" dirty="0" smtClean="0"/>
              <a:t>有時會於</a:t>
            </a:r>
            <a:r>
              <a:rPr lang="zh-TW" altLang="en-US" baseline="0" dirty="0" smtClean="0"/>
              <a:t>花園捉蟲後再一一放回原處，可是他又非常會轉銅錢；我當時見到旁人的痛苦，因而影響個人想法；另外由於我弟弟的情況，每當有人提親時，我都不做他想，因為弟弟將來都會在身邊，擔心太太若未能事先</a:t>
            </a:r>
            <a:r>
              <a:rPr lang="zh-TW" altLang="en-US" baseline="0" dirty="0" smtClean="0"/>
              <a:t>了解家裡情況</a:t>
            </a:r>
            <a:r>
              <a:rPr lang="zh-TW" altLang="en-US" baseline="0" dirty="0" smtClean="0"/>
              <a:t>，會造成家庭的問題</a:t>
            </a:r>
            <a:r>
              <a:rPr lang="en-US" altLang="zh-TW" baseline="0" dirty="0" smtClean="0"/>
              <a:t>.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所谓兩失為失能與失智，失能有兩大因素：中風與跌倒；我個人有兩次中風經驗，約</a:t>
            </a:r>
            <a:r>
              <a:rPr lang="en-US" altLang="zh-TW" dirty="0" smtClean="0"/>
              <a:t>10</a:t>
            </a:r>
            <a:r>
              <a:rPr lang="zh-TW" altLang="en-US" dirty="0" smtClean="0"/>
              <a:t>年前運動後返家，喝水時水由嘴旁流出，當時太太要我躺下休息，當時並未休息而即刻就醫，醫生檢查為頸動脈阻塞，因有運動致血管暢通未有併發症；</a:t>
            </a:r>
            <a:r>
              <a:rPr lang="en-US" altLang="zh-TW" dirty="0" smtClean="0"/>
              <a:t>2015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發覺喝水時水由嘴旁流出，其時即騎腳踏車至臺安醫院就診，醫生檢查為頸動脈阻塞影響半邊腦血管，醫生判斷由於騎車運動未讓問題惡化；醫生說心臟如同發動機必須要好，有問題可以處理；而腦血管極微小，若有阻塞很難治療，因此血液濃度不可過高，血栓可服藥治療分解，其原因為膽固醇高；年齡大縮張壓不可太低，</a:t>
            </a:r>
            <a:r>
              <a:rPr lang="en-US" altLang="zh-TW" dirty="0" smtClean="0"/>
              <a:t>140~150</a:t>
            </a:r>
            <a:r>
              <a:rPr lang="zh-TW" altLang="en-US" dirty="0" smtClean="0"/>
              <a:t>還好，不要刻意服用降血壓藥降到</a:t>
            </a:r>
            <a:r>
              <a:rPr lang="en-US" altLang="zh-TW" dirty="0" smtClean="0"/>
              <a:t>120</a:t>
            </a:r>
            <a:r>
              <a:rPr lang="zh-TW" altLang="en-US" dirty="0" smtClean="0"/>
              <a:t>，關鍵於維持高低壓差距</a:t>
            </a:r>
            <a:r>
              <a:rPr lang="en-US" altLang="zh-TW" dirty="0" smtClean="0"/>
              <a:t>(3~40)</a:t>
            </a:r>
            <a:r>
              <a:rPr lang="zh-TW" altLang="en-US" dirty="0" smtClean="0"/>
              <a:t>，有</a:t>
            </a:r>
            <a:r>
              <a:rPr lang="zh-TW" altLang="en-US" dirty="0" smtClean="0"/>
              <a:t>運動則中風</a:t>
            </a:r>
            <a:r>
              <a:rPr lang="zh-TW" altLang="en-US" dirty="0" smtClean="0"/>
              <a:t>機率較低，一旦發生就要留意，可能會重複發生</a:t>
            </a:r>
            <a:r>
              <a:rPr lang="en-US" altLang="zh-TW" dirty="0" smtClean="0"/>
              <a:t>.</a:t>
            </a:r>
            <a:r>
              <a:rPr lang="zh-TW" altLang="en-US" dirty="0" smtClean="0"/>
              <a:t>建議大家做詳細身體健康檢查，有問題可管理；一生未別吃補</a:t>
            </a:r>
            <a:r>
              <a:rPr lang="en-US" altLang="zh-TW" dirty="0" smtClean="0"/>
              <a:t>(</a:t>
            </a:r>
            <a:r>
              <a:rPr lang="zh-TW" altLang="en-US" dirty="0" smtClean="0"/>
              <a:t>少聽謠言</a:t>
            </a:r>
            <a:r>
              <a:rPr lang="en-US" altLang="zh-TW" dirty="0" smtClean="0"/>
              <a:t>) </a:t>
            </a:r>
            <a:r>
              <a:rPr lang="zh-TW" altLang="en-US" dirty="0" smtClean="0"/>
              <a:t>，可補充維他命，以及保持良好的新陳代謝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E4084-78C4-48C5-B734-82AC65F5A90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zh-TW" altLang="en-US" dirty="0" smtClean="0"/>
              <a:t>人的退化由</a:t>
            </a:r>
            <a:r>
              <a:rPr lang="zh-TW" altLang="en-US" dirty="0" smtClean="0"/>
              <a:t>腿部開始</a:t>
            </a:r>
            <a:r>
              <a:rPr lang="en-US" altLang="zh-TW" dirty="0" smtClean="0"/>
              <a:t>(</a:t>
            </a:r>
            <a:r>
              <a:rPr lang="zh-TW" altLang="en-US" dirty="0" smtClean="0"/>
              <a:t>大腿退化較慢，須注意小腿肌肉強度</a:t>
            </a:r>
            <a:r>
              <a:rPr lang="en-US" altLang="zh-TW" dirty="0" smtClean="0"/>
              <a:t>)</a:t>
            </a:r>
            <a:r>
              <a:rPr lang="zh-TW" altLang="en-US" dirty="0" smtClean="0"/>
              <a:t> ，</a:t>
            </a:r>
            <a:r>
              <a:rPr lang="zh-TW" altLang="en-US" dirty="0" smtClean="0"/>
              <a:t>腿要有力方能支撐身體、不易跌倒</a:t>
            </a:r>
            <a:r>
              <a:rPr lang="zh-TW" altLang="en-US" dirty="0" smtClean="0"/>
              <a:t>，腿力訓練運動</a:t>
            </a:r>
            <a:r>
              <a:rPr lang="zh-TW" altLang="en-US" dirty="0" smtClean="0"/>
              <a:t>隨時可以作，以往於辦公時</a:t>
            </a:r>
            <a:r>
              <a:rPr lang="zh-TW" altLang="en-US" dirty="0" smtClean="0"/>
              <a:t>沒事坐椅子上將</a:t>
            </a:r>
            <a:r>
              <a:rPr lang="zh-TW" altLang="en-US" dirty="0" smtClean="0"/>
              <a:t>兩</a:t>
            </a:r>
            <a:r>
              <a:rPr lang="zh-TW" altLang="en-US" dirty="0" smtClean="0"/>
              <a:t>腿用力伸直，如此持續</a:t>
            </a:r>
            <a:r>
              <a:rPr lang="zh-TW" altLang="en-US" dirty="0" smtClean="0"/>
              <a:t>數十年，現在雙腿極其</a:t>
            </a:r>
            <a:r>
              <a:rPr lang="zh-TW" altLang="en-US" dirty="0" smtClean="0"/>
              <a:t>有力；腳踝須維持靈活，分別以正、逆時鐘方向旋轉，腳踝靈活方能維持身體平衡；</a:t>
            </a:r>
            <a:r>
              <a:rPr lang="en-US" altLang="zh-TW" dirty="0" smtClean="0"/>
              <a:t>91</a:t>
            </a:r>
            <a:r>
              <a:rPr lang="zh-TW" altLang="en-US" dirty="0" smtClean="0"/>
              <a:t>歲時由於腰椎骨刺開刀，現在醫學技術進步微創手術傷口小復原快</a:t>
            </a:r>
            <a:r>
              <a:rPr lang="zh-TW" altLang="en-US" dirty="0" smtClean="0"/>
              <a:t>，現以</a:t>
            </a:r>
            <a:r>
              <a:rPr lang="zh-TW" altLang="en-US" dirty="0" smtClean="0"/>
              <a:t>拉腰方式維持</a:t>
            </a:r>
            <a:r>
              <a:rPr lang="zh-TW" altLang="en-US" dirty="0" smtClean="0"/>
              <a:t>；另於</a:t>
            </a:r>
            <a:r>
              <a:rPr lang="zh-TW" altLang="en-US" dirty="0" smtClean="0"/>
              <a:t>洗澡</a:t>
            </a:r>
            <a:r>
              <a:rPr lang="zh-TW" altLang="en-US" dirty="0" smtClean="0"/>
              <a:t>時雙手握拳</a:t>
            </a:r>
            <a:r>
              <a:rPr lang="zh-TW" altLang="en-US" dirty="0" smtClean="0"/>
              <a:t>以用手關節搓腰椎</a:t>
            </a:r>
            <a:r>
              <a:rPr lang="zh-TW" altLang="en-US" dirty="0" smtClean="0"/>
              <a:t>兩側刺激</a:t>
            </a:r>
            <a:r>
              <a:rPr lang="zh-TW" altLang="en-US" dirty="0" smtClean="0"/>
              <a:t>兩側</a:t>
            </a:r>
            <a:r>
              <a:rPr lang="zh-TW" altLang="en-US" dirty="0" smtClean="0"/>
              <a:t>神經，以及訓練兩側肌肉以加強支撐力；要</a:t>
            </a:r>
            <a:r>
              <a:rPr lang="zh-TW" altLang="en-US" dirty="0" smtClean="0"/>
              <a:t>小心頸椎</a:t>
            </a:r>
            <a:r>
              <a:rPr lang="zh-TW" altLang="en-US" dirty="0" smtClean="0"/>
              <a:t>，頸椎脆弱須保護；胸椎保養藉由</a:t>
            </a:r>
            <a:r>
              <a:rPr lang="zh-TW" altLang="en-US" dirty="0" smtClean="0"/>
              <a:t>甩手運動，關鍵在</a:t>
            </a:r>
            <a:r>
              <a:rPr lang="zh-TW" altLang="en-US" dirty="0" smtClean="0"/>
              <a:t>放鬆、 不克意、 不用力</a:t>
            </a:r>
            <a:r>
              <a:rPr lang="en-US" altLang="zh-TW" dirty="0" smtClean="0"/>
              <a:t>(</a:t>
            </a:r>
            <a:r>
              <a:rPr lang="zh-TW" altLang="en-US" dirty="0" smtClean="0"/>
              <a:t>放鬆在意念，是由心理層面來放鬆！</a:t>
            </a:r>
            <a:r>
              <a:rPr lang="en-US" altLang="zh-TW" dirty="0" smtClean="0"/>
              <a:t>)</a:t>
            </a:r>
            <a:r>
              <a:rPr lang="zh-TW" altLang="en-US" dirty="0" smtClean="0"/>
              <a:t>、雙手順其自然地擺動：如甩</a:t>
            </a:r>
            <a:r>
              <a:rPr lang="en-US" altLang="zh-TW" dirty="0" smtClean="0"/>
              <a:t>3</a:t>
            </a:r>
            <a:r>
              <a:rPr lang="zh-TW" altLang="en-US" dirty="0" smtClean="0"/>
              <a:t>下、</a:t>
            </a:r>
            <a:r>
              <a:rPr lang="en-US" altLang="zh-TW" dirty="0" smtClean="0"/>
              <a:t>(</a:t>
            </a:r>
            <a:r>
              <a:rPr lang="zh-TW" altLang="en-US" dirty="0" smtClean="0"/>
              <a:t>下蹲</a:t>
            </a:r>
            <a:r>
              <a:rPr lang="en-US" altLang="zh-TW" dirty="0" smtClean="0"/>
              <a:t>)</a:t>
            </a:r>
            <a:r>
              <a:rPr lang="zh-TW" altLang="en-US" dirty="0" smtClean="0"/>
              <a:t>甩一下，甩手時會拉起背部肌肉以及運動不隨意肌</a:t>
            </a:r>
            <a:r>
              <a:rPr lang="en-US" altLang="zh-TW" dirty="0" smtClean="0"/>
              <a:t>.</a:t>
            </a:r>
          </a:p>
          <a:p>
            <a:pPr>
              <a:buFontTx/>
              <a:buNone/>
            </a:pPr>
            <a:r>
              <a:rPr lang="zh-TW" altLang="en-US" dirty="0" smtClean="0"/>
              <a:t>立</a:t>
            </a:r>
            <a:endParaRPr lang="en-US" altLang="zh-TW" dirty="0" smtClean="0"/>
          </a:p>
          <a:p>
            <a:pPr>
              <a:buFontTx/>
              <a:buChar char="-"/>
            </a:pPr>
            <a:r>
              <a:rPr lang="zh-TW" altLang="en-US" baseline="0" dirty="0" smtClean="0"/>
              <a:t> </a:t>
            </a:r>
            <a:r>
              <a:rPr lang="zh-TW" altLang="en-US" baseline="0" dirty="0" smtClean="0"/>
              <a:t>若手</a:t>
            </a:r>
            <a:r>
              <a:rPr lang="zh-TW" altLang="en-US" baseline="0" dirty="0" smtClean="0"/>
              <a:t>有力跌倒時可支撐身體不易</a:t>
            </a:r>
            <a:r>
              <a:rPr lang="zh-TW" altLang="en-US" baseline="0" dirty="0" smtClean="0"/>
              <a:t>受傷；起床</a:t>
            </a:r>
            <a:r>
              <a:rPr lang="zh-TW" altLang="en-US" baseline="0" dirty="0" smtClean="0"/>
              <a:t>時手麻不起身；維持手腕關節靈活，以一手握緊另一手腕關節旋腕</a:t>
            </a:r>
            <a:r>
              <a:rPr lang="zh-TW" altLang="en-US" baseline="0" dirty="0" smtClean="0"/>
              <a:t>轉動，可避免晨起時腕關節麻</a:t>
            </a:r>
            <a:r>
              <a:rPr lang="en-US" altLang="zh-TW" baseline="0" dirty="0" smtClean="0"/>
              <a:t>-</a:t>
            </a:r>
            <a:r>
              <a:rPr lang="zh-TW" altLang="en-US" baseline="0" dirty="0" smtClean="0"/>
              <a:t>中醫名為晨僵；另握拳</a:t>
            </a:r>
            <a:r>
              <a:rPr lang="zh-TW" altLang="en-US" baseline="0" dirty="0" smtClean="0"/>
              <a:t>勾腕放於</a:t>
            </a:r>
            <a:r>
              <a:rPr lang="zh-TW" altLang="en-US" baseline="0" dirty="0" smtClean="0"/>
              <a:t>腋下來拉筋，可延緩筋的萎縮</a:t>
            </a:r>
            <a:r>
              <a:rPr lang="en-US" altLang="zh-TW" baseline="0" dirty="0" smtClean="0"/>
              <a:t>.</a:t>
            </a:r>
            <a:endParaRPr lang="en-US" altLang="zh-TW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 smtClean="0">
                <a:latin typeface="+mn-ea"/>
                <a:ea typeface="+mn-ea"/>
              </a:rPr>
              <a:t>腹部</a:t>
            </a:r>
            <a:r>
              <a:rPr lang="zh-TW" altLang="en-US" dirty="0" smtClean="0">
                <a:latin typeface="+mn-ea"/>
                <a:ea typeface="+mn-ea"/>
              </a:rPr>
              <a:t>呼吸：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多吸緩吐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幫忙運動內臟</a:t>
            </a:r>
            <a:r>
              <a:rPr lang="zh-TW" altLang="en-US" dirty="0" smtClean="0">
                <a:latin typeface="+mn-ea"/>
                <a:ea typeface="+mn-ea"/>
              </a:rPr>
              <a:t>、並多</a:t>
            </a:r>
            <a:r>
              <a:rPr lang="zh-TW" altLang="en-US" dirty="0" smtClean="0">
                <a:latin typeface="+mn-ea"/>
                <a:ea typeface="+mn-ea"/>
              </a:rPr>
              <a:t>吸收氧氣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dirty="0" smtClean="0">
                <a:latin typeface="+mn-ea"/>
                <a:ea typeface="+mn-ea"/>
              </a:rPr>
              <a:t> </a:t>
            </a:r>
            <a:r>
              <a:rPr lang="zh-TW" altLang="en-US" dirty="0" smtClean="0">
                <a:latin typeface="+mn-ea"/>
                <a:ea typeface="+mn-ea"/>
              </a:rPr>
              <a:t>提肛：就讀明德高中時，學校國學老師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名師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楚松山早上也教武術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形意拳</a:t>
            </a:r>
            <a:r>
              <a:rPr lang="en-US" altLang="zh-TW" dirty="0" smtClean="0">
                <a:latin typeface="+mn-ea"/>
                <a:ea typeface="+mn-ea"/>
              </a:rPr>
              <a:t>) </a:t>
            </a:r>
            <a:r>
              <a:rPr lang="zh-TW" altLang="en-US" dirty="0" smtClean="0">
                <a:latin typeface="+mn-ea"/>
                <a:ea typeface="+mn-ea"/>
              </a:rPr>
              <a:t>，老師傳授武術主用於學拳</a:t>
            </a:r>
            <a:r>
              <a:rPr lang="zh-TW" altLang="en-US" dirty="0" smtClean="0">
                <a:latin typeface="+mn-ea"/>
                <a:ea typeface="+mn-ea"/>
              </a:rPr>
              <a:t>防身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師云</a:t>
            </a:r>
            <a:r>
              <a:rPr lang="en-US" altLang="zh-TW" dirty="0" smtClean="0">
                <a:latin typeface="+mn-ea"/>
                <a:ea typeface="+mn-ea"/>
              </a:rPr>
              <a:t>”</a:t>
            </a:r>
            <a:r>
              <a:rPr lang="zh-TW" altLang="en-US" dirty="0" smtClean="0">
                <a:latin typeface="+mn-ea"/>
                <a:ea typeface="+mn-ea"/>
              </a:rPr>
              <a:t>學打、學打挨</a:t>
            </a:r>
            <a:r>
              <a:rPr lang="en-US" altLang="zh-TW" dirty="0" smtClean="0">
                <a:latin typeface="+mn-ea"/>
                <a:ea typeface="+mn-ea"/>
              </a:rPr>
              <a:t>”) </a:t>
            </a:r>
            <a:r>
              <a:rPr lang="zh-TW" altLang="en-US" dirty="0" smtClean="0">
                <a:latin typeface="+mn-ea"/>
                <a:ea typeface="+mn-ea"/>
              </a:rPr>
              <a:t>，知道</a:t>
            </a:r>
            <a:r>
              <a:rPr lang="zh-TW" altLang="en-US" dirty="0" smtClean="0">
                <a:latin typeface="+mn-ea"/>
                <a:ea typeface="+mn-ea"/>
              </a:rPr>
              <a:t>身體那些</a:t>
            </a:r>
            <a:r>
              <a:rPr lang="zh-TW" altLang="en-US" dirty="0" smtClean="0">
                <a:latin typeface="+mn-ea"/>
                <a:ea typeface="+mn-ea"/>
              </a:rPr>
              <a:t>部位可挨打，練幾手</a:t>
            </a:r>
            <a:r>
              <a:rPr lang="zh-TW" altLang="en-US" dirty="0" smtClean="0">
                <a:latin typeface="+mn-ea"/>
                <a:ea typeface="+mn-ea"/>
              </a:rPr>
              <a:t>絕招以預備脫逃之用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力量在掌，用炮拳、反手掌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；</a:t>
            </a:r>
            <a:r>
              <a:rPr lang="zh-TW" altLang="en-US" dirty="0" smtClean="0">
                <a:latin typeface="+mn-ea"/>
                <a:ea typeface="+mn-ea"/>
              </a:rPr>
              <a:t>與人吵架時，</a:t>
            </a:r>
            <a:r>
              <a:rPr lang="zh-TW" altLang="en-US" dirty="0" smtClean="0">
                <a:latin typeface="+mn-ea"/>
                <a:ea typeface="+mn-ea"/>
              </a:rPr>
              <a:t>不可生氣</a:t>
            </a:r>
            <a:r>
              <a:rPr lang="zh-TW" altLang="en-US" dirty="0" smtClean="0">
                <a:latin typeface="+mn-ea"/>
                <a:ea typeface="+mn-ea"/>
              </a:rPr>
              <a:t>、沉住氣看對方反應、找出其</a:t>
            </a:r>
            <a:r>
              <a:rPr lang="zh-TW" altLang="en-US" dirty="0" smtClean="0">
                <a:latin typeface="+mn-ea"/>
                <a:ea typeface="+mn-ea"/>
              </a:rPr>
              <a:t>弱點後出其不意出手，爭取</a:t>
            </a:r>
            <a:r>
              <a:rPr lang="zh-TW" altLang="en-US" dirty="0" smtClean="0">
                <a:latin typeface="+mn-ea"/>
                <a:ea typeface="+mn-ea"/>
              </a:rPr>
              <a:t>逃脫時機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  <a:r>
              <a:rPr lang="zh-TW" altLang="en-US" dirty="0" smtClean="0">
                <a:latin typeface="+mn-ea"/>
                <a:ea typeface="+mn-ea"/>
              </a:rPr>
              <a:t> 老師</a:t>
            </a:r>
            <a:r>
              <a:rPr lang="zh-TW" altLang="en-US" dirty="0" smtClean="0">
                <a:latin typeface="+mn-ea"/>
                <a:ea typeface="+mn-ea"/>
              </a:rPr>
              <a:t>教授精</a:t>
            </a:r>
            <a:r>
              <a:rPr lang="zh-TW" altLang="en-US" dirty="0" smtClean="0">
                <a:latin typeface="+mn-ea"/>
                <a:ea typeface="+mn-ea"/>
              </a:rPr>
              <a:t>氣</a:t>
            </a:r>
            <a:r>
              <a:rPr lang="zh-TW" altLang="en-US" dirty="0" smtClean="0">
                <a:latin typeface="+mn-ea"/>
                <a:ea typeface="+mn-ea"/>
              </a:rPr>
              <a:t>神鍛鍊時，強調不可</a:t>
            </a:r>
            <a:r>
              <a:rPr lang="zh-TW" altLang="en-US" dirty="0" smtClean="0">
                <a:latin typeface="+mn-ea"/>
                <a:ea typeface="+mn-ea"/>
              </a:rPr>
              <a:t>手淫，由於老師交代就奉行，因此年輕</a:t>
            </a:r>
            <a:r>
              <a:rPr lang="zh-TW" altLang="en-US" dirty="0" smtClean="0">
                <a:latin typeface="+mn-ea"/>
                <a:ea typeface="+mn-ea"/>
              </a:rPr>
              <a:t>時身體就</a:t>
            </a:r>
            <a:r>
              <a:rPr lang="zh-TW" altLang="en-US" dirty="0" smtClean="0">
                <a:latin typeface="+mn-ea"/>
                <a:ea typeface="+mn-ea"/>
              </a:rPr>
              <a:t>打下好的</a:t>
            </a:r>
            <a:r>
              <a:rPr lang="zh-TW" altLang="en-US" dirty="0" smtClean="0">
                <a:latin typeface="+mn-ea"/>
                <a:ea typeface="+mn-ea"/>
              </a:rPr>
              <a:t>底子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  <a:r>
              <a:rPr lang="zh-TW" altLang="en-US" dirty="0" smtClean="0">
                <a:latin typeface="+mn-ea"/>
                <a:ea typeface="+mn-ea"/>
              </a:rPr>
              <a:t> 提</a:t>
            </a:r>
            <a:r>
              <a:rPr lang="zh-TW" altLang="en-US" dirty="0" smtClean="0">
                <a:latin typeface="+mn-ea"/>
                <a:ea typeface="+mn-ea"/>
              </a:rPr>
              <a:t>肛由於壓住輸精管</a:t>
            </a:r>
            <a:r>
              <a:rPr lang="en-US" altLang="zh-TW" dirty="0" smtClean="0">
                <a:latin typeface="+mn-ea"/>
                <a:ea typeface="+mn-ea"/>
              </a:rPr>
              <a:t>/</a:t>
            </a:r>
            <a:r>
              <a:rPr lang="zh-TW" altLang="en-US" dirty="0" smtClean="0">
                <a:latin typeface="+mn-ea"/>
                <a:ea typeface="+mn-ea"/>
              </a:rPr>
              <a:t>尿管可克制性</a:t>
            </a:r>
            <a:r>
              <a:rPr lang="zh-TW" altLang="en-US" dirty="0" smtClean="0">
                <a:latin typeface="+mn-ea"/>
                <a:ea typeface="+mn-ea"/>
              </a:rPr>
              <a:t>慾及降低尿意，</a:t>
            </a:r>
            <a:r>
              <a:rPr lang="zh-TW" altLang="en-US" dirty="0" smtClean="0">
                <a:latin typeface="+mn-ea"/>
                <a:ea typeface="+mn-ea"/>
              </a:rPr>
              <a:t>練習就可</a:t>
            </a:r>
            <a:r>
              <a:rPr lang="zh-TW" altLang="en-US" dirty="0" smtClean="0">
                <a:latin typeface="+mn-ea"/>
                <a:ea typeface="+mn-ea"/>
              </a:rPr>
              <a:t>持久</a:t>
            </a:r>
            <a:r>
              <a:rPr lang="en-US" altLang="zh-TW" dirty="0" smtClean="0">
                <a:latin typeface="+mn-ea"/>
                <a:ea typeface="+mn-ea"/>
              </a:rPr>
              <a:t>-</a:t>
            </a:r>
            <a:r>
              <a:rPr lang="zh-TW" altLang="en-US" dirty="0" smtClean="0">
                <a:latin typeface="+mn-ea"/>
                <a:ea typeface="+mn-ea"/>
              </a:rPr>
              <a:t>猶如</a:t>
            </a:r>
            <a:r>
              <a:rPr lang="zh-TW" altLang="en-US" dirty="0" smtClean="0">
                <a:latin typeface="+mn-ea"/>
                <a:ea typeface="+mn-ea"/>
              </a:rPr>
              <a:t>古人所言金槍不倒</a:t>
            </a:r>
            <a:r>
              <a:rPr lang="en-US" altLang="zh-TW" dirty="0" smtClean="0">
                <a:latin typeface="+mn-ea"/>
                <a:ea typeface="+mn-ea"/>
              </a:rPr>
              <a:t>. </a:t>
            </a:r>
            <a:r>
              <a:rPr lang="zh-TW" altLang="en-US" dirty="0" smtClean="0">
                <a:latin typeface="+mn-ea"/>
                <a:ea typeface="+mn-ea"/>
              </a:rPr>
              <a:t>性生活頻率不重要，品質為上、尤其中年以後，原則不將太太當成洩慾工具，我從不打擾太太睡眠；兩情相悅、雙方滿足有益身心，中年後更不可忽略；閨房之樂勝於畫眉，永遠記得與太太結婚時的形貌，自己也要照鏡子，這樣就心安理得；維繫夫妻生活品質、維持興趣、施而不捨</a:t>
            </a:r>
            <a:r>
              <a:rPr lang="en-US" altLang="zh-TW" dirty="0" smtClean="0">
                <a:latin typeface="+mn-ea"/>
                <a:ea typeface="+mn-ea"/>
              </a:rPr>
              <a:t>-</a:t>
            </a:r>
            <a:r>
              <a:rPr lang="zh-TW" altLang="en-US" dirty="0" smtClean="0">
                <a:latin typeface="+mn-ea"/>
                <a:ea typeface="+mn-ea"/>
              </a:rPr>
              <a:t>維持體力，不讓身體原有機能退化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  <a:r>
              <a:rPr lang="zh-TW" altLang="en-US" dirty="0" smtClean="0">
                <a:latin typeface="+mn-ea"/>
                <a:ea typeface="+mn-ea"/>
              </a:rPr>
              <a:t> 當婚後有孩子</a:t>
            </a:r>
            <a:r>
              <a:rPr lang="zh-TW" altLang="en-US" dirty="0" smtClean="0">
                <a:latin typeface="+mn-ea"/>
                <a:ea typeface="+mn-ea"/>
              </a:rPr>
              <a:t>，自己角色</a:t>
            </a:r>
            <a:r>
              <a:rPr lang="zh-TW" altLang="en-US" dirty="0" smtClean="0">
                <a:latin typeface="+mn-ea"/>
                <a:ea typeface="+mn-ea"/>
              </a:rPr>
              <a:t>已成二等公民，當有曾孫時就成四等公民，第一要自我調適、用心感受、須知隨時間變化無可避免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baseline="0" dirty="0" smtClean="0">
                <a:latin typeface="+mn-ea"/>
                <a:ea typeface="+mn-ea"/>
              </a:rPr>
              <a:t>  望遠：放鬆眼睛、訓練視力</a:t>
            </a:r>
            <a:r>
              <a:rPr lang="en-US" altLang="zh-TW" baseline="0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baseline="0" dirty="0" smtClean="0">
                <a:latin typeface="+mn-ea"/>
                <a:ea typeface="+mn-ea"/>
              </a:rPr>
              <a:t> 鳴天鼓：藉由腦後音讓耳膜維持</a:t>
            </a:r>
            <a:r>
              <a:rPr lang="zh-TW" altLang="en-US" baseline="0" dirty="0" smtClean="0">
                <a:latin typeface="+mn-ea"/>
                <a:ea typeface="+mn-ea"/>
              </a:rPr>
              <a:t>彈性，延緩聽力衰退</a:t>
            </a:r>
            <a:r>
              <a:rPr lang="en-US" altLang="zh-TW" baseline="0" dirty="0" smtClean="0">
                <a:latin typeface="+mn-ea"/>
                <a:ea typeface="+mn-ea"/>
              </a:rPr>
              <a:t>.</a:t>
            </a:r>
            <a:endParaRPr lang="en-US" altLang="zh-TW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baseline="0" dirty="0" smtClean="0">
                <a:latin typeface="+mn-ea"/>
                <a:ea typeface="+mn-ea"/>
              </a:rPr>
              <a:t> 扣齒：避免牙床鬆動</a:t>
            </a:r>
            <a:r>
              <a:rPr lang="en-US" altLang="zh-TW" baseline="0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baseline="0" dirty="0" smtClean="0">
                <a:latin typeface="+mn-ea"/>
                <a:ea typeface="+mn-ea"/>
              </a:rPr>
              <a:t> 排泄</a:t>
            </a:r>
            <a:r>
              <a:rPr lang="zh-TW" altLang="en-US" baseline="0" dirty="0" smtClean="0">
                <a:latin typeface="+mn-ea"/>
                <a:ea typeface="+mn-ea"/>
              </a:rPr>
              <a:t>：飲食均衡攝取、維持</a:t>
            </a:r>
            <a:r>
              <a:rPr lang="zh-TW" altLang="en-US" baseline="0" dirty="0" smtClean="0">
                <a:latin typeface="+mn-ea"/>
                <a:ea typeface="+mn-ea"/>
              </a:rPr>
              <a:t>規律新陳代謝及排泄</a:t>
            </a:r>
            <a:r>
              <a:rPr lang="en-US" altLang="zh-TW" baseline="0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baseline="0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aseline="0" dirty="0" smtClean="0">
                <a:latin typeface="+mn-ea"/>
                <a:ea typeface="+mn-ea"/>
              </a:rPr>
              <a:t>-</a:t>
            </a:r>
            <a:r>
              <a:rPr lang="zh-TW" altLang="en-US" baseline="0" dirty="0" smtClean="0">
                <a:latin typeface="+mn-ea"/>
                <a:ea typeface="+mn-ea"/>
              </a:rPr>
              <a:t> 冷水浴：浴室不需大但要有支撐、不須澡盆、不泡澡</a:t>
            </a:r>
            <a:r>
              <a:rPr lang="en-US" altLang="zh-TW" baseline="0" dirty="0" smtClean="0">
                <a:latin typeface="+mn-ea"/>
                <a:ea typeface="+mn-ea"/>
              </a:rPr>
              <a:t>(</a:t>
            </a:r>
            <a:r>
              <a:rPr lang="zh-TW" altLang="en-US" baseline="0" dirty="0" smtClean="0">
                <a:latin typeface="+mn-ea"/>
                <a:ea typeface="+mn-ea"/>
              </a:rPr>
              <a:t>避免跌倒風險</a:t>
            </a:r>
            <a:r>
              <a:rPr lang="en-US" altLang="zh-TW" baseline="0" dirty="0" smtClean="0">
                <a:latin typeface="+mn-ea"/>
                <a:ea typeface="+mn-ea"/>
              </a:rPr>
              <a:t>) </a:t>
            </a:r>
            <a:r>
              <a:rPr lang="zh-TW" altLang="en-US" baseline="0" dirty="0" smtClean="0">
                <a:latin typeface="+mn-ea"/>
                <a:ea typeface="+mn-ea"/>
              </a:rPr>
              <a:t>、不鎖門</a:t>
            </a:r>
            <a:r>
              <a:rPr lang="en-US" altLang="zh-TW" baseline="0" dirty="0" smtClean="0">
                <a:latin typeface="+mn-ea"/>
                <a:ea typeface="+mn-ea"/>
              </a:rPr>
              <a:t>(</a:t>
            </a:r>
            <a:r>
              <a:rPr lang="zh-TW" altLang="en-US" baseline="0" dirty="0" smtClean="0">
                <a:latin typeface="+mn-ea"/>
                <a:ea typeface="+mn-ea"/>
              </a:rPr>
              <a:t>提醒家人洗澡不逾時</a:t>
            </a:r>
            <a:r>
              <a:rPr lang="en-US" altLang="zh-TW" baseline="0" dirty="0" smtClean="0">
                <a:latin typeface="+mn-ea"/>
                <a:ea typeface="+mn-ea"/>
              </a:rPr>
              <a:t>) </a:t>
            </a:r>
            <a:r>
              <a:rPr lang="zh-TW" altLang="en-US" baseline="0" dirty="0" smtClean="0">
                <a:latin typeface="+mn-ea"/>
                <a:ea typeface="+mn-ea"/>
              </a:rPr>
              <a:t>，若</a:t>
            </a:r>
            <a:r>
              <a:rPr lang="zh-TW" altLang="en-US" baseline="0" dirty="0" smtClean="0">
                <a:latin typeface="+mn-ea"/>
                <a:ea typeface="+mn-ea"/>
              </a:rPr>
              <a:t>有意外可爭取時間</a:t>
            </a:r>
            <a:r>
              <a:rPr lang="en-US" altLang="zh-TW" baseline="0" dirty="0" smtClean="0">
                <a:latin typeface="+mn-ea"/>
                <a:ea typeface="+mn-ea"/>
              </a:rPr>
              <a:t>. </a:t>
            </a:r>
            <a:r>
              <a:rPr lang="zh-TW" altLang="en-US" baseline="0" dirty="0" smtClean="0">
                <a:latin typeface="+mn-ea"/>
                <a:ea typeface="+mn-ea"/>
              </a:rPr>
              <a:t>以往由於缺水及環境因素，一向洗冷水浴，維持血管彈性良好；首先浴室避免冷風、下身並不怕冷、以冷水先拍前胸循序漸進、適應溫度後再以冷水沖身</a:t>
            </a:r>
            <a:r>
              <a:rPr lang="en-US" altLang="zh-TW" baseline="0" dirty="0" smtClean="0">
                <a:latin typeface="+mn-ea"/>
                <a:ea typeface="+mn-ea"/>
              </a:rPr>
              <a:t>.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buFontTx/>
              <a:buNone/>
            </a:pP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E4084-78C4-48C5-B734-82AC65F5A909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-</a:t>
            </a:r>
            <a:r>
              <a:rPr lang="zh-TW" altLang="en-US" dirty="0" smtClean="0"/>
              <a:t> </a:t>
            </a:r>
            <a:r>
              <a:rPr lang="zh-TW" altLang="en-US" dirty="0" smtClean="0">
                <a:latin typeface="+mn-ea"/>
                <a:ea typeface="+mn-ea"/>
              </a:rPr>
              <a:t>個人小天地：可維持個人活動，</a:t>
            </a:r>
            <a:r>
              <a:rPr lang="zh-TW" altLang="en-US" dirty="0" smtClean="0">
                <a:latin typeface="+mn-ea"/>
                <a:ea typeface="+mn-ea"/>
              </a:rPr>
              <a:t>不干涉、影響</a:t>
            </a:r>
            <a:r>
              <a:rPr lang="zh-TW" altLang="en-US" dirty="0" smtClean="0">
                <a:latin typeface="+mn-ea"/>
                <a:ea typeface="+mn-ea"/>
              </a:rPr>
              <a:t>旁人</a:t>
            </a: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dirty="0" smtClean="0">
                <a:latin typeface="+mn-ea"/>
                <a:ea typeface="+mn-ea"/>
              </a:rPr>
              <a:t> 喜愛物品</a:t>
            </a:r>
            <a:r>
              <a:rPr lang="zh-TW" altLang="en-US" dirty="0" smtClean="0">
                <a:latin typeface="+mn-ea"/>
                <a:ea typeface="+mn-ea"/>
              </a:rPr>
              <a:t>：無關乎物品貴賤，可維持</a:t>
            </a:r>
            <a:r>
              <a:rPr lang="zh-TW" altLang="en-US" dirty="0" smtClean="0">
                <a:latin typeface="+mn-ea"/>
                <a:ea typeface="+mn-ea"/>
              </a:rPr>
              <a:t>心情</a:t>
            </a:r>
            <a:r>
              <a:rPr lang="zh-TW" altLang="en-US" dirty="0" smtClean="0">
                <a:latin typeface="+mn-ea"/>
                <a:ea typeface="+mn-ea"/>
              </a:rPr>
              <a:t>愉快、作為精神寄託即可</a:t>
            </a: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dirty="0" smtClean="0">
                <a:latin typeface="+mn-ea"/>
                <a:ea typeface="+mn-ea"/>
              </a:rPr>
              <a:t> 書籍、工具書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字典、辭源、參考書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：工具書可幫助</a:t>
            </a:r>
            <a:r>
              <a:rPr lang="zh-TW" altLang="en-US" dirty="0" smtClean="0">
                <a:latin typeface="+mn-ea"/>
                <a:ea typeface="+mn-ea"/>
              </a:rPr>
              <a:t>閱讀，隨時查閱、立即解惑，維持閱讀興趣</a:t>
            </a: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dirty="0" smtClean="0">
              <a:latin typeface="+mn-ea"/>
              <a:ea typeface="+mn-ea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>
                <a:latin typeface="+mn-ea"/>
                <a:ea typeface="+mn-ea"/>
              </a:rPr>
              <a:t>-</a:t>
            </a:r>
            <a:r>
              <a:rPr lang="zh-TW" altLang="en-US" dirty="0" smtClean="0">
                <a:latin typeface="+mn-ea"/>
                <a:ea typeface="+mn-ea"/>
              </a:rPr>
              <a:t> 靜以養性：</a:t>
            </a:r>
            <a:r>
              <a:rPr lang="zh-TW" altLang="en-US" dirty="0" smtClean="0">
                <a:latin typeface="+mn-ea"/>
                <a:ea typeface="+mn-ea"/>
              </a:rPr>
              <a:t>靜是需要</a:t>
            </a:r>
            <a:r>
              <a:rPr lang="zh-TW" altLang="en-US" dirty="0" smtClean="0">
                <a:latin typeface="+mn-ea"/>
                <a:ea typeface="+mn-ea"/>
              </a:rPr>
              <a:t>訓練，處靜之道</a:t>
            </a:r>
            <a:r>
              <a:rPr lang="en-US" altLang="zh-TW" dirty="0" smtClean="0">
                <a:latin typeface="+mn-ea"/>
                <a:ea typeface="+mn-ea"/>
              </a:rPr>
              <a:t>-</a:t>
            </a:r>
            <a:r>
              <a:rPr lang="zh-TW" altLang="en-US" dirty="0" smtClean="0">
                <a:latin typeface="+mn-ea"/>
                <a:ea typeface="+mn-ea"/>
              </a:rPr>
              <a:t>靈活腦筋，當有外界刺激時，善用時間、空間，當成多動腦筋</a:t>
            </a:r>
            <a:r>
              <a:rPr lang="zh-TW" altLang="en-US" dirty="0" smtClean="0">
                <a:latin typeface="+mn-ea"/>
                <a:ea typeface="+mn-ea"/>
              </a:rPr>
              <a:t>機會，</a:t>
            </a:r>
            <a:r>
              <a:rPr lang="zh-TW" altLang="en-US" dirty="0" smtClean="0">
                <a:latin typeface="+mn-ea"/>
                <a:ea typeface="+mn-ea"/>
              </a:rPr>
              <a:t>慮及對方背景、條件、情況，設身處地理性分析與思考，</a:t>
            </a:r>
            <a:r>
              <a:rPr lang="en-US" altLang="zh-TW" dirty="0" smtClean="0">
                <a:latin typeface="+mn-ea"/>
                <a:ea typeface="+mn-ea"/>
              </a:rPr>
              <a:t>(</a:t>
            </a:r>
            <a:r>
              <a:rPr lang="zh-TW" altLang="en-US" dirty="0" smtClean="0">
                <a:latin typeface="+mn-ea"/>
                <a:ea typeface="+mn-ea"/>
              </a:rPr>
              <a:t>作白日夢 假設情境</a:t>
            </a:r>
            <a:r>
              <a:rPr lang="en-US" altLang="zh-TW" dirty="0" smtClean="0">
                <a:latin typeface="+mn-ea"/>
                <a:ea typeface="+mn-ea"/>
              </a:rPr>
              <a:t>)</a:t>
            </a:r>
            <a:r>
              <a:rPr lang="zh-TW" altLang="en-US" dirty="0" smtClean="0">
                <a:latin typeface="+mn-ea"/>
                <a:ea typeface="+mn-ea"/>
              </a:rPr>
              <a:t>反問自己假若身處</a:t>
            </a:r>
            <a:r>
              <a:rPr lang="zh-TW" altLang="en-US" dirty="0" smtClean="0">
                <a:latin typeface="+mn-ea"/>
                <a:ea typeface="+mn-ea"/>
              </a:rPr>
              <a:t>其境如何布局、清楚說明事理，當成自我準備的工夫</a:t>
            </a:r>
            <a:r>
              <a:rPr lang="zh-TW" altLang="en-US" dirty="0" smtClean="0">
                <a:latin typeface="+mn-ea"/>
                <a:ea typeface="+mn-ea"/>
              </a:rPr>
              <a:t>，若身</a:t>
            </a:r>
            <a:r>
              <a:rPr lang="zh-TW" altLang="en-US" dirty="0" smtClean="0">
                <a:latin typeface="+mn-ea"/>
                <a:ea typeface="+mn-ea"/>
              </a:rPr>
              <a:t>處其境就會慎言；</a:t>
            </a:r>
            <a:r>
              <a:rPr lang="zh-TW" altLang="en-US" dirty="0" smtClean="0">
                <a:latin typeface="+mn-ea"/>
                <a:ea typeface="+mn-ea"/>
              </a:rPr>
              <a:t>社會上許多人</a:t>
            </a:r>
            <a:r>
              <a:rPr lang="zh-TW" altLang="en-US" dirty="0" smtClean="0">
                <a:latin typeface="+mn-ea"/>
                <a:ea typeface="+mn-ea"/>
              </a:rPr>
              <a:t>會</a:t>
            </a:r>
            <a:r>
              <a:rPr lang="zh-TW" altLang="en-US" dirty="0" smtClean="0">
                <a:latin typeface="+mn-ea"/>
                <a:ea typeface="+mn-ea"/>
              </a:rPr>
              <a:t>失言，常</a:t>
            </a:r>
            <a:r>
              <a:rPr lang="zh-TW" altLang="en-US" dirty="0" smtClean="0">
                <a:latin typeface="+mn-ea"/>
                <a:ea typeface="+mn-ea"/>
              </a:rPr>
              <a:t>因</a:t>
            </a:r>
            <a:r>
              <a:rPr lang="zh-TW" altLang="en-US" dirty="0" smtClean="0">
                <a:latin typeface="+mn-ea"/>
                <a:ea typeface="+mn-ea"/>
              </a:rPr>
              <a:t>書念得</a:t>
            </a:r>
            <a:r>
              <a:rPr lang="zh-TW" altLang="en-US" dirty="0" smtClean="0">
                <a:latin typeface="+mn-ea"/>
                <a:ea typeface="+mn-ea"/>
              </a:rPr>
              <a:t>少或未讀通</a:t>
            </a:r>
            <a:r>
              <a:rPr lang="en-US" altLang="zh-TW" dirty="0" smtClean="0">
                <a:latin typeface="+mn-ea"/>
                <a:ea typeface="+mn-ea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>
              <a:latin typeface="+mn-ea"/>
              <a:ea typeface="+mn-ea"/>
            </a:endParaRPr>
          </a:p>
          <a:p>
            <a:pPr>
              <a:buFontTx/>
              <a:buChar char="-"/>
            </a:pPr>
            <a:r>
              <a:rPr lang="zh-TW" altLang="en-US" dirty="0" smtClean="0">
                <a:latin typeface="+mn-ea"/>
                <a:ea typeface="+mn-ea"/>
              </a:rPr>
              <a:t> 多</a:t>
            </a:r>
            <a:r>
              <a:rPr lang="zh-TW" altLang="en-US" dirty="0" smtClean="0">
                <a:latin typeface="+mn-ea"/>
                <a:ea typeface="+mn-ea"/>
              </a:rPr>
              <a:t>回憶</a:t>
            </a:r>
            <a:r>
              <a:rPr lang="zh-TW" altLang="en-US" dirty="0" smtClean="0">
                <a:latin typeface="+mn-ea"/>
                <a:ea typeface="+mn-ea"/>
              </a:rPr>
              <a:t>：若一時記不得不要著急，記憶</a:t>
            </a:r>
            <a:r>
              <a:rPr lang="en-US" altLang="zh-TW" dirty="0" smtClean="0">
                <a:latin typeface="+mn-ea"/>
                <a:ea typeface="+mn-ea"/>
              </a:rPr>
              <a:t>(memory)</a:t>
            </a:r>
            <a:r>
              <a:rPr lang="zh-TW" altLang="en-US" dirty="0" smtClean="0">
                <a:latin typeface="+mn-ea"/>
                <a:ea typeface="+mn-ea"/>
              </a:rPr>
              <a:t>有</a:t>
            </a:r>
            <a:r>
              <a:rPr lang="zh-TW" altLang="en-US" dirty="0" smtClean="0">
                <a:latin typeface="+mn-ea"/>
                <a:ea typeface="+mn-ea"/>
              </a:rPr>
              <a:t>三 </a:t>
            </a:r>
            <a:r>
              <a:rPr lang="en-US" altLang="zh-TW" dirty="0" smtClean="0">
                <a:latin typeface="+mn-ea"/>
                <a:ea typeface="+mn-ea"/>
              </a:rPr>
              <a:t>R</a:t>
            </a:r>
            <a:r>
              <a:rPr lang="zh-TW" altLang="en-US" dirty="0" smtClean="0">
                <a:latin typeface="+mn-ea"/>
                <a:ea typeface="+mn-ea"/>
              </a:rPr>
              <a:t>：</a:t>
            </a:r>
            <a:r>
              <a:rPr lang="en-US" altLang="zh-TW" dirty="0" smtClean="0">
                <a:latin typeface="+mn-ea"/>
                <a:ea typeface="+mn-ea"/>
              </a:rPr>
              <a:t>Review</a:t>
            </a:r>
            <a:r>
              <a:rPr lang="zh-TW" altLang="en-US" dirty="0" smtClean="0">
                <a:latin typeface="+mn-ea"/>
                <a:ea typeface="+mn-ea"/>
              </a:rPr>
              <a:t>、</a:t>
            </a:r>
            <a:r>
              <a:rPr lang="en-US" altLang="zh-TW" dirty="0" smtClean="0">
                <a:latin typeface="+mn-ea"/>
                <a:ea typeface="+mn-ea"/>
              </a:rPr>
              <a:t>Recall</a:t>
            </a:r>
            <a:r>
              <a:rPr lang="zh-TW" altLang="en-US" dirty="0" smtClean="0">
                <a:latin typeface="+mn-ea"/>
                <a:ea typeface="+mn-ea"/>
              </a:rPr>
              <a:t>、</a:t>
            </a:r>
            <a:r>
              <a:rPr lang="en-US" altLang="zh-TW" dirty="0" smtClean="0">
                <a:latin typeface="+mn-ea"/>
                <a:ea typeface="+mn-ea"/>
              </a:rPr>
              <a:t>Relate</a:t>
            </a:r>
            <a:r>
              <a:rPr lang="zh-TW" altLang="en-US" dirty="0" smtClean="0">
                <a:latin typeface="+mn-ea"/>
                <a:ea typeface="+mn-ea"/>
              </a:rPr>
              <a:t>，發一些時間回想並與運用類比</a:t>
            </a:r>
            <a:r>
              <a:rPr lang="en-US" altLang="zh-TW" dirty="0" smtClean="0">
                <a:latin typeface="+mn-ea"/>
                <a:ea typeface="+mn-ea"/>
              </a:rPr>
              <a:t>(Relate) </a:t>
            </a:r>
            <a:r>
              <a:rPr lang="zh-TW" altLang="en-US" dirty="0" smtClean="0">
                <a:latin typeface="+mn-ea"/>
                <a:ea typeface="+mn-ea"/>
              </a:rPr>
              <a:t>，這是需自我要求、半強迫性！腦袋裏老東西</a:t>
            </a:r>
            <a:r>
              <a:rPr lang="zh-TW" altLang="en-US" dirty="0" smtClean="0">
                <a:latin typeface="+mn-ea"/>
                <a:ea typeface="+mn-ea"/>
              </a:rPr>
              <a:t>要記著</a:t>
            </a:r>
            <a:r>
              <a:rPr lang="zh-TW" altLang="en-US" dirty="0" smtClean="0">
                <a:latin typeface="+mn-ea"/>
                <a:ea typeface="+mn-ea"/>
              </a:rPr>
              <a:t>，還要</a:t>
            </a:r>
            <a:r>
              <a:rPr lang="zh-TW" altLang="en-US" dirty="0" smtClean="0">
                <a:latin typeface="+mn-ea"/>
                <a:ea typeface="+mn-ea"/>
              </a:rPr>
              <a:t>裝新東西，腦袋永遠裝不滿；對新東西</a:t>
            </a:r>
            <a:r>
              <a:rPr lang="zh-TW" altLang="en-US" dirty="0" smtClean="0">
                <a:latin typeface="+mn-ea"/>
                <a:ea typeface="+mn-ea"/>
              </a:rPr>
              <a:t>不要自我</a:t>
            </a:r>
            <a:r>
              <a:rPr lang="zh-TW" altLang="en-US" dirty="0" smtClean="0">
                <a:latin typeface="+mn-ea"/>
                <a:ea typeface="+mn-ea"/>
              </a:rPr>
              <a:t>侷限，對新的知識維持</a:t>
            </a:r>
            <a:r>
              <a:rPr lang="zh-TW" altLang="en-US" dirty="0" smtClean="0">
                <a:latin typeface="+mn-ea"/>
                <a:ea typeface="+mn-ea"/>
              </a:rPr>
              <a:t>興趣</a:t>
            </a:r>
            <a:r>
              <a:rPr lang="en-US" altLang="zh-TW" dirty="0" smtClean="0">
                <a:latin typeface="+mn-ea"/>
                <a:ea typeface="+mn-ea"/>
              </a:rPr>
              <a:t>(curiosity)</a:t>
            </a:r>
            <a:r>
              <a:rPr lang="zh-TW" altLang="en-US" dirty="0" smtClean="0">
                <a:latin typeface="+mn-ea"/>
                <a:ea typeface="+mn-ea"/>
              </a:rPr>
              <a:t>；</a:t>
            </a:r>
            <a:r>
              <a:rPr lang="zh-TW" altLang="en-US" dirty="0" smtClean="0">
                <a:latin typeface="+mn-ea"/>
                <a:ea typeface="+mn-ea"/>
              </a:rPr>
              <a:t>訂的雜誌一定讀</a:t>
            </a:r>
            <a:r>
              <a:rPr lang="zh-TW" altLang="en-US" dirty="0" smtClean="0">
                <a:latin typeface="+mn-ea"/>
                <a:ea typeface="+mn-ea"/>
              </a:rPr>
              <a:t>、並且</a:t>
            </a:r>
            <a:r>
              <a:rPr lang="zh-TW" altLang="en-US" dirty="0" smtClean="0">
                <a:latin typeface="+mn-ea"/>
                <a:ea typeface="+mn-ea"/>
              </a:rPr>
              <a:t>與人分享，見旁人受惠、心裡高興</a:t>
            </a:r>
            <a:r>
              <a:rPr lang="zh-TW" altLang="en-US" dirty="0" smtClean="0">
                <a:latin typeface="+mn-ea"/>
                <a:ea typeface="+mn-ea"/>
              </a:rPr>
              <a:t>！善用時間！不然一日無所事事，所為為何</a:t>
            </a:r>
            <a:r>
              <a:rPr lang="en-US" altLang="zh-TW" dirty="0" smtClean="0">
                <a:latin typeface="+mn-ea"/>
                <a:ea typeface="+mn-ea"/>
              </a:rPr>
              <a:t>?</a:t>
            </a:r>
            <a:r>
              <a:rPr lang="zh-TW" altLang="en-US" dirty="0" smtClean="0">
                <a:latin typeface="+mn-ea"/>
                <a:ea typeface="+mn-ea"/>
              </a:rPr>
              <a:t> 何況可打花時間、又有享受何不為之！</a:t>
            </a:r>
            <a:endParaRPr lang="en-US" altLang="zh-TW" dirty="0" smtClean="0">
              <a:latin typeface="+mn-ea"/>
              <a:ea typeface="+mn-ea"/>
            </a:endParaRPr>
          </a:p>
          <a:p>
            <a:pPr>
              <a:buFontTx/>
              <a:buChar char="-"/>
            </a:pPr>
            <a:endParaRPr lang="en-US" altLang="zh-TW" dirty="0" smtClean="0">
              <a:latin typeface="+mn-lt"/>
            </a:endParaRPr>
          </a:p>
          <a:p>
            <a:pPr>
              <a:buFontTx/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E4084-78C4-48C5-B734-82AC65F5A909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zh-TW" altLang="en-US" dirty="0" smtClean="0"/>
              <a:t> 音樂、平劇：也是動腦方式，不理解時先不</a:t>
            </a:r>
            <a:r>
              <a:rPr lang="zh-TW" altLang="en-US" dirty="0" smtClean="0"/>
              <a:t>抗拒，既存在社會上並不斷延續與傳唱，一定有其存在意義與價值，</a:t>
            </a:r>
            <a:endParaRPr lang="en-US" altLang="zh-TW" dirty="0" smtClean="0"/>
          </a:p>
          <a:p>
            <a:pPr>
              <a:buFontTx/>
              <a:buChar char="-"/>
            </a:pPr>
            <a:endParaRPr lang="en-US" altLang="zh-TW" dirty="0" smtClean="0"/>
          </a:p>
          <a:p>
            <a:pPr>
              <a:buFontTx/>
              <a:buChar char="-"/>
            </a:pPr>
            <a:r>
              <a:rPr lang="zh-TW" altLang="en-US" baseline="0" dirty="0" smtClean="0"/>
              <a:t> 習字、刻印：可處</a:t>
            </a:r>
            <a:r>
              <a:rPr lang="zh-TW" altLang="en-US" baseline="0" dirty="0" smtClean="0"/>
              <a:t>靜、心平氣和、讓呼吸順暢；培養興趣，這些活動可以一個人做，沒有最高境界，永遠有進步空間，除可善用時間外，有進步還能與人分享</a:t>
            </a:r>
            <a:r>
              <a:rPr lang="en-US" altLang="zh-TW" baseline="0" dirty="0" smtClean="0"/>
              <a:t>.</a:t>
            </a:r>
            <a:endParaRPr lang="en-US" altLang="zh-TW" baseline="0" dirty="0" smtClean="0"/>
          </a:p>
          <a:p>
            <a:pPr>
              <a:buFontTx/>
              <a:buChar char="-"/>
            </a:pPr>
            <a:endParaRPr lang="en-US" altLang="zh-TW" baseline="0" dirty="0" smtClean="0"/>
          </a:p>
          <a:p>
            <a:pPr>
              <a:buFontTx/>
              <a:buChar char="-"/>
            </a:pPr>
            <a:r>
              <a:rPr lang="zh-TW" altLang="en-US" baseline="0" dirty="0" smtClean="0"/>
              <a:t> 交友、參加活動</a:t>
            </a:r>
            <a:r>
              <a:rPr lang="zh-TW" altLang="en-US" baseline="0" dirty="0" smtClean="0"/>
              <a:t>：不要孤芳自賞，除老友、老伴外要增加人際互動 </a:t>
            </a:r>
            <a:r>
              <a:rPr lang="en-US" altLang="zh-TW" baseline="0" dirty="0" smtClean="0"/>
              <a:t>reach out</a:t>
            </a:r>
            <a:r>
              <a:rPr lang="zh-TW" altLang="en-US" baseline="0" dirty="0" smtClean="0"/>
              <a:t>，先自我檢討不讓旁人討厭、自己準備好</a:t>
            </a:r>
            <a:r>
              <a:rPr lang="en-US" altLang="zh-TW" baseline="0" dirty="0" smtClean="0"/>
              <a:t>.</a:t>
            </a:r>
            <a:endParaRPr lang="en-US" altLang="zh-TW" baseline="0" dirty="0" smtClean="0"/>
          </a:p>
          <a:p>
            <a:pPr>
              <a:buFontTx/>
              <a:buChar char="-"/>
            </a:pPr>
            <a:endParaRPr lang="en-US" altLang="zh-TW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 助人為快樂之本：不帶目的、好的出發點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孟子：「父母俱存，兄弟無故；仰不愧於天，俯不怍於人；得天下英才而教育之」</a:t>
            </a:r>
            <a:endParaRPr lang="en-US" altLang="zh-TW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--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曾國藩：「讀書聲出金石，飄飄意遠；宏獎人材，誘人日進；勤勞而後憩息」</a:t>
            </a:r>
            <a:endParaRPr lang="en-US" altLang="zh-TW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書是要讀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的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讀過的書先挑重點、警語來閱讀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自擬為作者所謂神交古人，出聲時腦會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思考；每次閱讀由於人生成長、經驗、閱歷的不同，會有新的感受與啟發！宏</a:t>
            </a:r>
            <a:r>
              <a:rPr lang="zh-TW" alt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獎人材，誘人日進可傳承智慧</a:t>
            </a:r>
            <a:r>
              <a:rPr lang="en-US" altLang="zh-TW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Tx/>
              <a:buChar char="-"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E4084-78C4-48C5-B734-82AC65F5A909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一生未特別吃補或聽信偏方，一切順其自然，對資訊要有基本判斷能力</a:t>
            </a:r>
            <a:r>
              <a:rPr lang="zh-TW" altLang="en-US" dirty="0" smtClean="0"/>
              <a:t>，還要考慮有</a:t>
            </a:r>
            <a:r>
              <a:rPr lang="zh-TW" altLang="en-US" dirty="0" smtClean="0"/>
              <a:t>個體差異，不要自己嚇自己</a:t>
            </a:r>
            <a:r>
              <a:rPr lang="zh-TW" altLang="en-US" dirty="0" smtClean="0"/>
              <a:t>！失智、失能一定會發生，怕失智多用腦、怕失能多體動！維持延緩其退化！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標題兩失其實涵蓋四項：</a:t>
            </a:r>
            <a:r>
              <a:rPr lang="en-US" altLang="zh-TW" dirty="0" smtClean="0"/>
              <a:t>1.</a:t>
            </a:r>
            <a:r>
              <a:rPr lang="zh-TW" altLang="en-US" dirty="0" smtClean="0"/>
              <a:t> 失能、失智；</a:t>
            </a:r>
            <a:r>
              <a:rPr lang="en-US" altLang="zh-TW" dirty="0" smtClean="0"/>
              <a:t>2.</a:t>
            </a:r>
            <a:r>
              <a:rPr lang="zh-TW" altLang="en-US" dirty="0" smtClean="0"/>
              <a:t> 失人、失財 ；慎防兩失、如果不慎失人、失財，就會變成四失！行事處世後果先想清楚！ 上周五有朋友帶一對夫婦來訪，這對夫婦的先生於金融業退休小有積蓄，於社交活動有失序的情況；我即以失能失智與他說明，再以夫婦之道開導他，最後告訴他如果不慎結果就是四失！</a:t>
            </a:r>
            <a:r>
              <a:rPr lang="en-US" altLang="zh-TW" dirty="0" smtClean="0"/>
              <a:t>(</a:t>
            </a:r>
            <a:r>
              <a:rPr lang="zh-TW" altLang="en-US" dirty="0" smtClean="0"/>
              <a:t>另</a:t>
            </a:r>
            <a:r>
              <a:rPr lang="zh-TW" altLang="en-US" smtClean="0"/>
              <a:t>提醒大家婚約</a:t>
            </a:r>
            <a:r>
              <a:rPr lang="zh-TW" altLang="en-US" dirty="0" smtClean="0"/>
              <a:t>的</a:t>
            </a:r>
            <a:r>
              <a:rPr lang="zh-TW" altLang="en-US" smtClean="0"/>
              <a:t>內容，已簽字用印內容有無用心體會與思考！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E4084-78C4-48C5-B734-82AC65F5A909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相簿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1" y="3962400"/>
            <a:ext cx="8298485" cy="1066800"/>
          </a:xfrm>
        </p:spPr>
        <p:txBody>
          <a:bodyPr bIns="0"/>
          <a:lstStyle>
            <a:lvl1pPr algn="r" eaLnBrk="1" latinLnBrk="0" hangingPunct="1">
              <a:defRPr kumimoji="1" lang="zh-TW"/>
            </a:lvl1pPr>
            <a:extLst/>
          </a:lstStyle>
          <a:p>
            <a:r>
              <a:rPr kumimoji="1" lang="zh-TW"/>
              <a:t>按一下以新增相簿標題</a:t>
            </a:r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extLst/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1" lang="zh-TW"/>
            </a:pPr>
            <a:endParaRPr kumimoji="1" lang="zh-TW" sz="3200" b="0" i="1" u="none" strike="noStrike" kern="0" cap="none" spc="0" normalizeH="0" baseline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按一下以新增日期及其他詳細資料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176844" y="186904"/>
            <a:ext cx="8763000" cy="6213896"/>
          </a:xfrm>
          <a:prstGeom prst="rect">
            <a:avLst/>
          </a:prstGeom>
          <a:noFill/>
          <a:ln w="9525" cap="rnd" cmpd="sng" algn="ctr">
            <a:solidFill>
              <a:schemeClr val="bg1">
                <a:tint val="85000"/>
              </a:schemeClr>
            </a:solidFill>
            <a:prstDash val="dash"/>
          </a:ln>
          <a:effectLst>
            <a:outerShdw blurRad="25400" dist="12700" dir="5400000" algn="tl" rotWithShape="0">
              <a:schemeClr val="bg1">
                <a:alpha val="60000"/>
              </a:scheme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1" lang="zh-TW"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3" name="Rectangle 1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張橫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466344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5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7200" y="3403823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63440" y="228600"/>
            <a:ext cx="4023360" cy="3017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"/>
            <a:ext cx="4023360" cy="3017520"/>
          </a:xfrm>
        </p:spPr>
        <p:txBody>
          <a:bodyPr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張混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067300" y="3436620"/>
            <a:ext cx="3649900" cy="2889504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9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26720" y="384048"/>
            <a:ext cx="4457700" cy="5943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5067300" y="389332"/>
            <a:ext cx="3657600" cy="2887269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張直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7"/>
          <p:cNvSpPr>
            <a:spLocks noGrp="1"/>
          </p:cNvSpPr>
          <p:nvPr>
            <p:ph type="pic" sz="quarter" idx="14"/>
          </p:nvPr>
        </p:nvSpPr>
        <p:spPr>
          <a:xfrm>
            <a:off x="2229297" y="228600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" name="Rectangle 7"/>
          <p:cNvSpPr>
            <a:spLocks noGrp="1"/>
          </p:cNvSpPr>
          <p:nvPr>
            <p:ph type="pic" sz="quarter" idx="26"/>
          </p:nvPr>
        </p:nvSpPr>
        <p:spPr>
          <a:xfrm>
            <a:off x="22292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0" name="Rectangle 7"/>
          <p:cNvSpPr>
            <a:spLocks noGrp="1" noChangeAspect="1"/>
          </p:cNvSpPr>
          <p:nvPr>
            <p:ph type="pic" sz="quarter" idx="25"/>
          </p:nvPr>
        </p:nvSpPr>
        <p:spPr>
          <a:xfrm>
            <a:off x="4672217" y="228600"/>
            <a:ext cx="2286000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27"/>
          </p:nvPr>
        </p:nvSpPr>
        <p:spPr>
          <a:xfrm>
            <a:off x="4667697" y="3365392"/>
            <a:ext cx="228521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6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00497" y="1295400"/>
            <a:ext cx="1676400" cy="1905000"/>
          </a:xfrm>
        </p:spPr>
        <p:txBody>
          <a:bodyPr anchor="b" anchorCtr="0">
            <a:noAutofit/>
          </a:bodyPr>
          <a:lstStyle>
            <a:lvl1pPr marL="0" marR="0" indent="0" algn="r" rtl="0" eaLnBrk="1" latinLnBrk="0" hangingPunct="1">
              <a:spcBef>
                <a:spcPct val="20000"/>
              </a:spcBef>
              <a:buFontTx/>
              <a:buNone/>
              <a:defRPr kumimoji="1" lang="zh-TW" sz="16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7086600" y="1295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8" hasCustomPrompt="1"/>
          </p:nvPr>
        </p:nvSpPr>
        <p:spPr>
          <a:xfrm>
            <a:off x="400497" y="3352800"/>
            <a:ext cx="1676400" cy="1905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30" hasCustomPrompt="1"/>
          </p:nvPr>
        </p:nvSpPr>
        <p:spPr>
          <a:xfrm>
            <a:off x="7086600" y="33528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1" name="Rectangle 10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2" name="Rectangle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5" name="Rectangle 14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張橫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pic" sz="quarter" idx="14"/>
          </p:nvPr>
        </p:nvSpPr>
        <p:spPr>
          <a:xfrm>
            <a:off x="926821" y="533400"/>
            <a:ext cx="3653297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268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9" name="Rectangle 7"/>
          <p:cNvSpPr>
            <a:spLocks noGrp="1"/>
          </p:cNvSpPr>
          <p:nvPr>
            <p:ph type="pic" sz="quarter" idx="17"/>
          </p:nvPr>
        </p:nvSpPr>
        <p:spPr>
          <a:xfrm>
            <a:off x="4660621" y="5334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6" name="Rectangle 7"/>
          <p:cNvSpPr>
            <a:spLocks noGrp="1"/>
          </p:cNvSpPr>
          <p:nvPr>
            <p:ph type="pic" sz="quarter" idx="18"/>
          </p:nvPr>
        </p:nvSpPr>
        <p:spPr>
          <a:xfrm>
            <a:off x="9268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4" name="Rectangle 7"/>
          <p:cNvSpPr>
            <a:spLocks noGrp="1"/>
          </p:cNvSpPr>
          <p:nvPr>
            <p:ph type="pic" sz="quarter" idx="19"/>
          </p:nvPr>
        </p:nvSpPr>
        <p:spPr>
          <a:xfrm>
            <a:off x="4660621" y="3352800"/>
            <a:ext cx="3657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9268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3" hasCustomPrompt="1"/>
          </p:nvPr>
        </p:nvSpPr>
        <p:spPr>
          <a:xfrm>
            <a:off x="4660621" y="61722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24" hasCustomPrompt="1"/>
          </p:nvPr>
        </p:nvSpPr>
        <p:spPr>
          <a:xfrm>
            <a:off x="4660621" y="152400"/>
            <a:ext cx="3657600" cy="304800"/>
          </a:xfrm>
        </p:spPr>
        <p:txBody>
          <a:bodyPr lIns="9144" anchor="t" anchorCtr="0"/>
          <a:lstStyle>
            <a:lvl1pPr marL="0" marR="0" indent="0" algn="l" eaLnBrk="1" latinLnBrk="0" hangingPunct="1">
              <a:buFontTx/>
              <a:buNone/>
              <a:defRPr kumimoji="1" lang="zh-TW" sz="16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張直式 (含大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1524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1"/>
          </p:nvPr>
        </p:nvSpPr>
        <p:spPr>
          <a:xfrm>
            <a:off x="454660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7"/>
          <p:cNvSpPr>
            <a:spLocks noGrp="1"/>
          </p:cNvSpPr>
          <p:nvPr>
            <p:ph type="pic" sz="quarter" idx="30"/>
          </p:nvPr>
        </p:nvSpPr>
        <p:spPr>
          <a:xfrm>
            <a:off x="2349060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9" name="Rectangle 7"/>
          <p:cNvSpPr>
            <a:spLocks noGrp="1"/>
          </p:cNvSpPr>
          <p:nvPr>
            <p:ph type="pic" sz="quarter" idx="32"/>
          </p:nvPr>
        </p:nvSpPr>
        <p:spPr>
          <a:xfrm>
            <a:off x="6740166" y="1524000"/>
            <a:ext cx="2106985" cy="2809311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4" name="Rectangle 7"/>
          <p:cNvSpPr>
            <a:spLocks noGrp="1"/>
          </p:cNvSpPr>
          <p:nvPr>
            <p:ph type="body" sz="quarter" idx="29" hasCustomPrompt="1"/>
          </p:nvPr>
        </p:nvSpPr>
        <p:spPr>
          <a:xfrm>
            <a:off x="152400" y="4495800"/>
            <a:ext cx="87630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1" lang="zh-TW" sz="2400" baseline="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4 張: 1 張直式，3 張橫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7"/>
          <p:cNvSpPr>
            <a:spLocks noGrp="1"/>
          </p:cNvSpPr>
          <p:nvPr>
            <p:ph type="pic" sz="quarter" idx="14"/>
          </p:nvPr>
        </p:nvSpPr>
        <p:spPr>
          <a:xfrm>
            <a:off x="685800" y="257665"/>
            <a:ext cx="4617720" cy="6172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Rectangle 7"/>
          <p:cNvSpPr>
            <a:spLocks noGrp="1" noChangeAspect="1"/>
          </p:cNvSpPr>
          <p:nvPr>
            <p:ph type="pic" sz="quarter" idx="18"/>
          </p:nvPr>
        </p:nvSpPr>
        <p:spPr>
          <a:xfrm>
            <a:off x="5788848" y="257665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6" name="Rectangle 7"/>
          <p:cNvSpPr>
            <a:spLocks noGrp="1" noChangeAspect="1"/>
          </p:cNvSpPr>
          <p:nvPr>
            <p:ph type="pic" sz="quarter" idx="22"/>
          </p:nvPr>
        </p:nvSpPr>
        <p:spPr>
          <a:xfrm>
            <a:off x="5788848" y="2432657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4" name="Rectangle 7"/>
          <p:cNvSpPr>
            <a:spLocks noGrp="1" noChangeAspect="1"/>
          </p:cNvSpPr>
          <p:nvPr>
            <p:ph type="pic" sz="quarter" idx="23"/>
          </p:nvPr>
        </p:nvSpPr>
        <p:spPr>
          <a:xfrm>
            <a:off x="5788848" y="4607649"/>
            <a:ext cx="2438402" cy="1828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張: 3 張橫式，2 張直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/>
          </p:cNvSpPr>
          <p:nvPr>
            <p:ph type="pic" sz="quarter" idx="14"/>
          </p:nvPr>
        </p:nvSpPr>
        <p:spPr>
          <a:xfrm>
            <a:off x="609600" y="34290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7" name="Rectangle 7"/>
          <p:cNvSpPr>
            <a:spLocks noGrp="1"/>
          </p:cNvSpPr>
          <p:nvPr>
            <p:ph type="pic" sz="quarter" idx="17"/>
          </p:nvPr>
        </p:nvSpPr>
        <p:spPr>
          <a:xfrm>
            <a:off x="3033848" y="228600"/>
            <a:ext cx="5562600" cy="4171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6"/>
          </p:nvPr>
        </p:nvSpPr>
        <p:spPr>
          <a:xfrm>
            <a:off x="609600" y="228600"/>
            <a:ext cx="2070154" cy="29718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6" name="Rectangle 7"/>
          <p:cNvSpPr>
            <a:spLocks noGrp="1" noChangeAspect="1"/>
          </p:cNvSpPr>
          <p:nvPr>
            <p:ph type="pic" sz="quarter" idx="27"/>
          </p:nvPr>
        </p:nvSpPr>
        <p:spPr>
          <a:xfrm>
            <a:off x="5943600" y="4495800"/>
            <a:ext cx="2666999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3" name="Rectangle 7"/>
          <p:cNvSpPr>
            <a:spLocks noGrp="1" noChangeAspect="1"/>
          </p:cNvSpPr>
          <p:nvPr>
            <p:ph type="pic" sz="quarter" idx="28"/>
          </p:nvPr>
        </p:nvSpPr>
        <p:spPr>
          <a:xfrm>
            <a:off x="3033848" y="4495800"/>
            <a:ext cx="2757352" cy="187452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5 張: 3 張直式，2 張橫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Grp="1"/>
          </p:cNvSpPr>
          <p:nvPr>
            <p:ph type="pic" sz="quarter" idx="26"/>
          </p:nvPr>
        </p:nvSpPr>
        <p:spPr>
          <a:xfrm>
            <a:off x="5121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3" name="Rectangle 7"/>
          <p:cNvSpPr>
            <a:spLocks noGrp="1"/>
          </p:cNvSpPr>
          <p:nvPr>
            <p:ph type="pic" sz="quarter" idx="29"/>
          </p:nvPr>
        </p:nvSpPr>
        <p:spPr>
          <a:xfrm>
            <a:off x="51213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0" name="Rectangle 7"/>
          <p:cNvSpPr>
            <a:spLocks noGrp="1"/>
          </p:cNvSpPr>
          <p:nvPr>
            <p:ph type="pic" sz="quarter" idx="30"/>
          </p:nvPr>
        </p:nvSpPr>
        <p:spPr>
          <a:xfrm>
            <a:off x="4718374" y="228600"/>
            <a:ext cx="39624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2" name="Rectangle 7"/>
          <p:cNvSpPr>
            <a:spLocks noGrp="1"/>
          </p:cNvSpPr>
          <p:nvPr>
            <p:ph type="pic" sz="quarter" idx="27"/>
          </p:nvPr>
        </p:nvSpPr>
        <p:spPr>
          <a:xfrm>
            <a:off x="32934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1" name="Rectangle 7"/>
          <p:cNvSpPr>
            <a:spLocks noGrp="1"/>
          </p:cNvSpPr>
          <p:nvPr>
            <p:ph type="pic" sz="quarter" idx="28"/>
          </p:nvPr>
        </p:nvSpPr>
        <p:spPr>
          <a:xfrm>
            <a:off x="6074734" y="3124200"/>
            <a:ext cx="2606040" cy="32766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方形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3050273" y="16002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0" y="48768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1" lang="zh-TW" sz="180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張方形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¥ل云玗İαЂôÁûÂÚ丫:Pïçtúrê Plå¢éhõlðér 表¥鷗字㌍ 表_W 3"/>
          <p:cNvSpPr>
            <a:spLocks noGrp="1" noChangeAspect="1"/>
          </p:cNvSpPr>
          <p:nvPr>
            <p:ph type="pic" sz="quarter" idx="10"/>
          </p:nvPr>
        </p:nvSpPr>
        <p:spPr>
          <a:xfrm>
            <a:off x="4955273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6" name="W¥ل云玗İαЂôÁûÂÚ丫:Pïçtúrê Plå¢éhõlðér 表¥鷗字㌍ 表_W 5"/>
          <p:cNvSpPr>
            <a:spLocks noGrp="1" noChangeAspect="1"/>
          </p:cNvSpPr>
          <p:nvPr>
            <p:ph type="pic" sz="quarter" idx="14"/>
          </p:nvPr>
        </p:nvSpPr>
        <p:spPr>
          <a:xfrm>
            <a:off x="1143000" y="1371600"/>
            <a:ext cx="3198127" cy="32004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W¥ل云玗İαЂÕØÚáÛ丫:Téxt Plàçèhòlðêr 表¥鷗字㌍_W 6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1" lang="zh-TW" sz="180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8" name="W¥ل云玗İαЂÕØÚáÛ丫:Téxt Plàçèhòlðêr 表¥鷗字㌍_W 7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1" lang="zh-TW" sz="180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橫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spect="1"/>
          </p:cNvSpPr>
          <p:nvPr>
            <p:ph type="pic" sz="quarter" idx="10"/>
          </p:nvPr>
        </p:nvSpPr>
        <p:spPr>
          <a:xfrm>
            <a:off x="914400" y="294590"/>
            <a:ext cx="7467600" cy="56007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6019800"/>
            <a:ext cx="7467600" cy="38100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ôÁûÂÚ丫:Pïçtúrê Plå¢éhõlðér 表¥鷗字㌍ 表_W 2"/>
          <p:cNvSpPr>
            <a:spLocks noGrp="1"/>
          </p:cNvSpPr>
          <p:nvPr>
            <p:ph type="pic" sz="quarter" idx="30"/>
          </p:nvPr>
        </p:nvSpPr>
        <p:spPr>
          <a:xfrm>
            <a:off x="457200" y="2057400"/>
            <a:ext cx="8229600" cy="274320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W¥ل云玗İαЂÕØÚáÛ丫:Téxt Plàçèhòlðêr 表¥鷗字㌍_W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4876800"/>
            <a:ext cx="8229600" cy="14478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1" lang="zh-TW" sz="1800"/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extLst/>
          </a:lstStyle>
          <a:p>
            <a:pPr eaLnBrk="1" latinLnBrk="0" hangingPunct="1"/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/>
          </a:p>
        </p:txBody>
      </p:sp>
      <p:sp>
        <p:nvSpPr>
          <p:cNvPr id="2" name="Rectangle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7" name="Rectangl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24" name="Rectangl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1" lang="zh-TW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zh-TW" altLang="en-US" smtClean="0"/>
              <a:t>按一下以編輯母片副標題樣式</a:t>
            </a:r>
            <a:endParaRPr/>
          </a:p>
        </p:txBody>
      </p:sp>
      <p:grpSp>
        <p:nvGrpSpPr>
          <p:cNvPr id="2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</p:grpSp>
      <p:grpSp>
        <p:nvGrpSpPr>
          <p:cNvPr id="3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</p:grpSp>
      <p:sp>
        <p:nvSpPr>
          <p:cNvPr id="24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zh-TW"/>
          </a:p>
        </p:txBody>
      </p: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zh-TW"/>
          </a:p>
        </p:txBody>
      </p:sp>
      <p:sp>
        <p:nvSpPr>
          <p:cNvPr id="5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zh-TW"/>
          </a:p>
        </p:txBody>
      </p:sp>
      <p:sp>
        <p:nvSpPr>
          <p:cNvPr id="14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zh-TW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zh-TW" alt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1" lang="zh-TW" sz="7200" b="1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1" lang="zh-TW"/>
              <a:t>顯示標題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zh-TW" alt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zh-TW" altLang="en-US" smtClean="0"/>
              <a:t>按一下以編輯母片標題樣式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小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zh-TW" alt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1" lang="zh-TW" sz="4800" b="1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1" lang="zh-TW"/>
              <a:t>按一下以新增小節的標題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簡單的問題與答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1" lang="zh-TW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1" lang="zh-TW"/>
              <a:t>按一下以新增問題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1" lang="zh-TW" sz="4800" b="1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1" lang="zh-TW"/>
              <a:t>按一下以新增答案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詳細的問題與答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1" lang="zh-TW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1" lang="zh-TW"/>
              <a:t>按一下以新增問題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1" lang="zh-TW" sz="4800" b="1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1" lang="zh-TW"/>
              <a:t>按一下以新增答案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按一下以新增答案的詳細資料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 (答案: 是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1" lang="zh-TW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1" lang="zh-TW"/>
              <a:t>按一下以新增問題</a:t>
            </a:r>
          </a:p>
        </p:txBody>
      </p:sp>
      <p:sp>
        <p:nvSpPr>
          <p:cNvPr id="8" name="Answer Base"/>
          <p:cNvSpPr txBox="1"/>
          <p:nvPr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1" lang="zh-TW" sz="7200">
                <a:solidFill>
                  <a:schemeClr val="tx1">
                    <a:alpha val="40000"/>
                  </a:schemeClr>
                </a:solidFill>
              </a:rPr>
              <a:t>對</a:t>
            </a:r>
            <a:r>
              <a:rPr kumimoji="1" lang="zh-TW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1" lang="zh-TW" sz="7200">
                <a:solidFill>
                  <a:schemeClr val="tx1">
                    <a:alpha val="40000"/>
                  </a:schemeClr>
                </a:solidFill>
              </a:rPr>
              <a:t>或錯 ?</a:t>
            </a:r>
          </a:p>
        </p:txBody>
      </p:sp>
      <p:sp>
        <p:nvSpPr>
          <p:cNvPr id="7" name="Answer"/>
          <p:cNvSpPr/>
          <p:nvPr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1" lang="zh-TW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是</a:t>
            </a:r>
            <a:r>
              <a:rPr kumimoji="1" lang="zh-TW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非題</a:t>
            </a:r>
            <a:endParaRPr kumimoji="1" 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直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 (答案: 否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1" lang="zh-TW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1" lang="zh-TW"/>
              <a:t>按一下以新增問題</a:t>
            </a:r>
          </a:p>
        </p:txBody>
      </p:sp>
      <p:sp>
        <p:nvSpPr>
          <p:cNvPr id="29" name="Answer Base"/>
          <p:cNvSpPr txBox="1"/>
          <p:nvPr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1" lang="zh-TW" sz="7200">
                <a:solidFill>
                  <a:schemeClr val="tx1">
                    <a:alpha val="40000"/>
                  </a:schemeClr>
                </a:solidFill>
              </a:rPr>
              <a:t>對</a:t>
            </a:r>
            <a:r>
              <a:rPr kumimoji="1" lang="zh-TW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1" lang="zh-TW" sz="7200">
                <a:solidFill>
                  <a:schemeClr val="tx1">
                    <a:alpha val="40000"/>
                  </a:schemeClr>
                </a:solidFill>
              </a:rPr>
              <a:t>或錯?</a:t>
            </a:r>
          </a:p>
        </p:txBody>
      </p:sp>
      <p:sp>
        <p:nvSpPr>
          <p:cNvPr id="7" name="Answer"/>
          <p:cNvSpPr/>
          <p:nvPr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1" lang="zh-TW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對或 </a:t>
            </a:r>
            <a:r>
              <a:rPr kumimoji="1" lang="zh-TW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錯</a:t>
            </a:r>
            <a:r>
              <a:rPr kumimoji="1" lang="zh-TW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1" 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選擇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1" lang="zh-TW" baseline="0"/>
            </a:lvl1pPr>
            <a:extLst/>
          </a:lstStyle>
          <a:p>
            <a:r>
              <a:rPr kumimoji="1" lang="zh-TW"/>
              <a:t>按一下以新增問題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10"/>
          <p:cNvSpPr txBox="1"/>
          <p:nvPr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1" lang="zh-TW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按一下以新增不正確的答案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按一下以新增不正確的答案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按一下以新增不正確的答案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按一下以新增不正確的答案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1" lang="zh-TW" baseline="0"/>
            </a:lvl1pPr>
            <a:extLst/>
          </a:lstStyle>
          <a:p>
            <a:pPr lvl="0"/>
            <a:r>
              <a:rPr kumimoji="1" lang="zh-TW"/>
              <a:t>按一下以新增正確的答案 (然後再重新安排選項的順序)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1" lang="zh-TW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1" lang="zh-TW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1" lang="zh-TW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1" lang="zh-TW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連連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zh-TW" alt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按一下以新增項目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按一下以新增項目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按一下以新增項目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按一下以新增項目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按一下以新增項目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1" lang="zh-TW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按一下以新增相符項目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按一下以新增相符項目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按一下以新增相符項目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按一下以新增相符項目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1" lang="zh-TW"/>
            </a:lvl1pPr>
            <a:lvl2pPr eaLnBrk="1" latinLnBrk="0" hangingPunct="1">
              <a:buFontTx/>
              <a:buChar char="•"/>
              <a:defRPr kumimoji="1" lang="zh-TW"/>
            </a:lvl2pPr>
            <a:lvl3pPr eaLnBrk="1" latinLnBrk="0" hangingPunct="1">
              <a:buFontTx/>
              <a:buChar char="•"/>
              <a:defRPr kumimoji="1" lang="zh-TW"/>
            </a:lvl3pPr>
            <a:lvl4pPr eaLnBrk="1" latinLnBrk="0" hangingPunct="1">
              <a:buFontTx/>
              <a:buChar char="•"/>
              <a:defRPr kumimoji="1" lang="zh-TW"/>
            </a:lvl4pPr>
            <a:lvl5pPr eaLnBrk="1" latinLnBrk="0" hangingPunct="1">
              <a:buFontTx/>
              <a:buChar char="•"/>
              <a:defRPr kumimoji="1" lang="zh-TW"/>
            </a:lvl5pPr>
            <a:extLst/>
          </a:lstStyle>
          <a:p>
            <a:pPr lvl="0"/>
            <a:r>
              <a:rPr kumimoji="1" lang="zh-TW"/>
              <a:t>按一下以新增相符項目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1" lang="zh-TW" baseline="0"/>
            </a:lvl1pPr>
            <a:extLst/>
          </a:lstStyle>
          <a:p>
            <a:r>
              <a:rPr kumimoji="1" lang="zh-TW"/>
              <a:t>按一下以鍵入您的問題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1" lang="zh-TW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0" hangingPunct="1"/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1" lang="zh-TW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1" lang="zh-TW"/>
              <a:t>按一下以新增作者資訊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1" lang="zh-TW">
                <a:solidFill>
                  <a:srgbClr val="A0A0A0"/>
                </a:solidFill>
              </a:defRPr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橫式 (全螢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noFill/>
          <a:ln w="25400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>
              <a:buFontTx/>
              <a:buNone/>
            </a:pPr>
            <a:r>
              <a:rPr kumimoji="1" lang="zh-TW"/>
              <a:t>按一下圖示</a:t>
            </a:r>
            <a:r>
              <a:rPr kumimoji="1" lang="zh-TW" baseline="0"/>
              <a:t>以新增</a:t>
            </a:r>
            <a:r>
              <a:rPr kumimoji="1" lang="zh-TW"/>
              <a:t>整頁照片</a:t>
            </a:r>
            <a:endParaRPr kumimoji="1" lang="zh-TW" i="0" baseline="0"/>
          </a:p>
          <a:p>
            <a:pPr marL="0" marR="0" indent="0" algn="ctr">
              <a:buFontTx/>
              <a:buNone/>
            </a:pPr>
            <a:endParaRPr kumimoji="1" lang="zh-TW" i="0"/>
          </a:p>
          <a:p>
            <a:pPr algn="ctr">
              <a:buFontTx/>
              <a:buNone/>
            </a:pPr>
            <a:endParaRPr kumimoji="1" lang="zh-TW" i="0"/>
          </a:p>
          <a:p>
            <a:pPr algn="ctr">
              <a:buFontTx/>
              <a:buNone/>
            </a:pPr>
            <a:endParaRPr kumimoji="1" lang="zh-TW" i="0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相簿小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 hasCustomPrompt="1"/>
          </p:nvPr>
        </p:nvSpPr>
        <p:spPr>
          <a:xfrm>
            <a:off x="752670" y="4572000"/>
            <a:ext cx="7781730" cy="990600"/>
          </a:xfrm>
        </p:spPr>
        <p:txBody>
          <a:bodyPr vert="horz" bIns="0" anchor="b" anchorCtr="0"/>
          <a:lstStyle>
            <a:lvl1pPr eaLnBrk="1" latinLnBrk="0" hangingPunct="1">
              <a:defRPr kumimoji="1" lang="zh-TW" baseline="0"/>
            </a:lvl1pPr>
            <a:extLst/>
          </a:lstStyle>
          <a:p>
            <a:r>
              <a:rPr kumimoji="1" lang="zh-TW"/>
              <a:t>按一下以新增小節的標題</a:t>
            </a:r>
          </a:p>
        </p:txBody>
      </p:sp>
      <p:sp>
        <p:nvSpPr>
          <p:cNvPr id="27" name="Rectangle 11"/>
          <p:cNvSpPr>
            <a:spLocks noGrp="1"/>
          </p:cNvSpPr>
          <p:nvPr>
            <p:ph type="body" sz="quarter" idx="14" hasCustomPrompt="1"/>
          </p:nvPr>
        </p:nvSpPr>
        <p:spPr>
          <a:xfrm>
            <a:off x="752670" y="5600700"/>
            <a:ext cx="7772400" cy="838200"/>
          </a:xfrm>
        </p:spPr>
        <p:txBody>
          <a:bodyPr vert="horz" tIns="0"/>
          <a:lstStyle>
            <a:lvl1pPr eaLnBrk="1" latinLnBrk="0" hangingPunct="1">
              <a:buFontTx/>
              <a:buNone/>
              <a:defRPr kumimoji="1" lang="zh-TW" sz="1800"/>
            </a:lvl1pPr>
            <a:extLst/>
          </a:lstStyle>
          <a:p>
            <a:pPr lvl="0"/>
            <a:r>
              <a:rPr kumimoji="1" lang="zh-TW"/>
              <a:t>按一下以新增副標題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pic" sz="quarter" idx="11"/>
          </p:nvPr>
        </p:nvSpPr>
        <p:spPr>
          <a:xfrm>
            <a:off x="786338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8" name="Rectangle 6"/>
          <p:cNvSpPr>
            <a:spLocks noGrp="1"/>
          </p:cNvSpPr>
          <p:nvPr>
            <p:ph type="pic" sz="quarter" idx="15"/>
          </p:nvPr>
        </p:nvSpPr>
        <p:spPr>
          <a:xfrm>
            <a:off x="3474604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" name="Rectangle 6"/>
          <p:cNvSpPr>
            <a:spLocks noGrp="1"/>
          </p:cNvSpPr>
          <p:nvPr>
            <p:ph type="pic" sz="quarter" idx="16"/>
          </p:nvPr>
        </p:nvSpPr>
        <p:spPr>
          <a:xfrm>
            <a:off x="6162870" y="2140695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>
            <a:extLst/>
          </a:lstStyle>
          <a:p>
            <a:pPr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2 張直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4722047" y="609600"/>
            <a:ext cx="3431353" cy="4575141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1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1066800" y="609600"/>
            <a:ext cx="3429000" cy="4572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4724400" y="5334000"/>
            <a:ext cx="3429000" cy="1066800"/>
          </a:xfrm>
        </p:spPr>
        <p:txBody>
          <a:bodyPr lIns="91440"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張橫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5" name="Rectangle 7"/>
          <p:cNvSpPr>
            <a:spLocks noGrp="1" noChangeAspect="1"/>
          </p:cNvSpPr>
          <p:nvPr>
            <p:ph type="pic" sz="quarter" idx="14"/>
          </p:nvPr>
        </p:nvSpPr>
        <p:spPr>
          <a:xfrm>
            <a:off x="457200" y="1676400"/>
            <a:ext cx="4038600" cy="3028950"/>
          </a:xfrm>
          <a:prstGeom prst="rect">
            <a:avLst/>
          </a:prstGeo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8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4648200" y="4857750"/>
            <a:ext cx="4038600" cy="1238250"/>
          </a:xfrm>
        </p:spPr>
        <p:txBody>
          <a:bodyPr rIns="9144"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張混合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spect="1"/>
          </p:cNvSpPr>
          <p:nvPr>
            <p:ph type="pic" sz="quarter" idx="11"/>
          </p:nvPr>
        </p:nvSpPr>
        <p:spPr>
          <a:xfrm>
            <a:off x="5141976" y="381000"/>
            <a:ext cx="3773424" cy="2830068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22" name="Rectangle 7"/>
          <p:cNvSpPr>
            <a:spLocks noGrp="1" noChangeAspect="1"/>
          </p:cNvSpPr>
          <p:nvPr>
            <p:ph type="pic" sz="quarter" idx="12"/>
          </p:nvPr>
        </p:nvSpPr>
        <p:spPr>
          <a:xfrm>
            <a:off x="454152" y="381000"/>
            <a:ext cx="4462272" cy="5949696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11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5141976" y="3352800"/>
            <a:ext cx="3773425" cy="2971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張直式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Rectangle 8"/>
          <p:cNvSpPr>
            <a:spLocks noGrp="1" noChangeAspect="1"/>
          </p:cNvSpPr>
          <p:nvPr>
            <p:ph type="pic" sz="quarter" idx="11"/>
          </p:nvPr>
        </p:nvSpPr>
        <p:spPr>
          <a:xfrm>
            <a:off x="32004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31" name="Rectangle 8"/>
          <p:cNvSpPr>
            <a:spLocks noGrp="1" noChangeAspect="1"/>
          </p:cNvSpPr>
          <p:nvPr>
            <p:ph type="pic" sz="quarter" idx="12"/>
          </p:nvPr>
        </p:nvSpPr>
        <p:spPr>
          <a:xfrm>
            <a:off x="6172200" y="1066800"/>
            <a:ext cx="2743200" cy="36576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1" lang="zh-TW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7" name="Rectangle 6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4" hasCustomPrompt="1"/>
          </p:nvPr>
        </p:nvSpPr>
        <p:spPr>
          <a:xfrm>
            <a:off x="32004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14" name="Rectangle 6"/>
          <p:cNvSpPr>
            <a:spLocks noGrp="1"/>
          </p:cNvSpPr>
          <p:nvPr>
            <p:ph type="body" sz="quarter" idx="15" hasCustomPrompt="1"/>
          </p:nvPr>
        </p:nvSpPr>
        <p:spPr>
          <a:xfrm>
            <a:off x="6172200" y="4876800"/>
            <a:ext cx="2743200" cy="1447800"/>
          </a:xfrm>
        </p:spPr>
        <p:txBody>
          <a:bodyPr anchor="t" anchorCtr="0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1" lang="zh-TW" sz="18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kumimoji="1" lang="zh-TW"/>
              <a:t>按一下以新增標題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pPr eaLnBrk="1" latinLnBrk="0" hangingPunct="1"/>
            <a:r>
              <a:rPr kumimoji="1" lang="zh-TW" altLang="en-US" smtClean="0"/>
              <a:t>按一下以編輯母片標題樣式</a:t>
            </a:r>
            <a:endParaRPr kumimoji="1" lang="en-US" smtClean="0"/>
          </a:p>
        </p:txBody>
      </p:sp>
      <p:sp>
        <p:nvSpPr>
          <p:cNvPr id="13" name="Rectangle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1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1" lang="zh-TW" altLang="en-US" smtClean="0"/>
              <a:t>第二層</a:t>
            </a:r>
          </a:p>
          <a:p>
            <a:pPr lvl="2" eaLnBrk="1" latinLnBrk="0" hangingPunct="1"/>
            <a:r>
              <a:rPr kumimoji="1" lang="zh-TW" altLang="en-US" smtClean="0"/>
              <a:t>第三層</a:t>
            </a:r>
          </a:p>
          <a:p>
            <a:pPr lvl="3" eaLnBrk="1" latinLnBrk="0" hangingPunct="1"/>
            <a:r>
              <a:rPr kumimoji="1" lang="zh-TW" altLang="en-US" smtClean="0"/>
              <a:t>第四層</a:t>
            </a:r>
          </a:p>
          <a:p>
            <a:pPr lvl="4" eaLnBrk="1" latinLnBrk="0" hangingPunct="1"/>
            <a:r>
              <a:rPr kumimoji="1" lang="zh-TW" altLang="en-US" smtClean="0"/>
              <a:t>第五層</a:t>
            </a:r>
            <a:endParaRPr kumimoji="1" lang="en-US"/>
          </a:p>
        </p:txBody>
      </p:sp>
      <p:sp>
        <p:nvSpPr>
          <p:cNvPr id="29" name="Rectangle 3"/>
          <p:cNvSpPr>
            <a:spLocks noGrp="1"/>
          </p:cNvSpPr>
          <p:nvPr>
            <p:ph type="dt" sz="half" idx="2"/>
          </p:nvPr>
        </p:nvSpPr>
        <p:spPr>
          <a:xfrm>
            <a:off x="66675" y="6559360"/>
            <a:ext cx="2438400" cy="244475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1" lang="zh-TW" sz="1200">
                <a:solidFill>
                  <a:schemeClr val="tx2"/>
                </a:solidFill>
              </a:defRPr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20" name="Rectangle 25"/>
          <p:cNvSpPr>
            <a:spLocks noGrp="1"/>
          </p:cNvSpPr>
          <p:nvPr>
            <p:ph type="ftr" sz="quarter" idx="3"/>
          </p:nvPr>
        </p:nvSpPr>
        <p:spPr>
          <a:xfrm>
            <a:off x="2995653" y="6558153"/>
            <a:ext cx="4648200" cy="2468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1" lang="zh-TW" sz="12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3" name="Rectangle 16"/>
          <p:cNvSpPr>
            <a:spLocks noGrp="1"/>
          </p:cNvSpPr>
          <p:nvPr>
            <p:ph type="sldNum" sz="quarter" idx="4"/>
          </p:nvPr>
        </p:nvSpPr>
        <p:spPr>
          <a:xfrm>
            <a:off x="8172450" y="6559360"/>
            <a:ext cx="914400" cy="244475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1" lang="zh-TW" sz="1200">
                <a:solidFill>
                  <a:schemeClr val="tx2"/>
                </a:solidFill>
              </a:defRPr>
            </a:lvl1pPr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  <p:sldLayoutId id="2147483721" r:id="rId2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1" lang="zh-TW" sz="3200" cap="all" baseline="0">
          <a:solidFill>
            <a:schemeClr val="tx2"/>
          </a:solidFill>
          <a:effectLst>
            <a:outerShdw blurRad="51000" dist="370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1" lang="zh-TW">
          <a:solidFill>
            <a:schemeClr val="tx2"/>
          </a:solidFill>
        </a:defRPr>
      </a:lvl2pPr>
      <a:lvl3pPr eaLnBrk="1" latinLnBrk="0" hangingPunct="1">
        <a:defRPr kumimoji="1" lang="zh-TW">
          <a:solidFill>
            <a:schemeClr val="tx2"/>
          </a:solidFill>
        </a:defRPr>
      </a:lvl3pPr>
      <a:lvl4pPr eaLnBrk="1" latinLnBrk="0" hangingPunct="1">
        <a:defRPr kumimoji="1" lang="zh-TW">
          <a:solidFill>
            <a:schemeClr val="tx2"/>
          </a:solidFill>
        </a:defRPr>
      </a:lvl4pPr>
      <a:lvl5pPr eaLnBrk="1" latinLnBrk="0" hangingPunct="1">
        <a:defRPr kumimoji="1" lang="zh-TW">
          <a:solidFill>
            <a:schemeClr val="tx2"/>
          </a:solidFill>
        </a:defRPr>
      </a:lvl5pPr>
      <a:lvl6pPr eaLnBrk="1" latinLnBrk="0" hangingPunct="1">
        <a:defRPr kumimoji="1" lang="zh-TW">
          <a:solidFill>
            <a:schemeClr val="tx2"/>
          </a:solidFill>
        </a:defRPr>
      </a:lvl6pPr>
      <a:lvl7pPr eaLnBrk="1" latinLnBrk="0" hangingPunct="1">
        <a:defRPr kumimoji="1" lang="zh-TW">
          <a:solidFill>
            <a:schemeClr val="tx2"/>
          </a:solidFill>
        </a:defRPr>
      </a:lvl7pPr>
      <a:lvl8pPr eaLnBrk="1" latinLnBrk="0" hangingPunct="1">
        <a:defRPr kumimoji="1" lang="zh-TW">
          <a:solidFill>
            <a:schemeClr val="tx2"/>
          </a:solidFill>
        </a:defRPr>
      </a:lvl8pPr>
      <a:lvl9pPr eaLnBrk="1" latinLnBrk="0" hangingPunct="1">
        <a:defRPr kumimoji="1" lang="zh-TW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1" lang="zh-TW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1" lang="zh-TW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1" lang="zh-TW"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1" lang="zh-TW"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1" lang="zh-TW" altLang="en-US" smtClean="0"/>
              <a:t>按一下以編輯母片標題樣式</a:t>
            </a:r>
            <a:endParaRPr kumimoji="1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1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1" lang="zh-TW" altLang="en-US" smtClean="0"/>
              <a:t>第二層</a:t>
            </a:r>
          </a:p>
          <a:p>
            <a:pPr lvl="2" eaLnBrk="1" latinLnBrk="0" hangingPunct="1"/>
            <a:r>
              <a:rPr kumimoji="1" lang="zh-TW" altLang="en-US" smtClean="0"/>
              <a:t>第三層</a:t>
            </a:r>
          </a:p>
          <a:p>
            <a:pPr lvl="3" eaLnBrk="1" latinLnBrk="0" hangingPunct="1"/>
            <a:r>
              <a:rPr kumimoji="1" lang="zh-TW" altLang="en-US" smtClean="0"/>
              <a:t>第四層</a:t>
            </a:r>
          </a:p>
          <a:p>
            <a:pPr lvl="4" eaLnBrk="1" latinLnBrk="0" hangingPunct="1"/>
            <a:r>
              <a:rPr kumimoji="1" lang="zh-TW" altLang="en-US" smtClean="0"/>
              <a:t>第五層</a:t>
            </a:r>
            <a:endParaRPr kumimoji="1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1" lang="zh-TW" sz="1100"/>
            </a:lvl1pPr>
            <a:extLst/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1" lang="zh-TW" sz="1200"/>
            </a:lvl1pPr>
            <a:extLst/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1" lang="zh-TW" sz="1200"/>
            </a:lvl1pPr>
            <a:extLst/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1" lang="zh-TW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1" lang="zh-TW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1" lang="zh-TW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1" lang="zh-TW">
          <a:solidFill>
            <a:schemeClr val="tx2"/>
          </a:solidFill>
        </a:defRPr>
      </a:lvl2pPr>
      <a:lvl3pPr eaLnBrk="1" latinLnBrk="0" hangingPunct="1">
        <a:defRPr kumimoji="1" lang="zh-TW">
          <a:solidFill>
            <a:schemeClr val="tx2"/>
          </a:solidFill>
        </a:defRPr>
      </a:lvl3pPr>
      <a:lvl4pPr eaLnBrk="1" latinLnBrk="0" hangingPunct="1">
        <a:defRPr kumimoji="1" lang="zh-TW">
          <a:solidFill>
            <a:schemeClr val="tx2"/>
          </a:solidFill>
        </a:defRPr>
      </a:lvl4pPr>
      <a:lvl5pPr eaLnBrk="1" latinLnBrk="0" hangingPunct="1">
        <a:defRPr kumimoji="1" lang="zh-TW">
          <a:solidFill>
            <a:schemeClr val="tx2"/>
          </a:solidFill>
        </a:defRPr>
      </a:lvl5pPr>
      <a:lvl6pPr eaLnBrk="1" latinLnBrk="0" hangingPunct="1">
        <a:defRPr kumimoji="1" lang="zh-TW">
          <a:solidFill>
            <a:schemeClr val="tx2"/>
          </a:solidFill>
        </a:defRPr>
      </a:lvl6pPr>
      <a:lvl7pPr eaLnBrk="1" latinLnBrk="0" hangingPunct="1">
        <a:defRPr kumimoji="1" lang="zh-TW">
          <a:solidFill>
            <a:schemeClr val="tx2"/>
          </a:solidFill>
        </a:defRPr>
      </a:lvl7pPr>
      <a:lvl8pPr eaLnBrk="1" latinLnBrk="0" hangingPunct="1">
        <a:defRPr kumimoji="1" lang="zh-TW">
          <a:solidFill>
            <a:schemeClr val="tx2"/>
          </a:solidFill>
        </a:defRPr>
      </a:lvl8pPr>
      <a:lvl9pPr eaLnBrk="1" latinLnBrk="0" hangingPunct="1">
        <a:defRPr kumimoji="1" lang="zh-TW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1" lang="zh-TW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lang="zh-TW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1CB4079E-5A57-4878-9BE7-FE88B51F5694}" type="datetimeFigureOut">
              <a:rPr lang="zh-TW" altLang="en-US" smtClean="0"/>
              <a:pPr/>
              <a:t>2016/6/29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BB803B2-2A43-4CCD-BACD-F80FC87BCA1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5070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諸好友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慎防兩失，安享餘年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Times New Roman" pitchFamily="18" charset="0"/>
                <a:ea typeface="DFKai-SB" pitchFamily="65" charset="-120"/>
                <a:cs typeface="Times New Roman" pitchFamily="18" charset="0"/>
              </a:rPr>
              <a:t>97</a:t>
            </a:r>
            <a:r>
              <a:rPr lang="zh-TW" altLang="en-US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大哥 孫立德</a:t>
            </a:r>
            <a:endParaRPr lang="zh-TW" altLang="en-US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防止失能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小腿、大腿、腳踝、脊椎、腰椎、頸椎、伸筋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甩手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腹部呼吸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提肛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望遠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鳴天鼓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扣齒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深呼吸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排泄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冷水浴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防止失智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個人小天地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喜愛物品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書籍、工具書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靜以養性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多回憶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做白日夢 假設情境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好書不厭百回讀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防止失智</a:t>
            </a:r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音樂、平劇，自得其樂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習字、刻印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散步、交友、參加活動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助人為快樂之本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錢是給活人用的 不可太節省</a:t>
            </a: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不解養生偏得壽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4800" dirty="0" smtClean="0">
                <a:latin typeface="DFKai-SB" pitchFamily="65" charset="-120"/>
                <a:ea typeface="DFKai-SB" pitchFamily="65" charset="-120"/>
              </a:rPr>
              <a:t>須知無慾即成仙</a:t>
            </a:r>
            <a:endParaRPr lang="en-US" altLang="zh-TW" sz="4800" dirty="0" smtClean="0">
              <a:latin typeface="DFKai-SB" pitchFamily="65" charset="-120"/>
              <a:ea typeface="DFKai-SB" pitchFamily="65" charset="-120"/>
            </a:endParaRPr>
          </a:p>
          <a:p>
            <a:pPr>
              <a:buFont typeface="Wingdings 2" pitchFamily="18" charset="2"/>
              <a:buChar char=""/>
            </a:pPr>
            <a:endParaRPr lang="en-US" altLang="zh-TW" dirty="0" smtClean="0">
              <a:latin typeface="DFKai-SB" pitchFamily="65" charset="-120"/>
              <a:ea typeface="DFKai-SB" pitchFamily="65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lassicPhotoAlbum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旅程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QuizShow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華麗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473</TotalTime>
  <Words>2007</Words>
  <Application>Microsoft Office PowerPoint</Application>
  <PresentationFormat>如螢幕大小 (4:3)</PresentationFormat>
  <Paragraphs>75</Paragraphs>
  <Slides>5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5</vt:i4>
      </vt:variant>
    </vt:vector>
  </HeadingPairs>
  <TitlesOfParts>
    <vt:vector size="8" baseType="lpstr">
      <vt:lpstr>ClassicPhotoAlbum</vt:lpstr>
      <vt:lpstr>QuizShow</vt:lpstr>
      <vt:lpstr>暗香撲面</vt:lpstr>
      <vt:lpstr>5070諸好友 慎防兩失，安享餘年</vt:lpstr>
      <vt:lpstr>防止失能</vt:lpstr>
      <vt:lpstr>防止失智</vt:lpstr>
      <vt:lpstr>防止失智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王定康</dc:creator>
  <cp:lastModifiedBy>王定康</cp:lastModifiedBy>
  <cp:revision>52</cp:revision>
  <dcterms:created xsi:type="dcterms:W3CDTF">2016-05-10T19:24:45Z</dcterms:created>
  <dcterms:modified xsi:type="dcterms:W3CDTF">2016-06-29T03:06:05Z</dcterms:modified>
</cp:coreProperties>
</file>