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2" r:id="rId2"/>
    <p:sldId id="325" r:id="rId3"/>
    <p:sldId id="324" r:id="rId4"/>
    <p:sldId id="328" r:id="rId5"/>
    <p:sldId id="327" r:id="rId6"/>
    <p:sldId id="330" r:id="rId7"/>
    <p:sldId id="326" r:id="rId8"/>
    <p:sldId id="329" r:id="rId9"/>
    <p:sldId id="321" r:id="rId10"/>
  </p:sldIdLst>
  <p:sldSz cx="9144000" cy="6858000" type="screen4x3"/>
  <p:notesSz cx="6858000" cy="994568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003399"/>
    <a:srgbClr val="CC0000"/>
    <a:srgbClr val="005828"/>
    <a:srgbClr val="008E40"/>
    <a:srgbClr val="FEF3E2"/>
    <a:srgbClr val="E7F4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24" autoAdjust="0"/>
    <p:restoredTop sz="94660"/>
  </p:normalViewPr>
  <p:slideViewPr>
    <p:cSldViewPr>
      <p:cViewPr>
        <p:scale>
          <a:sx n="60" d="100"/>
          <a:sy n="60" d="100"/>
        </p:scale>
        <p:origin x="-165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D4B523E7-C9BF-4E56-BFBB-EAC03A81C0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3B69B092-7981-4A81-9C5A-77ED5A5532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5A841E-A117-4389-BBF0-8C6DC9A1E2C7}" type="slidenum">
              <a:rPr lang="en-US" altLang="zh-TW" smtClean="0">
                <a:ea typeface="新細明體" charset="-120"/>
              </a:rPr>
              <a:pPr/>
              <a:t>1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A24C72-D44A-4930-A2C0-4A44F539013D}" type="slidenum">
              <a:rPr lang="en-US" altLang="zh-TW" smtClean="0">
                <a:ea typeface="新細明體" charset="-120"/>
              </a:rPr>
              <a:pPr/>
              <a:t>2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2683E4-45CC-4E8F-A46E-B140C16028D7}" type="slidenum">
              <a:rPr lang="en-US" altLang="zh-TW" smtClean="0">
                <a:ea typeface="新細明體" charset="-120"/>
              </a:rPr>
              <a:pPr/>
              <a:t>3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2976EF-62E6-4C7F-BEC2-BE0A5F57362A}" type="slidenum">
              <a:rPr lang="en-US" altLang="zh-TW" smtClean="0">
                <a:ea typeface="新細明體" charset="-120"/>
              </a:rPr>
              <a:pPr/>
              <a:t>4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70336C-6001-4498-B114-5F6CB945FB03}" type="slidenum">
              <a:rPr lang="en-US" altLang="zh-TW" smtClean="0">
                <a:ea typeface="新細明體" charset="-120"/>
              </a:rPr>
              <a:pPr/>
              <a:t>5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60874-4C1C-460C-92D2-12544C256B4E}" type="slidenum">
              <a:rPr lang="en-US" altLang="zh-TW" smtClean="0">
                <a:ea typeface="新細明體" charset="-120"/>
              </a:rPr>
              <a:pPr/>
              <a:t>6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765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B0307B-B169-4B66-AD01-E9A09C6873B9}" type="slidenum">
              <a:rPr lang="en-US" altLang="zh-TW" smtClean="0">
                <a:ea typeface="新細明體" charset="-120"/>
              </a:rPr>
              <a:pPr/>
              <a:t>7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DCE1AC6-2AFF-4C0A-9EC2-6C1697CCB392}" type="slidenum">
              <a:rPr lang="en-US" altLang="zh-TW" smtClean="0">
                <a:ea typeface="新細明體" charset="-120"/>
              </a:rPr>
              <a:pPr/>
              <a:t>9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CA6E2-4156-4CFC-B2F6-1703B4CDEE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DC6B6-A1ED-41D7-9D2C-85BF047911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C0E92-ACF1-452A-9B0A-8F38419CB2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6F177-4643-4A8C-967A-CFB009CE1F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807B8-9961-4DFF-8F75-865054757C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1BA4F-A28B-404C-8053-DF51A92138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E1CCF-8EB3-4615-B68C-6CE854BF62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817EF-34A4-4105-B972-D9A6B0F149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D4753-F399-4F0C-8460-FB11784358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367AD-5E81-4766-960B-07EB4BFC89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CB33B-AD05-417F-899A-8841801BB5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D1FC7-53B9-4BF0-A982-EAD0F1765F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06E090A3-E307-4DB7-9D47-9BEB948117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iesu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ChangeArrowheads="1"/>
          </p:cNvSpPr>
          <p:nvPr/>
        </p:nvSpPr>
        <p:spPr bwMode="auto">
          <a:xfrm>
            <a:off x="395288" y="260350"/>
            <a:ext cx="8353425" cy="626427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576513" y="4868863"/>
            <a:ext cx="41656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蘇拾瑩傳道 </a:t>
            </a:r>
            <a:r>
              <a:rPr lang="en-US" altLang="zh-TW" sz="2000" b="1">
                <a:ea typeface="標楷體" pitchFamily="65" charset="-120"/>
              </a:rPr>
              <a:t>Susie Su</a:t>
            </a:r>
            <a:r>
              <a:rPr lang="en-US" altLang="zh-TW" sz="2000" b="1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TW" sz="2000" b="1"/>
              <a:t>Email</a:t>
            </a:r>
            <a:r>
              <a:rPr lang="zh-TW" altLang="en-US" sz="2000" b="1"/>
              <a:t>：</a:t>
            </a:r>
            <a:r>
              <a:rPr lang="en-US" altLang="zh-TW" sz="2000" b="1">
                <a:hlinkClick r:id="rId3"/>
              </a:rPr>
              <a:t>susiesu2886@gmail.com</a:t>
            </a:r>
            <a:endParaRPr lang="en-US" altLang="zh-TW" sz="2000" b="1"/>
          </a:p>
          <a:p>
            <a:pPr algn="ctr"/>
            <a:r>
              <a:rPr lang="en-US" altLang="zh-TW" sz="2000" b="1"/>
              <a:t>Skype</a:t>
            </a:r>
            <a:r>
              <a:rPr lang="zh-TW" altLang="en-US" sz="2000" b="1"/>
              <a:t>：</a:t>
            </a:r>
            <a:r>
              <a:rPr lang="en-US" altLang="zh-TW" sz="2000" b="1"/>
              <a:t>susiesu2886</a:t>
            </a:r>
          </a:p>
          <a:p>
            <a:pPr algn="ctr"/>
            <a:r>
              <a:rPr kumimoji="0" lang="en-US" altLang="zh-TW" sz="2000" b="1"/>
              <a:t>Facebook</a:t>
            </a:r>
            <a:r>
              <a:rPr kumimoji="0" lang="zh-TW" altLang="en-US" sz="2000" b="1"/>
              <a:t>：</a:t>
            </a:r>
            <a:r>
              <a:rPr kumimoji="0" lang="en-US" altLang="zh-TW" sz="2000" b="1"/>
              <a:t>susiesu8</a:t>
            </a:r>
            <a:endParaRPr lang="en-US" altLang="zh-TW" sz="2000"/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484438" y="1052513"/>
            <a:ext cx="4618037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ts val="4800"/>
              </a:lnSpc>
              <a:defRPr/>
            </a:pPr>
            <a:r>
              <a:rPr lang="zh-TW" altLang="en-US" sz="5400" b="1" dirty="0" smtClean="0">
                <a:solidFill>
                  <a:srgbClr val="FF0000"/>
                </a:solidFill>
                <a:latin typeface="Calibri" pitchFamily="34" charset="0"/>
                <a:ea typeface="標楷體" pitchFamily="65" charset="-120"/>
              </a:rPr>
              <a:t>人生的下半場      </a:t>
            </a:r>
            <a:endParaRPr lang="zh-TW" altLang="en-US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552825" y="3992563"/>
            <a:ext cx="20383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2400" b="1">
                <a:solidFill>
                  <a:srgbClr val="CC0000"/>
                </a:solidFill>
                <a:latin typeface="Calibri" pitchFamily="34" charset="0"/>
                <a:ea typeface="標楷體" pitchFamily="65" charset="-120"/>
              </a:rPr>
              <a:t>2013.6.5</a:t>
            </a:r>
          </a:p>
          <a:p>
            <a:pPr algn="ctr"/>
            <a:r>
              <a:rPr lang="en-US" altLang="zh-TW" sz="2400" b="1">
                <a:solidFill>
                  <a:srgbClr val="CC0000"/>
                </a:solidFill>
                <a:latin typeface="Calibri" pitchFamily="34" charset="0"/>
                <a:ea typeface="標楷體" pitchFamily="65" charset="-120"/>
              </a:rPr>
              <a:t>5070</a:t>
            </a:r>
            <a:r>
              <a:rPr lang="zh-TW" altLang="en-US" sz="2400" b="1">
                <a:solidFill>
                  <a:srgbClr val="CC0000"/>
                </a:solidFill>
                <a:latin typeface="Calibri" pitchFamily="34" charset="0"/>
                <a:ea typeface="標楷體" pitchFamily="65" charset="-120"/>
              </a:rPr>
              <a:t>週三論壇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 altLang="zh-TW" sz="3600"/>
          </a:p>
          <a:p>
            <a:pPr marL="342900" indent="-342900"/>
            <a:endParaRPr lang="en-US" altLang="zh-TW" sz="3600"/>
          </a:p>
          <a:p>
            <a:pPr marL="342900" indent="-342900"/>
            <a:endParaRPr lang="en-US" altLang="zh-TW" sz="3600"/>
          </a:p>
          <a:p>
            <a:pPr marL="342900" indent="-342900"/>
            <a:endParaRPr lang="en-US" altLang="zh-TW" sz="3600"/>
          </a:p>
          <a:p>
            <a:pPr marL="342900" indent="-342900"/>
            <a:endParaRPr lang="en-US" altLang="zh-TW" sz="3600"/>
          </a:p>
          <a:p>
            <a:pPr marL="342900" indent="-342900"/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en-US" altLang="zh-TW" sz="2800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r>
              <a:rPr lang="zh-TW" altLang="en-US" sz="28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成功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瞬息即逝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--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從本質上來說，它是短暫和相對的，</a:t>
            </a:r>
            <a:endParaRPr lang="en-US" altLang="zh-TW" sz="2800" b="1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而</a:t>
            </a:r>
            <a:r>
              <a:rPr lang="zh-TW" altLang="en-US" sz="28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意義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能夠帶來滿足，因為意義成就於我們個人自我</a:t>
            </a:r>
            <a:endParaRPr lang="en-US" altLang="zh-TW" sz="2800" b="1"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以外，只有在你努力提高他人人生質量的時候才能成就。</a:t>
            </a:r>
          </a:p>
        </p:txBody>
      </p:sp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18435" name="文字方塊 1"/>
          <p:cNvSpPr txBox="1">
            <a:spLocks noChangeArrowheads="1"/>
          </p:cNvSpPr>
          <p:nvPr/>
        </p:nvSpPr>
        <p:spPr bwMode="auto">
          <a:xfrm>
            <a:off x="2195513" y="217488"/>
            <a:ext cx="38782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48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人生的下半場</a:t>
            </a:r>
          </a:p>
        </p:txBody>
      </p:sp>
      <p:pic>
        <p:nvPicPr>
          <p:cNvPr id="18436" name="圖片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9838" y="1135063"/>
            <a:ext cx="5008562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圖片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3663" y="1144588"/>
            <a:ext cx="16541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endParaRPr lang="en-US" altLang="zh-TW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zh-TW" altLang="en-US" b="1"/>
          </a:p>
        </p:txBody>
      </p:sp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2" name="文字方塊 1"/>
          <p:cNvSpPr txBox="1"/>
          <p:nvPr/>
        </p:nvSpPr>
        <p:spPr>
          <a:xfrm>
            <a:off x="684213" y="404813"/>
            <a:ext cx="757078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管理大師彼得杜拉克 </a:t>
            </a:r>
            <a:r>
              <a:rPr lang="en-US" altLang="zh-TW" sz="3600" b="1" dirty="0">
                <a:solidFill>
                  <a:srgbClr val="FF0000"/>
                </a:solidFill>
                <a:latin typeface="+mj-lt"/>
                <a:ea typeface="標楷體" pitchFamily="65" charset="-120"/>
              </a:rPr>
              <a:t>Peter </a:t>
            </a:r>
            <a:r>
              <a:rPr lang="en-US" altLang="zh-TW" sz="3600" b="1" dirty="0" err="1">
                <a:solidFill>
                  <a:srgbClr val="FF0000"/>
                </a:solidFill>
                <a:latin typeface="+mj-lt"/>
                <a:ea typeface="標楷體" pitchFamily="65" charset="-120"/>
              </a:rPr>
              <a:t>Drucker</a:t>
            </a:r>
            <a:endParaRPr lang="zh-TW" altLang="en-US" sz="3600" b="1" dirty="0">
              <a:solidFill>
                <a:srgbClr val="FF0000"/>
              </a:solidFill>
              <a:latin typeface="+mj-lt"/>
              <a:ea typeface="標楷體" pitchFamily="65" charset="-120"/>
            </a:endParaRPr>
          </a:p>
        </p:txBody>
      </p:sp>
      <p:pic>
        <p:nvPicPr>
          <p:cNvPr id="20484" name="圖片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8713" y="1266825"/>
            <a:ext cx="5740400" cy="540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endParaRPr lang="en-US" altLang="zh-TW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zh-TW" altLang="en-US" b="1"/>
          </a:p>
        </p:txBody>
      </p:sp>
      <p:sp>
        <p:nvSpPr>
          <p:cNvPr id="22530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22531" name="文字方塊 1"/>
          <p:cNvSpPr txBox="1">
            <a:spLocks noChangeArrowheads="1"/>
          </p:cNvSpPr>
          <p:nvPr/>
        </p:nvSpPr>
        <p:spPr bwMode="auto">
          <a:xfrm>
            <a:off x="250825" y="404813"/>
            <a:ext cx="8713788" cy="1037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600" b="1">
                <a:latin typeface="標楷體" pitchFamily="65" charset="-120"/>
                <a:ea typeface="標楷體" pitchFamily="65" charset="-120"/>
              </a:rPr>
              <a:t>管理大師德魯克關於尋求</a:t>
            </a:r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人生下半場意義</a:t>
            </a:r>
            <a:r>
              <a:rPr lang="zh-TW" altLang="en-US" sz="3600" b="1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十大原則</a:t>
            </a:r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b="1"/>
              <a:t>1\ </a:t>
            </a:r>
            <a:r>
              <a:rPr lang="zh-TW" altLang="en-US" sz="2800" b="1"/>
              <a:t>首先要認識自己   </a:t>
            </a:r>
            <a:br>
              <a:rPr lang="zh-TW" altLang="en-US" sz="2800" b="1"/>
            </a:br>
            <a:r>
              <a:rPr lang="en-US" altLang="zh-TW" sz="2800" b="1"/>
              <a:t>2\ </a:t>
            </a:r>
            <a:r>
              <a:rPr lang="zh-TW" altLang="en-US" sz="2800" b="1"/>
              <a:t>重新規劃人生，追求完備果效和全然滿足</a:t>
            </a:r>
            <a:br>
              <a:rPr lang="zh-TW" altLang="en-US" sz="2800" b="1"/>
            </a:br>
            <a:r>
              <a:rPr lang="en-US" altLang="zh-TW" sz="2800" b="1"/>
              <a:t>3\ </a:t>
            </a:r>
            <a:r>
              <a:rPr lang="zh-TW" altLang="en-US" sz="2800" b="1"/>
              <a:t>找出你存在的核心  </a:t>
            </a:r>
            <a:r>
              <a:rPr lang="zh-TW" altLang="en-US" sz="2800" b="1">
                <a:solidFill>
                  <a:srgbClr val="FF0000"/>
                </a:solidFill>
              </a:rPr>
              <a:t>死前會最在乎什麼</a:t>
            </a:r>
            <a:r>
              <a:rPr lang="en-US" altLang="zh-TW" sz="2800" b="1">
                <a:solidFill>
                  <a:srgbClr val="FF0000"/>
                </a:solidFill>
              </a:rPr>
              <a:t>?</a:t>
            </a:r>
            <a:r>
              <a:rPr lang="zh-TW" altLang="en-US" sz="2800" b="1"/>
              <a:t/>
            </a:r>
            <a:br>
              <a:rPr lang="zh-TW" altLang="en-US" sz="2800" b="1"/>
            </a:br>
            <a:r>
              <a:rPr lang="en-US" altLang="zh-TW" sz="2800" b="1"/>
              <a:t>4\ </a:t>
            </a:r>
            <a:r>
              <a:rPr lang="zh-TW" altLang="en-US" sz="2800" b="1"/>
              <a:t>視人生為終局遊戲</a:t>
            </a:r>
            <a:br>
              <a:rPr lang="zh-TW" altLang="en-US" sz="2800" b="1"/>
            </a:br>
            <a:r>
              <a:rPr lang="en-US" altLang="zh-TW" sz="2800" b="1"/>
              <a:t>5\ </a:t>
            </a:r>
            <a:r>
              <a:rPr lang="zh-TW" altLang="en-US" sz="2800" b="1"/>
              <a:t>計劃沒有什麼用，時時準備抓住機會，隨機應變。</a:t>
            </a:r>
            <a:br>
              <a:rPr lang="zh-TW" altLang="en-US" sz="2800" b="1"/>
            </a:br>
            <a:r>
              <a:rPr lang="en-US" altLang="zh-TW" sz="2800" b="1"/>
              <a:t>6\ </a:t>
            </a:r>
            <a:r>
              <a:rPr lang="zh-TW" altLang="en-US" sz="2800" b="1"/>
              <a:t>了解自己的價值觀</a:t>
            </a:r>
            <a:br>
              <a:rPr lang="zh-TW" altLang="en-US" sz="2800" b="1"/>
            </a:br>
            <a:r>
              <a:rPr lang="en-US" altLang="zh-TW" sz="2800" b="1"/>
              <a:t>7\ </a:t>
            </a:r>
            <a:r>
              <a:rPr lang="zh-TW" altLang="en-US" sz="2800" b="1"/>
              <a:t>定義完美結局</a:t>
            </a:r>
            <a:br>
              <a:rPr lang="zh-TW" altLang="en-US" sz="2800" b="1"/>
            </a:br>
            <a:r>
              <a:rPr lang="en-US" altLang="zh-TW" sz="2800" b="1"/>
              <a:t>8\ </a:t>
            </a:r>
            <a:r>
              <a:rPr lang="zh-TW" altLang="en-US" sz="2800" b="1"/>
              <a:t>知道收穫和栽種的區別</a:t>
            </a:r>
            <a:br>
              <a:rPr lang="zh-TW" altLang="en-US" sz="2800" b="1"/>
            </a:br>
            <a:r>
              <a:rPr lang="en-US" altLang="zh-TW" sz="2800" b="1"/>
              <a:t>9\ </a:t>
            </a:r>
            <a:r>
              <a:rPr lang="zh-TW" altLang="en-US" sz="2800" b="1"/>
              <a:t>僅有好的意向不夠</a:t>
            </a:r>
            <a:r>
              <a:rPr lang="en-US" altLang="zh-TW" sz="2800" b="1"/>
              <a:t>, </a:t>
            </a:r>
            <a:r>
              <a:rPr lang="zh-TW" altLang="en-US" sz="2800" b="1"/>
              <a:t>必須界定你想要的結果</a:t>
            </a:r>
            <a:br>
              <a:rPr lang="zh-TW" altLang="en-US" sz="2800" b="1"/>
            </a:br>
            <a:r>
              <a:rPr lang="en-US" altLang="zh-TW" sz="2800" b="1"/>
              <a:t>10\ </a:t>
            </a:r>
            <a:r>
              <a:rPr lang="zh-TW" altLang="en-US" sz="2800" b="1"/>
              <a:t>認清“不學不長” 的負面影響   </a:t>
            </a:r>
            <a:r>
              <a:rPr lang="zh-TW" altLang="en-US" sz="2800" b="1">
                <a:solidFill>
                  <a:srgbClr val="FF0000"/>
                </a:solidFill>
              </a:rPr>
              <a:t>不放棄學習</a:t>
            </a:r>
            <a:r>
              <a:rPr lang="zh-TW" altLang="en-US" sz="2800" b="1"/>
              <a:t/>
            </a:r>
            <a:br>
              <a:rPr lang="zh-TW" altLang="en-US" sz="2800" b="1"/>
            </a:br>
            <a:endParaRPr lang="en-US" altLang="zh-TW" sz="28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36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endParaRPr lang="en-US" altLang="zh-TW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zh-TW" altLang="en-US" b="1"/>
          </a:p>
        </p:txBody>
      </p:sp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24579" name="文字方塊 1"/>
          <p:cNvSpPr txBox="1">
            <a:spLocks noChangeArrowheads="1"/>
          </p:cNvSpPr>
          <p:nvPr/>
        </p:nvSpPr>
        <p:spPr bwMode="auto">
          <a:xfrm>
            <a:off x="1738313" y="268288"/>
            <a:ext cx="510857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影片   死前十年怎麼過</a:t>
            </a:r>
            <a:endParaRPr lang="en-US" altLang="zh-TW" sz="36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 面對癌症</a:t>
            </a:r>
            <a:endParaRPr lang="en-US" altLang="zh-TW" sz="36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吳崇蘭</a:t>
            </a:r>
            <a:r>
              <a:rPr lang="zh-TW" altLang="en-US" sz="360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8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撐</a:t>
            </a:r>
            <a:endParaRPr lang="en-US" altLang="zh-TW" sz="48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2000"/>
              </a:lnSpc>
            </a:pPr>
            <a:endParaRPr lang="en-US" altLang="zh-TW" sz="48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8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單國璽 感恩之旅 </a:t>
            </a:r>
          </a:p>
        </p:txBody>
      </p:sp>
      <p:sp>
        <p:nvSpPr>
          <p:cNvPr id="24580" name="文字方塊 4"/>
          <p:cNvSpPr txBox="1">
            <a:spLocks noChangeArrowheads="1"/>
          </p:cNvSpPr>
          <p:nvPr/>
        </p:nvSpPr>
        <p:spPr bwMode="auto">
          <a:xfrm>
            <a:off x="1331913" y="3368675"/>
            <a:ext cx="634047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4000" b="1">
                <a:latin typeface="標楷體" pitchFamily="65" charset="-120"/>
                <a:ea typeface="標楷體" pitchFamily="65" charset="-120"/>
              </a:rPr>
              <a:t>觀念改變，態度跟著改變；</a:t>
            </a:r>
          </a:p>
          <a:p>
            <a:r>
              <a:rPr lang="zh-TW" altLang="en-US" sz="4000" b="1">
                <a:latin typeface="標楷體" pitchFamily="65" charset="-120"/>
                <a:ea typeface="標楷體" pitchFamily="65" charset="-120"/>
              </a:rPr>
              <a:t>態度改變，習慣跟著改變；</a:t>
            </a:r>
          </a:p>
          <a:p>
            <a:r>
              <a:rPr lang="zh-TW" altLang="en-US" sz="4000" b="1">
                <a:latin typeface="標楷體" pitchFamily="65" charset="-120"/>
                <a:ea typeface="標楷體" pitchFamily="65" charset="-120"/>
              </a:rPr>
              <a:t>習慣改變，性格跟著改變；</a:t>
            </a:r>
          </a:p>
          <a:p>
            <a:r>
              <a:rPr lang="zh-TW" altLang="en-US" sz="4000" b="1">
                <a:latin typeface="標楷體" pitchFamily="65" charset="-120"/>
                <a:ea typeface="標楷體" pitchFamily="65" charset="-120"/>
              </a:rPr>
              <a:t>性格改變，人生跟著改變。</a:t>
            </a:r>
            <a:endParaRPr lang="en-US" altLang="zh-TW" sz="4000" b="1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>
                <a:latin typeface="標楷體" pitchFamily="65" charset="-120"/>
                <a:ea typeface="標楷體" pitchFamily="65" charset="-120"/>
              </a:rPr>
              <a:t>--</a:t>
            </a:r>
            <a:r>
              <a:rPr lang="en-US" altLang="zh-TW" sz="4000" b="1">
                <a:latin typeface="Calibri" pitchFamily="34" charset="0"/>
                <a:ea typeface="標楷體" pitchFamily="65" charset="-120"/>
                <a:cs typeface="Calibri" pitchFamily="34" charset="0"/>
              </a:rPr>
              <a:t>Maslow</a:t>
            </a:r>
            <a:endParaRPr lang="en-US" altLang="zh-TW" sz="40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395288" y="188913"/>
            <a:ext cx="8497887" cy="6389687"/>
          </a:xfrm>
          <a:prstGeom prst="rect">
            <a:avLst/>
          </a:prstGeom>
          <a:solidFill>
            <a:srgbClr val="D0FB9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 sz="3200"/>
          </a:p>
          <a:p>
            <a:pPr algn="ctr"/>
            <a:endParaRPr lang="en-US" altLang="zh-TW" sz="3200"/>
          </a:p>
        </p:txBody>
      </p:sp>
      <p:graphicFrame>
        <p:nvGraphicFramePr>
          <p:cNvPr id="87044" name="Group 4"/>
          <p:cNvGraphicFramePr>
            <a:graphicFrameLocks noGrp="1"/>
          </p:cNvGraphicFramePr>
          <p:nvPr>
            <p:ph type="tbl" idx="1"/>
          </p:nvPr>
        </p:nvGraphicFramePr>
        <p:xfrm>
          <a:off x="755650" y="1200150"/>
          <a:ext cx="7993063" cy="5181600"/>
        </p:xfrm>
        <a:graphic>
          <a:graphicData uri="http://schemas.openxmlformats.org/drawingml/2006/table">
            <a:tbl>
              <a:tblPr/>
              <a:tblGrid>
                <a:gridCol w="3886535"/>
                <a:gridCol w="4106528"/>
              </a:tblGrid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錢能買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money can buy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錢買不到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money can’t buy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房子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House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家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Home, Family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車子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Car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兜風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Tour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鐘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Clock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時間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Time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床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Bed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睡眠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Sleep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書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Book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知識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Knowledge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醫療藥品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Medical tools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健康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Health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地位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Status; Position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尊重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Respect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性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Sex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愛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Love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娛樂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Entertainment</a:t>
                      </a:r>
                    </a:p>
                  </a:txBody>
                  <a:tcPr marL="91442" marR="91442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華康中圓體" pitchFamily="49" charset="-120"/>
                          <a:ea typeface="華康中圓體" pitchFamily="49" charset="-120"/>
                        </a:rPr>
                        <a:t>快樂 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華康中圓體" pitchFamily="49" charset="-120"/>
                          <a:cs typeface="Calibri" pitchFamily="34" charset="0"/>
                        </a:rPr>
                        <a:t>Happiness</a:t>
                      </a:r>
                    </a:p>
                  </a:txBody>
                  <a:tcPr marL="91442" marR="91442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63" name="Text Box 41"/>
          <p:cNvSpPr txBox="1">
            <a:spLocks noChangeArrowheads="1"/>
          </p:cNvSpPr>
          <p:nvPr/>
        </p:nvSpPr>
        <p:spPr bwMode="auto">
          <a:xfrm>
            <a:off x="395288" y="6350000"/>
            <a:ext cx="2300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 b="1">
                <a:solidFill>
                  <a:srgbClr val="009900"/>
                </a:solidFill>
              </a:rPr>
              <a:t> </a:t>
            </a:r>
            <a:r>
              <a:rPr lang="zh-TW" altLang="en-US" sz="2400" b="1">
                <a:solidFill>
                  <a:srgbClr val="009900"/>
                </a:solidFill>
              </a:rPr>
              <a:t>請繼續填寫</a:t>
            </a:r>
            <a:r>
              <a:rPr lang="en-US" altLang="zh-TW" sz="2400" b="1">
                <a:solidFill>
                  <a:srgbClr val="009900"/>
                </a:solidFill>
              </a:rPr>
              <a:t>-----</a:t>
            </a:r>
          </a:p>
        </p:txBody>
      </p:sp>
      <p:sp>
        <p:nvSpPr>
          <p:cNvPr id="26664" name="文字方塊 2"/>
          <p:cNvSpPr txBox="1">
            <a:spLocks noChangeArrowheads="1"/>
          </p:cNvSpPr>
          <p:nvPr/>
        </p:nvSpPr>
        <p:spPr bwMode="auto">
          <a:xfrm>
            <a:off x="422275" y="188913"/>
            <a:ext cx="1981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28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金錢的觀念</a:t>
            </a:r>
            <a:endParaRPr lang="en-US" altLang="zh-TW" sz="2800" b="1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最富有的人</a:t>
            </a:r>
            <a:endParaRPr lang="en-US" altLang="zh-TW" sz="2800" b="1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endParaRPr lang="en-US" altLang="zh-TW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zh-TW" altLang="en-US" b="1"/>
          </a:p>
        </p:txBody>
      </p:sp>
      <p:sp>
        <p:nvSpPr>
          <p:cNvPr id="28674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2" name="文字方塊 1"/>
          <p:cNvSpPr txBox="1"/>
          <p:nvPr/>
        </p:nvSpPr>
        <p:spPr>
          <a:xfrm>
            <a:off x="827088" y="981075"/>
            <a:ext cx="72009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秘訣一</a:t>
            </a:r>
            <a:r>
              <a:rPr lang="en-US" altLang="zh-TW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defRPr/>
            </a:pP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學習新東西</a:t>
            </a:r>
            <a:endParaRPr lang="en-US" altLang="zh-TW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永遠在</a:t>
            </a:r>
            <a:r>
              <a:rPr lang="en-US" altLang="zh-TW" sz="3600" b="1" dirty="0">
                <a:solidFill>
                  <a:srgbClr val="FF0000"/>
                </a:solidFill>
                <a:ea typeface="新細明體" pitchFamily="18" charset="-120"/>
              </a:rPr>
              <a:t>Update</a:t>
            </a:r>
          </a:p>
          <a:p>
            <a:pPr>
              <a:defRPr/>
            </a:pPr>
            <a:r>
              <a:rPr lang="zh-TW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長江後浪推前浪，前浪死在沙灘上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827088" y="3860800"/>
            <a:ext cx="7561262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秘訣二</a:t>
            </a:r>
            <a:r>
              <a:rPr lang="en-US" altLang="zh-TW" sz="36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defRPr/>
            </a:pP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付出</a:t>
            </a:r>
            <a:endParaRPr lang="en-US" altLang="zh-TW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en-US" altLang="zh-TW" sz="3600" b="1" dirty="0">
                <a:solidFill>
                  <a:srgbClr val="FF0000"/>
                </a:solidFill>
                <a:ea typeface="新細明體" pitchFamily="18" charset="-120"/>
              </a:rPr>
              <a:t>Giving,</a:t>
            </a:r>
            <a:r>
              <a:rPr lang="zh-TW" altLang="en-US" sz="3600" b="1" dirty="0">
                <a:solidFill>
                  <a:srgbClr val="FF0000"/>
                </a:solidFill>
                <a:ea typeface="新細明體" pitchFamily="18" charset="-120"/>
              </a:rPr>
              <a:t>   </a:t>
            </a:r>
            <a:r>
              <a:rPr lang="en-US" altLang="zh-TW" sz="3600" b="1" dirty="0">
                <a:solidFill>
                  <a:srgbClr val="FF0000"/>
                </a:solidFill>
                <a:ea typeface="新細明體" pitchFamily="18" charset="-120"/>
              </a:rPr>
              <a:t>Not</a:t>
            </a:r>
            <a:r>
              <a:rPr lang="zh-TW" altLang="en-US" sz="3600" b="1" dirty="0">
                <a:solidFill>
                  <a:srgbClr val="FF0000"/>
                </a:solidFill>
                <a:ea typeface="新細明體" pitchFamily="18" charset="-120"/>
              </a:rPr>
              <a:t> </a:t>
            </a:r>
            <a:r>
              <a:rPr lang="en-US" altLang="zh-TW" sz="3600" b="1" dirty="0">
                <a:solidFill>
                  <a:srgbClr val="FF0000"/>
                </a:solidFill>
                <a:ea typeface="新細明體" pitchFamily="18" charset="-120"/>
              </a:rPr>
              <a:t>only</a:t>
            </a:r>
            <a:r>
              <a:rPr lang="zh-TW" altLang="en-US" sz="3600" b="1" dirty="0">
                <a:solidFill>
                  <a:srgbClr val="FF0000"/>
                </a:solidFill>
                <a:ea typeface="新細明體" pitchFamily="18" charset="-120"/>
              </a:rPr>
              <a:t> </a:t>
            </a:r>
            <a:r>
              <a:rPr lang="en-US" altLang="zh-TW" sz="3600" b="1" dirty="0">
                <a:solidFill>
                  <a:srgbClr val="FF0000"/>
                </a:solidFill>
                <a:ea typeface="新細明體" pitchFamily="18" charset="-120"/>
              </a:rPr>
              <a:t>taking</a:t>
            </a:r>
          </a:p>
          <a:p>
            <a:pPr>
              <a:defRPr/>
            </a:pPr>
            <a:r>
              <a:rPr lang="zh-TW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放下自我，在付出中找到意義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395288" y="476250"/>
            <a:ext cx="8424862" cy="6121400"/>
          </a:xfrm>
          <a:prstGeom prst="rect">
            <a:avLst/>
          </a:prstGeom>
          <a:solidFill>
            <a:srgbClr val="CEFCA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zh-TW" sz="2800" b="1">
              <a:solidFill>
                <a:srgbClr val="FF6600"/>
              </a:solidFill>
              <a:ea typeface="標楷體" pitchFamily="65" charset="-120"/>
            </a:endParaRPr>
          </a:p>
          <a:p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願意付出</a:t>
            </a:r>
            <a:r>
              <a:rPr lang="en-US" altLang="zh-TW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上天讓他更豐</a:t>
            </a:r>
            <a:r>
              <a:rPr lang="en-US" altLang="zh-TW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;</a:t>
            </a:r>
            <a:endParaRPr lang="zh-TW" altLang="en-US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不願付出</a:t>
            </a:r>
            <a:r>
              <a:rPr lang="en-US" altLang="zh-TW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已經夠窮了</a:t>
            </a:r>
            <a:r>
              <a:rPr lang="en-US" altLang="zh-TW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還會更窮</a:t>
            </a:r>
            <a:r>
              <a:rPr lang="zh-TW" altLang="en-US" sz="3200" b="1">
                <a:solidFill>
                  <a:srgbClr val="0033CC"/>
                </a:solidFill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sz="3200" b="1">
              <a:solidFill>
                <a:srgbClr val="0033CC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200" b="1">
              <a:solidFill>
                <a:srgbClr val="0033CC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>
                <a:solidFill>
                  <a:srgbClr val="003399"/>
                </a:solidFill>
                <a:ea typeface="標楷體" pitchFamily="65" charset="-120"/>
              </a:rPr>
              <a:t>一般的邏輯：</a:t>
            </a:r>
          </a:p>
          <a:p>
            <a:r>
              <a:rPr lang="zh-TW" altLang="en-US" sz="3200" b="1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付出是有錢人的事 </a:t>
            </a:r>
          </a:p>
          <a:p>
            <a:r>
              <a:rPr lang="zh-TW" altLang="en-US" sz="3200" b="1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窮人應該要節約</a:t>
            </a:r>
          </a:p>
          <a:p>
            <a:r>
              <a:rPr lang="zh-TW" altLang="en-US" sz="2800" b="1">
                <a:ea typeface="標楷體" pitchFamily="65" charset="-120"/>
              </a:rPr>
              <a:t> </a:t>
            </a:r>
          </a:p>
          <a:p>
            <a:r>
              <a:rPr lang="zh-TW" altLang="en-US" sz="2800" b="1">
                <a:solidFill>
                  <a:srgbClr val="FF6600"/>
                </a:solidFill>
                <a:ea typeface="標楷體" pitchFamily="65" charset="-120"/>
              </a:rPr>
              <a:t>                                           </a:t>
            </a:r>
            <a:r>
              <a:rPr lang="zh-TW" altLang="en-US" sz="3200" b="1">
                <a:solidFill>
                  <a:srgbClr val="C00000"/>
                </a:solidFill>
                <a:ea typeface="標楷體" pitchFamily="65" charset="-120"/>
              </a:rPr>
              <a:t>聖經的邏輯：</a:t>
            </a:r>
          </a:p>
          <a:p>
            <a:r>
              <a:rPr lang="zh-TW" altLang="en-US" sz="32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                  窮的時候更要付出</a:t>
            </a:r>
            <a:endParaRPr lang="en-US" altLang="zh-TW" sz="3200" b="1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           </a:t>
            </a:r>
            <a:r>
              <a:rPr lang="zh-TW" altLang="en-US" sz="32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32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越窮越該去幫別人</a:t>
            </a:r>
            <a:r>
              <a:rPr lang="zh-TW" altLang="en-US" sz="2400" b="1">
                <a:solidFill>
                  <a:srgbClr val="FF6600"/>
                </a:solidFill>
                <a:latin typeface="新細明體" charset="-120"/>
                <a:sym typeface="Wingdings" pitchFamily="2" charset="2"/>
              </a:rPr>
              <a:t> </a:t>
            </a:r>
          </a:p>
          <a:p>
            <a:r>
              <a:rPr lang="zh-TW" altLang="en-US" sz="2400" b="1">
                <a:latin typeface="新細明體" charset="-120"/>
                <a:sym typeface="Wingdings" pitchFamily="2" charset="2"/>
              </a:rPr>
              <a:t>                                                                    </a:t>
            </a:r>
            <a:r>
              <a:rPr lang="en-US" altLang="zh-TW" sz="2400" b="1">
                <a:latin typeface="新細明體" charset="-120"/>
                <a:sym typeface="Wingdings" pitchFamily="2" charset="2"/>
              </a:rPr>
              <a:t>  </a:t>
            </a:r>
            <a:endParaRPr lang="en-US" altLang="zh-TW" b="1"/>
          </a:p>
        </p:txBody>
      </p:sp>
      <p:sp>
        <p:nvSpPr>
          <p:cNvPr id="121859" name="AutoShape 3"/>
          <p:cNvSpPr>
            <a:spLocks noChangeArrowheads="1"/>
          </p:cNvSpPr>
          <p:nvPr/>
        </p:nvSpPr>
        <p:spPr bwMode="auto">
          <a:xfrm>
            <a:off x="4356100" y="2782888"/>
            <a:ext cx="4176713" cy="1295400"/>
          </a:xfrm>
          <a:prstGeom prst="wedgeEllipseCallout">
            <a:avLst>
              <a:gd name="adj1" fmla="val -55000"/>
              <a:gd name="adj2" fmla="val -19282"/>
            </a:avLst>
          </a:prstGeom>
          <a:solidFill>
            <a:srgbClr val="E7F4F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3200" b="1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自己都沒有了，</a:t>
            </a:r>
          </a:p>
          <a:p>
            <a:r>
              <a:rPr lang="zh-TW" altLang="en-US" sz="3200" b="1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怎麼幫別人？</a:t>
            </a:r>
            <a:endParaRPr lang="zh-TW" altLang="en-US" sz="3200">
              <a:solidFill>
                <a:srgbClr val="003399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1860" name="AutoShape 4"/>
          <p:cNvSpPr>
            <a:spLocks noChangeArrowheads="1"/>
          </p:cNvSpPr>
          <p:nvPr/>
        </p:nvSpPr>
        <p:spPr bwMode="auto">
          <a:xfrm>
            <a:off x="463550" y="4724400"/>
            <a:ext cx="3816350" cy="1368425"/>
          </a:xfrm>
          <a:prstGeom prst="wedgeEllipseCallout">
            <a:avLst>
              <a:gd name="adj1" fmla="val 54764"/>
              <a:gd name="adj2" fmla="val -24852"/>
            </a:avLst>
          </a:prstGeom>
          <a:solidFill>
            <a:srgbClr val="FEF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付出是最好的投資！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18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18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218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218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218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18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animBg="1"/>
      <p:bldP spid="1218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250825" y="217488"/>
            <a:ext cx="8713788" cy="64516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zh-TW" altLang="en-US" sz="36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b="1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      </a:t>
            </a:r>
            <a:endParaRPr lang="en-US" altLang="zh-TW" sz="32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/>
            <a:endParaRPr lang="zh-TW" altLang="en-US" b="1"/>
          </a:p>
        </p:txBody>
      </p:sp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239838" y="301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31747" name="文字方塊 4"/>
          <p:cNvSpPr txBox="1">
            <a:spLocks noChangeArrowheads="1"/>
          </p:cNvSpPr>
          <p:nvPr/>
        </p:nvSpPr>
        <p:spPr bwMode="auto">
          <a:xfrm>
            <a:off x="2916238" y="1773238"/>
            <a:ext cx="274955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40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祝福大家</a:t>
            </a:r>
            <a:endParaRPr lang="en-US" altLang="zh-TW" sz="40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人生下半場</a:t>
            </a:r>
            <a:endParaRPr lang="en-US" altLang="zh-TW" sz="40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幸福快樂</a:t>
            </a:r>
            <a:r>
              <a:rPr lang="en-US" altLang="zh-TW" sz="4000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!!</a:t>
            </a:r>
            <a:endParaRPr lang="zh-TW" altLang="en-US" sz="4000" b="1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8887</TotalTime>
  <Words>565</Words>
  <Application>Microsoft Office PowerPoint</Application>
  <PresentationFormat>如螢幕大小 (4:3)</PresentationFormat>
  <Paragraphs>101</Paragraphs>
  <Slides>9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2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Arial</vt:lpstr>
      <vt:lpstr>新細明體</vt:lpstr>
      <vt:lpstr>標楷體</vt:lpstr>
      <vt:lpstr>Calibri</vt:lpstr>
      <vt:lpstr>華康中圓體</vt:lpstr>
      <vt:lpstr>Wingdings</vt:lpstr>
      <vt:lpstr>預設簡報設計</vt:lpstr>
      <vt:lpstr>預設簡報設計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Susie</dc:creator>
  <cp:lastModifiedBy>5070</cp:lastModifiedBy>
  <cp:revision>206</cp:revision>
  <dcterms:created xsi:type="dcterms:W3CDTF">2011-02-12T10:26:48Z</dcterms:created>
  <dcterms:modified xsi:type="dcterms:W3CDTF">2013-06-05T11:08:30Z</dcterms:modified>
</cp:coreProperties>
</file>